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48"/>
  </p:notesMasterIdLst>
  <p:sldIdLst>
    <p:sldId id="459" r:id="rId6"/>
    <p:sldId id="260" r:id="rId7"/>
    <p:sldId id="261" r:id="rId8"/>
    <p:sldId id="259" r:id="rId9"/>
    <p:sldId id="262" r:id="rId10"/>
    <p:sldId id="264" r:id="rId11"/>
    <p:sldId id="263" r:id="rId12"/>
    <p:sldId id="266" r:id="rId13"/>
    <p:sldId id="450" r:id="rId14"/>
    <p:sldId id="457" r:id="rId15"/>
    <p:sldId id="413" r:id="rId16"/>
    <p:sldId id="414" r:id="rId17"/>
    <p:sldId id="416" r:id="rId18"/>
    <p:sldId id="417" r:id="rId19"/>
    <p:sldId id="458" r:id="rId20"/>
    <p:sldId id="419" r:id="rId21"/>
    <p:sldId id="420" r:id="rId22"/>
    <p:sldId id="447" r:id="rId23"/>
    <p:sldId id="421" r:id="rId24"/>
    <p:sldId id="422" r:id="rId25"/>
    <p:sldId id="426" r:id="rId26"/>
    <p:sldId id="424" r:id="rId27"/>
    <p:sldId id="453" r:id="rId28"/>
    <p:sldId id="429" r:id="rId29"/>
    <p:sldId id="430" r:id="rId30"/>
    <p:sldId id="431" r:id="rId31"/>
    <p:sldId id="432" r:id="rId32"/>
    <p:sldId id="433" r:id="rId33"/>
    <p:sldId id="434" r:id="rId34"/>
    <p:sldId id="435" r:id="rId35"/>
    <p:sldId id="456" r:id="rId36"/>
    <p:sldId id="454" r:id="rId37"/>
    <p:sldId id="438" r:id="rId38"/>
    <p:sldId id="437" r:id="rId39"/>
    <p:sldId id="439" r:id="rId40"/>
    <p:sldId id="440" r:id="rId41"/>
    <p:sldId id="448" r:id="rId42"/>
    <p:sldId id="442" r:id="rId43"/>
    <p:sldId id="443" r:id="rId44"/>
    <p:sldId id="444" r:id="rId45"/>
    <p:sldId id="451" r:id="rId46"/>
    <p:sldId id="44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05E22-3DF5-47C6-B87A-F29E9BD5C972}" v="140" dt="2022-10-11T02:59:47.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73756" autoAdjust="0"/>
  </p:normalViewPr>
  <p:slideViewPr>
    <p:cSldViewPr snapToGrid="0" showGuides="1">
      <p:cViewPr varScale="1">
        <p:scale>
          <a:sx n="81" d="100"/>
          <a:sy n="81" d="100"/>
        </p:scale>
        <p:origin x="1488" y="90"/>
      </p:cViewPr>
      <p:guideLst>
        <p:guide orient="horz" pos="2160"/>
        <p:guide pos="2880"/>
      </p:guideLst>
    </p:cSldViewPr>
  </p:slideViewPr>
  <p:outlineViewPr>
    <p:cViewPr>
      <p:scale>
        <a:sx n="33" d="100"/>
        <a:sy n="33" d="100"/>
      </p:scale>
      <p:origin x="0" y="-2465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1E316-8756-467E-85B8-9DC0E49465B4}" type="datetimeFigureOut">
              <a:rPr lang="en-US" smtClean="0"/>
              <a:t>11/4/2022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26FDC-130F-4DF6-B323-30037A7545BC}" type="slidenum">
              <a:rPr lang="en-US" smtClean="0"/>
              <a:t>‹#›</a:t>
            </a:fld>
            <a:endParaRPr lang="en-US" dirty="0"/>
          </a:p>
        </p:txBody>
      </p:sp>
    </p:spTree>
    <p:extLst>
      <p:ext uri="{BB962C8B-B14F-4D97-AF65-F5344CB8AC3E}">
        <p14:creationId xmlns:p14="http://schemas.microsoft.com/office/powerpoint/2010/main" val="107406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526FDC-130F-4DF6-B323-30037A7545BC}" type="slidenum">
              <a:rPr lang="en-US" smtClean="0"/>
              <a:t>1</a:t>
            </a:fld>
            <a:endParaRPr lang="en-US" dirty="0"/>
          </a:p>
        </p:txBody>
      </p:sp>
    </p:spTree>
    <p:extLst>
      <p:ext uri="{BB962C8B-B14F-4D97-AF65-F5344CB8AC3E}">
        <p14:creationId xmlns:p14="http://schemas.microsoft.com/office/powerpoint/2010/main" val="253217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Al concentrar los esfuerzos de limpieza en zonas donde el polvo de plomo se queda comúnmente atrapado, puede reducirse drásticamente la posible exposición al polvo de plomo. Todo el polvo de plomo que se pase por alto durante la limpieza o que se propague al utilizar técnicas de limpieza inadecuadas, como barrer o quitar el polvo en seco, puede esparcirse fácilmente a otras zonas de la casa, incluyendo las que ya se limpiaron, y luego ser ingerido o aspirado por niños y adultos. Esto significa que la limpieza exhaustiva utilizando técnicas eficaces es importante. </a:t>
            </a:r>
          </a:p>
          <a:p>
            <a:endParaRPr lang="es-ES" b="0" i="0" dirty="0">
              <a:effectLst/>
              <a:latin typeface="Arial" panose="020B0604020202020204" pitchFamily="34" charset="0"/>
            </a:endParaRPr>
          </a:p>
          <a:p>
            <a:r>
              <a:rPr lang="es-ES" b="0" i="0" dirty="0">
                <a:effectLst/>
                <a:latin typeface="Arial" panose="020B0604020202020204" pitchFamily="34" charset="0"/>
              </a:rPr>
              <a:t>La limpieza es una excelente forma de prevenir la posible exposición al plomo.</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10</a:t>
            </a:fld>
            <a:endParaRPr lang="en-US" dirty="0"/>
          </a:p>
        </p:txBody>
      </p:sp>
    </p:spTree>
    <p:extLst>
      <p:ext uri="{BB962C8B-B14F-4D97-AF65-F5344CB8AC3E}">
        <p14:creationId xmlns:p14="http://schemas.microsoft.com/office/powerpoint/2010/main" val="309001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415925"/>
            <a:ext cx="5851525" cy="4389438"/>
          </a:xfrm>
          <a:prstGeom prst="rect">
            <a:avLst/>
          </a:prstGeom>
        </p:spPr>
      </p:sp>
      <p:sp>
        <p:nvSpPr>
          <p:cNvPr id="3" name="Notes Placeholder 2"/>
          <p:cNvSpPr>
            <a:spLocks noGrp="1"/>
          </p:cNvSpPr>
          <p:nvPr>
            <p:ph type="body" idx="1"/>
          </p:nvPr>
        </p:nvSpPr>
        <p:spPr>
          <a:xfrm>
            <a:off x="431234" y="5418153"/>
            <a:ext cx="6430352" cy="37535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a:t>
            </a:r>
            <a:r>
              <a:rPr lang="en-US" sz="1200" u="sng" kern="1200" dirty="0" err="1">
                <a:solidFill>
                  <a:schemeClr val="tx1"/>
                </a:solidFill>
                <a:effectLst/>
                <a:latin typeface="+mn-lt"/>
                <a:ea typeface="+mn-ea"/>
                <a:cs typeface="+mn-cs"/>
              </a:rPr>
              <a:t>Posibles</a:t>
            </a:r>
            <a:r>
              <a:rPr lang="en-US" sz="1200" u="sng"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rPr>
              <a:t>colectores</a:t>
            </a:r>
            <a:r>
              <a:rPr lang="en-US" sz="1200" u="sng" kern="1200" dirty="0">
                <a:solidFill>
                  <a:schemeClr val="tx1"/>
                </a:solidFill>
                <a:effectLst/>
                <a:latin typeface="+mn-lt"/>
                <a:ea typeface="+mn-ea"/>
                <a:cs typeface="+mn-cs"/>
              </a:rPr>
              <a:t> de </a:t>
            </a:r>
            <a:r>
              <a:rPr lang="en-US" sz="1200" u="sng" kern="1200" dirty="0" err="1">
                <a:solidFill>
                  <a:schemeClr val="tx1"/>
                </a:solidFill>
                <a:effectLst/>
                <a:latin typeface="+mn-lt"/>
                <a:ea typeface="+mn-ea"/>
                <a:cs typeface="+mn-cs"/>
              </a:rPr>
              <a:t>polvo</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Entregue un lápiz y una copia de la Hoja de trabajo y los Mensajes clave del Módulo 2 a cada participante.</a:t>
            </a: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Aquí está el material que usaremos hoy, la hoja de trabajo y los mensajes clave. Usaremos la hoja de trabajo durante esta sesión como instrumento de debate y revisaremos lo que aprendimos juntos. La hoja de mensajes clave es un material para llevar a casa que resume la información tratada hoy.</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¿Cuáles áreas del hogar pueden tener altos niveles de polvo de plomo? Usando el frente de la hoja de trabajo, discuta con un compañero que áreas del hogar piensa que podrían ser colectores de polvo de plomo. Existen seis áreas de casa consideradas como colectores de polvo de plomo. La casa mostrada en la hoja de trabajo tiene por lo menos seis colectores de polvo de plomo. Encuéntralos y marca todos ellos con un círculo. </a:t>
            </a:r>
            <a:r>
              <a:rPr lang="es-ES" b="1" i="1" dirty="0">
                <a:effectLst/>
                <a:latin typeface="Arial" panose="020B0604020202020204" pitchFamily="34" charset="0"/>
              </a:rPr>
              <a:t>Nota para el instructor: </a:t>
            </a:r>
            <a:r>
              <a:rPr lang="es-ES" b="0" i="1" dirty="0">
                <a:effectLst/>
                <a:latin typeface="Arial" panose="020B0604020202020204" pitchFamily="34" charset="0"/>
              </a:rPr>
              <a:t>De a los participantes un buen tiempo para que completen la actividad y luego repase las respuestas a continuación. Las respuestas están al revés en la parte inferior de la página principal de la hoja de trabajo.</a:t>
            </a:r>
            <a:endParaRPr lang="es-MX" i="1" dirty="0"/>
          </a:p>
        </p:txBody>
      </p:sp>
      <p:sp>
        <p:nvSpPr>
          <p:cNvPr id="4" name="Slide Number Placeholder 3"/>
          <p:cNvSpPr>
            <a:spLocks noGrp="1"/>
          </p:cNvSpPr>
          <p:nvPr>
            <p:ph type="sldNum" sz="quarter" idx="10"/>
          </p:nvPr>
        </p:nvSpPr>
        <p:spPr>
          <a:xfrm>
            <a:off x="4143589" y="202475150"/>
            <a:ext cx="3169919" cy="10695539"/>
          </a:xfrm>
          <a:prstGeom prst="rect">
            <a:avLst/>
          </a:prstGeom>
        </p:spPr>
        <p:txBody>
          <a:bodyPr lIns="161712" tIns="80856" rIns="161712" bIns="80856"/>
          <a:lstStyle/>
          <a:p>
            <a:fld id="{C52D733F-231C-455C-9BB7-71CC4FBA9EE5}" type="slidenum">
              <a:rPr lang="es-MX" smtClean="0"/>
              <a:t>11</a:t>
            </a:fld>
            <a:endParaRPr lang="es-MX"/>
          </a:p>
        </p:txBody>
      </p:sp>
    </p:spTree>
    <p:extLst>
      <p:ext uri="{BB962C8B-B14F-4D97-AF65-F5344CB8AC3E}">
        <p14:creationId xmlns:p14="http://schemas.microsoft.com/office/powerpoint/2010/main" val="198113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415925"/>
            <a:ext cx="5851525" cy="4389438"/>
          </a:xfrm>
          <a:prstGeom prst="rect">
            <a:avLst/>
          </a:prstGeom>
        </p:spPr>
      </p:sp>
      <p:sp>
        <p:nvSpPr>
          <p:cNvPr id="3" name="Notes Placeholder 2"/>
          <p:cNvSpPr>
            <a:spLocks noGrp="1"/>
          </p:cNvSpPr>
          <p:nvPr>
            <p:ph type="body" idx="1"/>
          </p:nvPr>
        </p:nvSpPr>
        <p:spPr>
          <a:xfrm>
            <a:off x="431234" y="5418153"/>
            <a:ext cx="6430352" cy="375355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a:t>
            </a:r>
            <a:r>
              <a:rPr lang="es-ES" b="1" i="1" dirty="0"/>
              <a:t>se requieren varios clics (cada clic mostrará las respuestas</a:t>
            </a:r>
            <a:r>
              <a:rPr lang="es-ES" dirty="0"/>
              <a:t>)</a:t>
            </a:r>
            <a:endParaRPr lang="en-US" sz="1200" b="1" i="1" kern="1200" dirty="0">
              <a:solidFill>
                <a:schemeClr val="tx1"/>
              </a:solidFill>
              <a:effectLst/>
              <a:latin typeface="+mn-lt"/>
              <a:ea typeface="+mn-ea"/>
              <a:cs typeface="+mn-cs"/>
            </a:endParaRPr>
          </a:p>
          <a:p>
            <a:r>
              <a:rPr lang="es-ES" b="0" i="0" dirty="0">
                <a:effectLst/>
                <a:latin typeface="Arial" panose="020B0604020202020204" pitchFamily="34" charset="0"/>
              </a:rPr>
              <a:t>A medida que revisamos las respuestas, asegúrese de que los artículos correctos están encerrados con un círculo en su hoja de trabajo. También puede usar su hoja de trabajo para tomar notas.</a:t>
            </a:r>
          </a:p>
          <a:p>
            <a:endParaRPr lang="en-US" sz="1200" kern="1200" dirty="0">
              <a:solidFill>
                <a:schemeClr val="tx1"/>
              </a:solidFill>
              <a:effectLst/>
              <a:latin typeface="+mn-lt"/>
              <a:ea typeface="+mn-ea"/>
              <a:cs typeface="+mn-cs"/>
            </a:endParaRPr>
          </a:p>
          <a:p>
            <a:pPr marL="228600" indent="-228600">
              <a:buFont typeface="+mj-lt"/>
              <a:buAutoNum type="arabicPeriod"/>
            </a:pPr>
            <a:r>
              <a:rPr lang="es-ES" b="0" i="0" dirty="0">
                <a:effectLst/>
                <a:latin typeface="Arial" panose="020B0604020202020204" pitchFamily="34" charset="0"/>
              </a:rPr>
              <a:t>Pisos y zócalos: El polvo de plomo se puede dispersar de la pintura a base de plomo deteriorada aplicada en pisos y zócalos. Las alfombras y tapetes pueden contener polvo de plomo disperso a partir de la pintura a base de plomo deteriorada en pisos, zócalos paredes.</a:t>
            </a:r>
          </a:p>
          <a:p>
            <a:pPr marL="228600" indent="-228600">
              <a:buFont typeface="+mj-lt"/>
              <a:buAutoNum type="arabicPeriod"/>
            </a:pPr>
            <a:r>
              <a:rPr lang="es-ES" b="0" i="0" dirty="0">
                <a:effectLst/>
                <a:latin typeface="Arial" panose="020B0604020202020204" pitchFamily="34" charset="0"/>
              </a:rPr>
              <a:t>Ventanas y alféizares/antepechos: La pintura a base de plomo en ventanas, alféizares/antepechos y canaletas (el área entre el alféizares/antepecho y el marco de la ventana con protección) puede descascarse o desintegrarse a medida que la casa envejece, y con el abrir y cerrar continuo, lo que da lugar a que el polvo de plomo se deposite encima y alrededor de las ventanas.</a:t>
            </a:r>
          </a:p>
          <a:p>
            <a:pPr marL="228600" indent="-228600">
              <a:buFont typeface="+mj-lt"/>
              <a:buAutoNum type="arabicPeriod"/>
            </a:pPr>
            <a:r>
              <a:rPr lang="es-ES" b="0" i="0" dirty="0">
                <a:effectLst/>
                <a:latin typeface="Arial" panose="020B0604020202020204" pitchFamily="34" charset="0"/>
              </a:rPr>
              <a:t>Rejillas de conductos de aire y radiadores: Las superficies o rejillas de conductos de aire (zonas a lo largo de las paredes y suelos cubiertos por rejillas metálicas) y radiadores pueden ser recubiertos por el polvo, aunque la concentración de polvo de plomo en esta zona generalmente no es tan alta como en otras zonas del hogar.</a:t>
            </a:r>
          </a:p>
          <a:p>
            <a:pPr marL="228600" indent="-228600">
              <a:buFont typeface="+mj-lt"/>
              <a:buAutoNum type="arabicPeriod"/>
            </a:pPr>
            <a:r>
              <a:rPr lang="es-ES" b="0" i="0" dirty="0">
                <a:effectLst/>
                <a:latin typeface="Arial" panose="020B0604020202020204" pitchFamily="34" charset="0"/>
              </a:rPr>
              <a:t>Puertas y marcos de puerta: El polvo de la pintura a base de plomo se puede dispersar por el aire desde paredes, ventanas y pisos pintados y luego depositarse en puertas y marcos de puerta. El plomo de fuentes externas también puede adherirse a la superficie de las puertas exteriores y luego ser arrastrado dentro del hogar.</a:t>
            </a:r>
          </a:p>
          <a:p>
            <a:pPr marL="228600" indent="-228600">
              <a:buFont typeface="+mj-lt"/>
              <a:buAutoNum type="arabicPeriod"/>
            </a:pPr>
            <a:r>
              <a:rPr lang="es-ES" b="0" i="0" dirty="0">
                <a:effectLst/>
                <a:latin typeface="Arial" panose="020B0604020202020204" pitchFamily="34" charset="0"/>
              </a:rPr>
              <a:t>Escaleras, barandillas y barandas: Caminar en escaleras pintadas con pintura a base de plomo hace que la pintura se desintegre y se descasque, lo que dispersa el polvo de plomo en escaleras, barandillas y barandas (pasamanos).</a:t>
            </a:r>
          </a:p>
          <a:p>
            <a:pPr marL="228600" indent="-228600">
              <a:buFont typeface="+mj-lt"/>
              <a:buAutoNum type="arabicPeriod"/>
            </a:pPr>
            <a:r>
              <a:rPr lang="es-ES" b="0" i="0" dirty="0">
                <a:effectLst/>
                <a:latin typeface="Arial" panose="020B0604020202020204" pitchFamily="34" charset="0"/>
              </a:rPr>
              <a:t>Muebles: El polvo de plomo dispersado en el aire puede depositarse y acumularse en muebles, como mesas y sofás, y volver a circular en el aire al aspirar, desempolvar o barrer.</a:t>
            </a:r>
            <a:r>
              <a:rPr lang="en-US" sz="1200" kern="1200" dirty="0">
                <a:solidFill>
                  <a:schemeClr val="tx1"/>
                </a:solidFill>
                <a:effectLst/>
                <a:latin typeface="+mn-lt"/>
                <a:ea typeface="+mn-ea"/>
                <a:cs typeface="+mn-cs"/>
              </a:rPr>
              <a:t> </a:t>
            </a:r>
          </a:p>
          <a:p>
            <a:pPr marL="0" indent="0">
              <a:buFont typeface="+mj-lt"/>
              <a:buNone/>
            </a:pPr>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El desorden excesivo puede impedir que limpie su casa de forma efectiva, ya que varios artículos en su hogar pueden convertirse en posibles colectores de polvo de plomo.</a:t>
            </a:r>
            <a:endParaRPr lang="es-MX" dirty="0"/>
          </a:p>
        </p:txBody>
      </p:sp>
      <p:sp>
        <p:nvSpPr>
          <p:cNvPr id="4" name="Slide Number Placeholder 3"/>
          <p:cNvSpPr>
            <a:spLocks noGrp="1"/>
          </p:cNvSpPr>
          <p:nvPr>
            <p:ph type="sldNum" sz="quarter" idx="10"/>
          </p:nvPr>
        </p:nvSpPr>
        <p:spPr>
          <a:xfrm>
            <a:off x="4143589" y="202475150"/>
            <a:ext cx="3169919" cy="10695539"/>
          </a:xfrm>
          <a:prstGeom prst="rect">
            <a:avLst/>
          </a:prstGeom>
        </p:spPr>
        <p:txBody>
          <a:bodyPr lIns="161712" tIns="80856" rIns="161712" bIns="80856"/>
          <a:lstStyle/>
          <a:p>
            <a:fld id="{C52D733F-231C-455C-9BB7-71CC4FBA9EE5}" type="slidenum">
              <a:rPr lang="es-MX" smtClean="0"/>
              <a:t>12</a:t>
            </a:fld>
            <a:endParaRPr lang="es-MX"/>
          </a:p>
        </p:txBody>
      </p:sp>
    </p:spTree>
    <p:extLst>
      <p:ext uri="{BB962C8B-B14F-4D97-AF65-F5344CB8AC3E}">
        <p14:creationId xmlns:p14="http://schemas.microsoft.com/office/powerpoint/2010/main" val="58918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a:t>
            </a:r>
            <a:r>
              <a:rPr lang="es-DO" u="sng" dirty="0"/>
              <a:t>Técnicas de limpieza recomendadas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Limpiar los colectores de polvo de plomo semanalmente puede reducir la exposición al plomo de su familia. Ventanas, puertas, pisos y muebles necesitan limpieza regular porque el polvo de plomo es difícil de eliminar por completo y puede volver a acumularse rápidamente.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13</a:t>
            </a:fld>
            <a:endParaRPr lang="en-US"/>
          </a:p>
        </p:txBody>
      </p:sp>
    </p:spTree>
    <p:extLst>
      <p:ext uri="{BB962C8B-B14F-4D97-AF65-F5344CB8AC3E}">
        <p14:creationId xmlns:p14="http://schemas.microsoft.com/office/powerpoint/2010/main" val="1801569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¿Qué técnicas de limpieza específicas cree que pueden ser importantes para incorporar en nuestros hábitos de limpieza para ayudar a eliminar de forma segura el polvo de plomo del hogar?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a los participantes un momento para pensar y responder antes de describir las técnicas recomendadas. Aunque se recomienda tener dos cubos (cubetas) para el lavado con agua, no es obligatorio.</a:t>
            </a:r>
            <a:endParaRPr lang="en-US" i="1" dirty="0"/>
          </a:p>
        </p:txBody>
      </p:sp>
      <p:sp>
        <p:nvSpPr>
          <p:cNvPr id="4" name="Slide Number Placeholder 3"/>
          <p:cNvSpPr>
            <a:spLocks noGrp="1"/>
          </p:cNvSpPr>
          <p:nvPr>
            <p:ph type="sldNum" sz="quarter" idx="5"/>
          </p:nvPr>
        </p:nvSpPr>
        <p:spPr/>
        <p:txBody>
          <a:bodyPr/>
          <a:lstStyle/>
          <a:p>
            <a:fld id="{3B526FDC-130F-4DF6-B323-30037A7545BC}" type="slidenum">
              <a:rPr lang="en-US" smtClean="0"/>
              <a:t>14</a:t>
            </a:fld>
            <a:endParaRPr lang="en-US"/>
          </a:p>
        </p:txBody>
      </p:sp>
    </p:spTree>
    <p:extLst>
      <p:ext uri="{BB962C8B-B14F-4D97-AF65-F5344CB8AC3E}">
        <p14:creationId xmlns:p14="http://schemas.microsoft.com/office/powerpoint/2010/main" val="3112231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Lavar con agua, usando artículos mojados o húmedos es la mejor manera de limpiar el polvo de plomo. Específicamente, en el caso del polvo de plomo, esto significa limpiar las áreas al menos una vez por semana con un trapeador/mapo, paño o esponja, agua tibia y un limpiador multiuso, utilizando dos cubos (o un cubo dividida, si está disponible). Dos cubos ayudan a evitar que el polvo se redistribuya a superficies recién limpiadas. Entre las áreas que deben lavarse con agua se encuentran las ventanas, alféizares/antepechos y canaletas, puertas, pisos, escaleras, muebles y conductos de aire. Recuerde: Nunca mezcle productos de amoníaco y cloro porque pueden formar un gas peligroso. Siga las instrucciones de la etiqueta de todos los productos de limpieza utilizados y mantenga los productos de limpieza fuera del alcance de los niños.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15</a:t>
            </a:fld>
            <a:endParaRPr lang="en-US" dirty="0"/>
          </a:p>
        </p:txBody>
      </p:sp>
    </p:spTree>
    <p:extLst>
      <p:ext uri="{BB962C8B-B14F-4D97-AF65-F5344CB8AC3E}">
        <p14:creationId xmlns:p14="http://schemas.microsoft.com/office/powerpoint/2010/main" val="310835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Siga estos pasos para el lavado con agua al limpiar:</a:t>
            </a:r>
          </a:p>
          <a:p>
            <a:pPr marL="228600" indent="-228600">
              <a:buFont typeface="+mj-lt"/>
              <a:buAutoNum type="arabicPeriod"/>
            </a:pPr>
            <a:r>
              <a:rPr lang="es-ES" b="0" i="0" dirty="0">
                <a:effectLst/>
                <a:latin typeface="Arial" panose="020B0604020202020204" pitchFamily="34" charset="0"/>
              </a:rPr>
              <a:t>En el cubo 1, mezcle el limpiador multiuso y el agua tibia.</a:t>
            </a:r>
          </a:p>
          <a:p>
            <a:pPr marL="228600" indent="-228600">
              <a:buFont typeface="+mj-lt"/>
              <a:buAutoNum type="arabicPeriod"/>
            </a:pPr>
            <a:r>
              <a:rPr lang="es-ES" b="0" i="0" dirty="0">
                <a:effectLst/>
                <a:latin typeface="Arial" panose="020B0604020202020204" pitchFamily="34" charset="0"/>
              </a:rPr>
              <a:t>Llene el cubo 2 con agua tibia - esta será su agua limpia de enjuague para enjuagar con frecuencia las cabezas del trapeador/mapo, los paños y las esponjas mientras la limpia.</a:t>
            </a:r>
          </a:p>
          <a:p>
            <a:pPr marL="228600" indent="-228600">
              <a:buFont typeface="+mj-lt"/>
              <a:buAutoNum type="arabicPeriod"/>
            </a:pPr>
            <a:r>
              <a:rPr lang="en-US" b="0" i="0" dirty="0" err="1">
                <a:effectLst/>
                <a:latin typeface="Arial" panose="020B0604020202020204" pitchFamily="34" charset="0"/>
              </a:rPr>
              <a:t>Póngase</a:t>
            </a:r>
            <a:r>
              <a:rPr lang="en-US" b="0" i="0" dirty="0">
                <a:effectLst/>
                <a:latin typeface="Arial" panose="020B0604020202020204" pitchFamily="34" charset="0"/>
              </a:rPr>
              <a:t> </a:t>
            </a:r>
            <a:r>
              <a:rPr lang="en-US" b="0" i="0" dirty="0" err="1">
                <a:effectLst/>
                <a:latin typeface="Arial" panose="020B0604020202020204" pitchFamily="34" charset="0"/>
              </a:rPr>
              <a:t>guantes</a:t>
            </a:r>
            <a:r>
              <a:rPr lang="en-U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16</a:t>
            </a:fld>
            <a:endParaRPr lang="en-US"/>
          </a:p>
        </p:txBody>
      </p:sp>
    </p:spTree>
    <p:extLst>
      <p:ext uri="{BB962C8B-B14F-4D97-AF65-F5344CB8AC3E}">
        <p14:creationId xmlns:p14="http://schemas.microsoft.com/office/powerpoint/2010/main" val="198050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4"/>
            </a:pPr>
            <a:r>
              <a:rPr lang="es-ES" b="0" i="0" dirty="0">
                <a:effectLst/>
                <a:latin typeface="Arial" panose="020B0604020202020204" pitchFamily="34" charset="0"/>
              </a:rPr>
              <a:t>Utilice una toalla de papel húmeda para eliminar cualquier pintura descascarada y residuos sueltos y luego coloque la toalla de papel en una bolsa de basura y ciérrela para su eliminación. </a:t>
            </a:r>
          </a:p>
          <a:p>
            <a:pPr marL="228600" lvl="0" indent="-228600">
              <a:buFont typeface="+mj-lt"/>
              <a:buAutoNum type="arabicPeriod" startAt="4"/>
            </a:pPr>
            <a:r>
              <a:rPr lang="es-ES" b="0" i="0" dirty="0">
                <a:effectLst/>
                <a:latin typeface="Arial" panose="020B0604020202020204" pitchFamily="34" charset="0"/>
              </a:rPr>
              <a:t>Use un paño, una esponja o un trapeador/mapo en el cubo 1 (la solución de limpieza) y limpie todas las superficies a fondo.</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17</a:t>
            </a:fld>
            <a:endParaRPr lang="en-US"/>
          </a:p>
        </p:txBody>
      </p:sp>
    </p:spTree>
    <p:extLst>
      <p:ext uri="{BB962C8B-B14F-4D97-AF65-F5344CB8AC3E}">
        <p14:creationId xmlns:p14="http://schemas.microsoft.com/office/powerpoint/2010/main" val="13758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6"/>
            </a:pPr>
            <a:r>
              <a:rPr lang="es-ES" b="0" i="0" dirty="0">
                <a:effectLst/>
                <a:latin typeface="Arial" panose="020B0604020202020204" pitchFamily="34" charset="0"/>
              </a:rPr>
              <a:t>Use un paño, esponja o trapeador/mapo limpio que ha sido sumergido en el cubo 2 (el agua limpia de enjuague) para enjuagar el área recién limpiada.</a:t>
            </a:r>
            <a:endParaRPr lang="en-US" dirty="0"/>
          </a:p>
          <a:p>
            <a:pPr marL="228600" lvl="0" indent="-228600">
              <a:buFont typeface="+mj-lt"/>
              <a:buAutoNum type="arabicPeriod" startAt="6"/>
            </a:pPr>
            <a:r>
              <a:rPr lang="es-ES" b="0" i="0" dirty="0">
                <a:effectLst/>
                <a:latin typeface="Arial" panose="020B0604020202020204" pitchFamily="34" charset="0"/>
              </a:rPr>
              <a:t>Lave bien las cabezas de los trapeadores/mapos, paños y esponjas (preferiblemente en un lavadero o en una zona no utilizada para la preparación de alimentos) al terminar de limpiar.</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18</a:t>
            </a:fld>
            <a:endParaRPr lang="en-US"/>
          </a:p>
        </p:txBody>
      </p:sp>
    </p:spTree>
    <p:extLst>
      <p:ext uri="{BB962C8B-B14F-4D97-AF65-F5344CB8AC3E}">
        <p14:creationId xmlns:p14="http://schemas.microsoft.com/office/powerpoint/2010/main" val="1045400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dirty="0" err="1">
                <a:effectLst/>
                <a:latin typeface="Arial" panose="020B0604020202020204" pitchFamily="34" charset="0"/>
              </a:rPr>
              <a:t>Demostración</a:t>
            </a:r>
            <a:r>
              <a:rPr lang="en-US" b="0" i="0" u="sng" dirty="0">
                <a:effectLst/>
                <a:latin typeface="Arial" panose="020B0604020202020204" pitchFamily="34" charset="0"/>
              </a:rPr>
              <a:t> </a:t>
            </a:r>
            <a:r>
              <a:rPr lang="en-US" b="0" i="0" u="sng" dirty="0" err="1">
                <a:effectLst/>
                <a:latin typeface="Arial" panose="020B0604020202020204" pitchFamily="34" charset="0"/>
              </a:rPr>
              <a:t>opcional</a:t>
            </a:r>
            <a:r>
              <a:rPr lang="en-US" b="0" i="0" u="sng" dirty="0">
                <a:effectLst/>
                <a:latin typeface="Arial" panose="020B0604020202020204" pitchFamily="34" charset="0"/>
              </a:rPr>
              <a:t> </a:t>
            </a:r>
          </a:p>
          <a:p>
            <a:r>
              <a:rPr lang="es-ES" b="0" i="0" dirty="0">
                <a:effectLst/>
                <a:latin typeface="Arial" panose="020B0604020202020204" pitchFamily="34" charset="0"/>
              </a:rPr>
              <a:t>Demostrar los beneficios del lavado con agua usando maicena o harina para representar el polvo de plomo:</a:t>
            </a:r>
          </a:p>
          <a:p>
            <a:pPr marL="0" lvl="0" indent="0">
              <a:buFont typeface="+mj-lt"/>
              <a:buNone/>
            </a:pPr>
            <a:endParaRPr lang="en-US" sz="1200" kern="1200" dirty="0">
              <a:solidFill>
                <a:schemeClr val="tx1"/>
              </a:solidFill>
              <a:effectLst/>
              <a:latin typeface="+mn-lt"/>
              <a:ea typeface="+mn-ea"/>
              <a:cs typeface="+mn-cs"/>
            </a:endParaRPr>
          </a:p>
          <a:p>
            <a:pPr marL="228600" lvl="0" indent="-228600">
              <a:buFont typeface="+mj-lt"/>
              <a:buAutoNum type="arabicPeriod"/>
            </a:pPr>
            <a:r>
              <a:rPr lang="es-ES" b="0" i="0" dirty="0">
                <a:effectLst/>
                <a:latin typeface="Arial" panose="020B0604020202020204" pitchFamily="34" charset="0"/>
              </a:rPr>
              <a:t>Reúna a los participantes alrededor de una superficie plana, dura, como una mesa o un lugar en el suelo, y rocíe maicena o harina en la superficie.</a:t>
            </a:r>
            <a:endParaRPr lang="en-US" sz="1200" b="0" i="0" kern="1200" dirty="0">
              <a:solidFill>
                <a:schemeClr val="tx1"/>
              </a:solidFill>
              <a:effectLst/>
              <a:latin typeface="+mn-lt"/>
              <a:ea typeface="+mn-ea"/>
              <a:cs typeface="+mn-cs"/>
            </a:endParaRPr>
          </a:p>
          <a:p>
            <a:pPr marL="228600" lvl="0" indent="-228600">
              <a:buFont typeface="+mj-lt"/>
              <a:buAutoNum type="arabicPeriod"/>
            </a:pPr>
            <a:r>
              <a:rPr lang="es-ES" b="0" i="0" dirty="0">
                <a:effectLst/>
                <a:latin typeface="Arial" panose="020B0604020202020204" pitchFamily="34" charset="0"/>
              </a:rPr>
              <a:t>Divida la zona por la mitad. Limpie una mitad con un paño seco y la otra mitad con un paño mojado en el cubo 1 (como se describe en el paso 1 del lavado con agua).</a:t>
            </a:r>
          </a:p>
          <a:p>
            <a:pPr marL="228600" lvl="0" indent="-228600">
              <a:buFont typeface="+mj-lt"/>
              <a:buAutoNum type="arabicPeriod"/>
            </a:pPr>
            <a:r>
              <a:rPr lang="es-ES" b="0" i="0" dirty="0">
                <a:effectLst/>
                <a:latin typeface="Arial" panose="020B0604020202020204" pitchFamily="34" charset="0"/>
              </a:rPr>
              <a:t>Muestre a los participantes ambos paños y haga que examinen el área limpia. Pregunte a los participantes: ¿cuál técnica de limpieza (húmeda o seca) funcionó mejor para limpiar el polvo? </a:t>
            </a:r>
            <a:r>
              <a:rPr lang="es-ES" b="1" i="1" dirty="0">
                <a:effectLst/>
                <a:latin typeface="Arial" panose="020B0604020202020204" pitchFamily="34" charset="0"/>
              </a:rPr>
              <a:t>Nota para el instructor: </a:t>
            </a:r>
            <a:r>
              <a:rPr lang="es-ES" b="0" i="1" dirty="0">
                <a:effectLst/>
                <a:latin typeface="Arial" panose="020B0604020202020204" pitchFamily="34" charset="0"/>
              </a:rPr>
              <a:t>La respuesta es la técnica que usa el paño mojado.</a:t>
            </a:r>
          </a:p>
          <a:p>
            <a:pPr marL="0" lvl="0" indent="0">
              <a:buFont typeface="+mj-lt"/>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19</a:t>
            </a:fld>
            <a:endParaRPr lang="en-US"/>
          </a:p>
        </p:txBody>
      </p:sp>
    </p:spTree>
    <p:extLst>
      <p:ext uri="{BB962C8B-B14F-4D97-AF65-F5344CB8AC3E}">
        <p14:creationId xmlns:p14="http://schemas.microsoft.com/office/powerpoint/2010/main" val="40590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sesi</a:t>
            </a:r>
            <a:r>
              <a:rPr lang="es-DO" dirty="0" err="1"/>
              <a:t>ó</a:t>
            </a:r>
            <a:r>
              <a:rPr lang="en-US" dirty="0"/>
              <a:t>n de hoy </a:t>
            </a:r>
            <a:r>
              <a:rPr lang="en-US" dirty="0" err="1"/>
              <a:t>tomará</a:t>
            </a:r>
            <a:r>
              <a:rPr lang="en-US" dirty="0"/>
              <a:t> </a:t>
            </a:r>
            <a:r>
              <a:rPr lang="en-US" dirty="0" err="1"/>
              <a:t>aproximadamente</a:t>
            </a:r>
            <a:r>
              <a:rPr lang="en-US" dirty="0"/>
              <a:t> 60 </a:t>
            </a:r>
            <a:r>
              <a:rPr lang="en-US" dirty="0" err="1"/>
              <a:t>minutos</a:t>
            </a:r>
            <a:r>
              <a:rPr lang="en-US" dirty="0"/>
              <a:t>, </a:t>
            </a:r>
            <a:r>
              <a:rPr lang="en-US" dirty="0" err="1"/>
              <a:t>discutiremos</a:t>
            </a:r>
            <a:r>
              <a:rPr lang="en-US" dirty="0"/>
              <a:t>:</a:t>
            </a:r>
          </a:p>
          <a:p>
            <a:pPr marL="171450" indent="-171450">
              <a:buFont typeface="Arial" panose="020B0604020202020204" pitchFamily="34" charset="0"/>
              <a:buChar char="•"/>
            </a:pPr>
            <a:r>
              <a:rPr lang="es-DO" dirty="0"/>
              <a:t>Colectores de polvo de plomo</a:t>
            </a:r>
          </a:p>
          <a:p>
            <a:pPr marL="171450" indent="-171450">
              <a:buFont typeface="Arial" panose="020B0604020202020204" pitchFamily="34" charset="0"/>
              <a:buChar char="•"/>
            </a:pPr>
            <a:r>
              <a:rPr lang="es-DO" dirty="0"/>
              <a:t>Técnicas de limpieza recomendadas</a:t>
            </a:r>
          </a:p>
          <a:p>
            <a:pPr marL="171450" indent="-171450">
              <a:buFont typeface="Arial" panose="020B0604020202020204" pitchFamily="34" charset="0"/>
              <a:buChar char="•"/>
            </a:pPr>
            <a:r>
              <a:rPr lang="es-DO" dirty="0"/>
              <a:t>Consejos útiles</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a:t>
            </a:fld>
            <a:endParaRPr lang="en-US" dirty="0"/>
          </a:p>
        </p:txBody>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s-ES" b="0" i="0" u="sng" dirty="0">
                <a:effectLst/>
                <a:latin typeface="Arial" panose="020B0604020202020204" pitchFamily="34" charset="0"/>
              </a:rPr>
              <a:t>Técnicas de limpieza para reducir el polvo de plomo en interiores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El lavado con agua es la técnica de limpieza generalmente recomendada para reducir el polvo de plomo dentro de casa. Para cada uno de los seis colectores de polvo de plomo mencionados anteriormente (y enumerados en su hoja de trabajo) hay recomendaciones de limpieza específicas que vamos a discutir ahora.</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20</a:t>
            </a:fld>
            <a:endParaRPr lang="en-US"/>
          </a:p>
        </p:txBody>
      </p:sp>
    </p:spTree>
    <p:extLst>
      <p:ext uri="{BB962C8B-B14F-4D97-AF65-F5344CB8AC3E}">
        <p14:creationId xmlns:p14="http://schemas.microsoft.com/office/powerpoint/2010/main" val="329782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err="1">
                <a:solidFill>
                  <a:schemeClr val="tx1"/>
                </a:solidFill>
                <a:effectLst/>
                <a:latin typeface="+mn-lt"/>
                <a:ea typeface="+mn-ea"/>
                <a:cs typeface="+mn-cs"/>
              </a:rPr>
              <a:t>i</a:t>
            </a:r>
            <a:r>
              <a:rPr lang="en-US" sz="1200" u="sng" kern="1200" dirty="0">
                <a:solidFill>
                  <a:schemeClr val="tx1"/>
                </a:solidFill>
                <a:effectLst/>
                <a:latin typeface="+mn-lt"/>
                <a:ea typeface="+mn-ea"/>
                <a:cs typeface="+mn-cs"/>
              </a:rPr>
              <a:t>. </a:t>
            </a:r>
            <a:r>
              <a:rPr lang="es-ES" b="0" i="0" u="sng" dirty="0">
                <a:effectLst/>
                <a:latin typeface="Arial" panose="020B0604020202020204" pitchFamily="34" charset="0"/>
              </a:rPr>
              <a:t>Pisos, zócalos, alfombras y tapetes</a:t>
            </a:r>
            <a:endParaRPr lang="en-US" sz="1200" u="sng"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Limpie pisos y zócalos con un trapeador/mapo, paño o esponja limpio y con un limpiador multiuso general. Pase la aspiradora en alfombras y tapetes a menudo, utilizando una aspiradora equipada con un filtro de aire de partículas de alta eficiencia (HEPA, por sus siglas en inglés), que atrapa partículas extremadamente pequeñas como el polvo de plomo. Las aspiradoras regulares no equipados con un filtro HEPA pueden esparcir el polvo de plomo en el aire y dispersarlo por todo el hogar.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21</a:t>
            </a:fld>
            <a:endParaRPr lang="en-US"/>
          </a:p>
        </p:txBody>
      </p:sp>
    </p:spTree>
    <p:extLst>
      <p:ext uri="{BB962C8B-B14F-4D97-AF65-F5344CB8AC3E}">
        <p14:creationId xmlns:p14="http://schemas.microsoft.com/office/powerpoint/2010/main" val="1220145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No utilice trapeadores/mapos con tira de goma al limpiar suelos sin alfombras, ya que las tiras de goma desgastarán cualquier superficie pintada.</a:t>
            </a:r>
          </a:p>
          <a:p>
            <a:pPr marL="171450" lvl="0" indent="-171450">
              <a:buFont typeface="Arial" panose="020B0604020202020204" pitchFamily="34" charset="0"/>
              <a:buChar char="•"/>
            </a:pPr>
            <a:r>
              <a:rPr lang="es-ES" b="0" i="0" dirty="0">
                <a:effectLst/>
                <a:latin typeface="Arial" panose="020B0604020202020204" pitchFamily="34" charset="0"/>
              </a:rPr>
              <a:t>No utilice máquinas de esmerilar o pulir eléctricas, ni aspiradoras con barras agitadoras que puedan retirarla superficie pintada de suelos sin alfombras.</a:t>
            </a:r>
          </a:p>
          <a:p>
            <a:pPr marL="171450" lvl="0" indent="-171450">
              <a:buFont typeface="Arial" panose="020B0604020202020204" pitchFamily="34" charset="0"/>
              <a:buChar char="•"/>
            </a:pPr>
            <a:r>
              <a:rPr lang="es-ES" b="0" i="0" dirty="0">
                <a:effectLst/>
                <a:latin typeface="Arial" panose="020B0604020202020204" pitchFamily="34" charset="0"/>
              </a:rPr>
              <a:t>No barrer en seco.</a:t>
            </a:r>
          </a:p>
          <a:p>
            <a:pPr marL="171450" lvl="0" indent="-171450">
              <a:buFont typeface="Arial" panose="020B0604020202020204" pitchFamily="34" charset="0"/>
              <a:buChar char="•"/>
            </a:pPr>
            <a:r>
              <a:rPr lang="es-ES" b="0" i="0" dirty="0">
                <a:effectLst/>
                <a:latin typeface="Arial" panose="020B0604020202020204" pitchFamily="34" charset="0"/>
              </a:rPr>
              <a:t>No sacudir o batir alfombras y tapetes, use aspiradora en su lugar.</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22</a:t>
            </a:fld>
            <a:endParaRPr lang="en-US"/>
          </a:p>
        </p:txBody>
      </p:sp>
    </p:spTree>
    <p:extLst>
      <p:ext uri="{BB962C8B-B14F-4D97-AF65-F5344CB8AC3E}">
        <p14:creationId xmlns:p14="http://schemas.microsoft.com/office/powerpoint/2010/main" val="2774801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a:t>
            </a:r>
            <a:r>
              <a:rPr lang="en-US" b="0" i="0" u="sng" dirty="0" err="1">
                <a:effectLst/>
                <a:latin typeface="Arial" panose="020B0604020202020204" pitchFamily="34" charset="0"/>
              </a:rPr>
              <a:t>Ventanas</a:t>
            </a:r>
            <a:r>
              <a:rPr lang="en-US" b="0" i="0" u="sng" dirty="0">
                <a:effectLst/>
                <a:latin typeface="Arial" panose="020B0604020202020204" pitchFamily="34" charset="0"/>
              </a:rPr>
              <a:t> y </a:t>
            </a:r>
            <a:r>
              <a:rPr lang="en-US" b="0" i="0" u="sng" dirty="0" err="1">
                <a:effectLst/>
                <a:latin typeface="Arial" panose="020B0604020202020204" pitchFamily="34" charset="0"/>
              </a:rPr>
              <a:t>alféizares</a:t>
            </a:r>
            <a:r>
              <a:rPr lang="en-US" b="0" i="0" u="sng" dirty="0">
                <a:effectLst/>
                <a:latin typeface="Arial" panose="020B0604020202020204" pitchFamily="34" charset="0"/>
              </a:rPr>
              <a:t>/</a:t>
            </a:r>
            <a:r>
              <a:rPr lang="en-US" b="0" i="0" u="sng" dirty="0" err="1">
                <a:effectLst/>
                <a:latin typeface="Arial" panose="020B0604020202020204" pitchFamily="34" charset="0"/>
              </a:rPr>
              <a:t>antepechos</a:t>
            </a:r>
            <a:endParaRPr lang="en-US" b="0" i="0" u="sng"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Limpie las ventanas, alféizares/antepechos y canaletas con un paño o esponja húmeda usando un limpiador multiuso. Para alféizares/antepechos y canaletas con gran cantidad de polvo puede ser necesario el uso de una aspiradora equipada con un filtro HEPA. Después de aspirar, limpie con un paño o esponja húmeda y limpiador multiuso. Los aspiradores estándar pueden utilizarse si no hay polvo o escombros visibles por causa de la pintura descascarada o desintegrada (Ref. 3).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23</a:t>
            </a:fld>
            <a:endParaRPr lang="en-US"/>
          </a:p>
        </p:txBody>
      </p:sp>
    </p:spTree>
    <p:extLst>
      <p:ext uri="{BB962C8B-B14F-4D97-AF65-F5344CB8AC3E}">
        <p14:creationId xmlns:p14="http://schemas.microsoft.com/office/powerpoint/2010/main" val="191594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iii. </a:t>
            </a:r>
            <a:r>
              <a:rPr lang="es-ES" b="0" i="0" u="sng" dirty="0">
                <a:effectLst/>
                <a:latin typeface="Arial" panose="020B0604020202020204" pitchFamily="34" charset="0"/>
              </a:rPr>
              <a:t>Rejillas de conductos de aire y radiadores</a:t>
            </a:r>
            <a:r>
              <a:rPr lang="en-US" sz="1200" u="sng"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Limpie la superficie de las rejillas de conductos de aire (zonas a lo largo de las paredes y los pisos cubiertos por rejillas de metal) y los radiadores mensualmente utilizando un paño o una esponja húmeda y limpia y un limpiador general multiuso. Sustituya frecuentemente todos los filtros de aire (incluidos los filtros HEPA) en el horno o calefacción, ventilación y aire acondicionado (HVAC, por sus siglas en inglés).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24</a:t>
            </a:fld>
            <a:endParaRPr lang="en-US" dirty="0"/>
          </a:p>
        </p:txBody>
      </p:sp>
    </p:spTree>
    <p:extLst>
      <p:ext uri="{BB962C8B-B14F-4D97-AF65-F5344CB8AC3E}">
        <p14:creationId xmlns:p14="http://schemas.microsoft.com/office/powerpoint/2010/main" val="3318042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iv. </a:t>
            </a:r>
            <a:r>
              <a:rPr lang="es-ES" b="0" i="0" u="sng" dirty="0">
                <a:effectLst/>
                <a:latin typeface="Arial" panose="020B0604020202020204" pitchFamily="34" charset="0"/>
              </a:rPr>
              <a:t>Puertas, marcos de puerta, paredes y otras superficies pintadas</a:t>
            </a:r>
            <a:r>
              <a:rPr lang="en-US" sz="1200" u="sng" kern="1200" dirty="0">
                <a:solidFill>
                  <a:schemeClr val="tx1"/>
                </a:solidFill>
                <a:effectLst/>
                <a:latin typeface="+mn-lt"/>
                <a:ea typeface="+mn-ea"/>
                <a:cs typeface="+mn-cs"/>
              </a:rPr>
              <a:t> </a:t>
            </a:r>
          </a:p>
          <a:p>
            <a:r>
              <a:rPr lang="es-ES" b="0" i="0" dirty="0">
                <a:effectLst/>
                <a:latin typeface="Arial" panose="020B0604020202020204" pitchFamily="34" charset="0"/>
              </a:rPr>
              <a:t>Limpiar puertas, marcos de puerta, paredes y otras superficies pintadas con un paño o esponja húmeda y limpia, usando un limpiador general multiuso.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25</a:t>
            </a:fld>
            <a:endParaRPr lang="en-US" dirty="0"/>
          </a:p>
        </p:txBody>
      </p:sp>
    </p:spTree>
    <p:extLst>
      <p:ext uri="{BB962C8B-B14F-4D97-AF65-F5344CB8AC3E}">
        <p14:creationId xmlns:p14="http://schemas.microsoft.com/office/powerpoint/2010/main" val="1645509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No use:</a:t>
            </a:r>
          </a:p>
          <a:p>
            <a:pPr marL="171450" indent="-171450">
              <a:buFont typeface="Arial" panose="020B0604020202020204" pitchFamily="34" charset="0"/>
              <a:buChar char="•"/>
            </a:pPr>
            <a:r>
              <a:rPr lang="es-ES" b="0" i="0" dirty="0">
                <a:effectLst/>
                <a:latin typeface="Arial" panose="020B0604020202020204" pitchFamily="34" charset="0"/>
              </a:rPr>
              <a:t>Lana de acero, almohadillas y limpiadores abrasivos;</a:t>
            </a:r>
          </a:p>
          <a:p>
            <a:pPr marL="171450" lvl="0" indent="-171450">
              <a:buFont typeface="Arial" panose="020B0604020202020204" pitchFamily="34" charset="0"/>
              <a:buChar char="•"/>
            </a:pPr>
            <a:r>
              <a:rPr lang="es-ES" b="0" i="0" dirty="0">
                <a:effectLst/>
                <a:latin typeface="Arial" panose="020B0604020202020204" pitchFamily="34" charset="0"/>
              </a:rPr>
              <a:t>Limpiador disolvente que puede disolver la pintura; o</a:t>
            </a:r>
          </a:p>
          <a:p>
            <a:pPr marL="171450" lvl="0" indent="-171450">
              <a:buFont typeface="Arial" panose="020B0604020202020204" pitchFamily="34" charset="0"/>
              <a:buChar char="•"/>
            </a:pPr>
            <a:r>
              <a:rPr lang="es-ES" b="0" i="0" dirty="0">
                <a:effectLst/>
                <a:latin typeface="Arial" panose="020B0604020202020204" pitchFamily="34" charset="0"/>
              </a:rPr>
              <a:t>Fricción excesiva en las manchas, ya que puede desgastar las superficies pintadas.</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26</a:t>
            </a:fld>
            <a:endParaRPr lang="en-US" dirty="0"/>
          </a:p>
        </p:txBody>
      </p:sp>
    </p:spTree>
    <p:extLst>
      <p:ext uri="{BB962C8B-B14F-4D97-AF65-F5344CB8AC3E}">
        <p14:creationId xmlns:p14="http://schemas.microsoft.com/office/powerpoint/2010/main" val="455207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a:t>
            </a:r>
            <a:r>
              <a:rPr lang="en-US" b="0" i="0" u="sng" dirty="0" err="1">
                <a:effectLst/>
                <a:latin typeface="Arial" panose="020B0604020202020204" pitchFamily="34" charset="0"/>
              </a:rPr>
              <a:t>Escaleras</a:t>
            </a:r>
            <a:r>
              <a:rPr lang="en-US" b="0" i="0" u="sng" dirty="0">
                <a:effectLst/>
                <a:latin typeface="Arial" panose="020B0604020202020204" pitchFamily="34" charset="0"/>
              </a:rPr>
              <a:t>, </a:t>
            </a:r>
            <a:r>
              <a:rPr lang="en-US" b="0" i="0" u="sng" dirty="0" err="1">
                <a:effectLst/>
                <a:latin typeface="Arial" panose="020B0604020202020204" pitchFamily="34" charset="0"/>
              </a:rPr>
              <a:t>barandillas</a:t>
            </a:r>
            <a:r>
              <a:rPr lang="en-US" b="0" i="0" u="sng" dirty="0">
                <a:effectLst/>
                <a:latin typeface="Arial" panose="020B0604020202020204" pitchFamily="34" charset="0"/>
              </a:rPr>
              <a:t> y </a:t>
            </a:r>
            <a:r>
              <a:rPr lang="en-US" b="0" i="0" u="sng" dirty="0" err="1">
                <a:effectLst/>
                <a:latin typeface="Arial" panose="020B0604020202020204" pitchFamily="34" charset="0"/>
              </a:rPr>
              <a:t>barandas</a:t>
            </a:r>
            <a:endParaRPr lang="en-US" sz="1200" b="0" i="0" u="sng" kern="1200" dirty="0">
              <a:solidFill>
                <a:schemeClr val="tx1"/>
              </a:solidFill>
              <a:effectLst/>
              <a:latin typeface="+mn-lt"/>
              <a:ea typeface="+mn-ea"/>
              <a:cs typeface="+mn-cs"/>
            </a:endParaRPr>
          </a:p>
          <a:p>
            <a:r>
              <a:rPr lang="es-ES" b="0" i="0" dirty="0">
                <a:effectLst/>
                <a:latin typeface="Arial" panose="020B0604020202020204" pitchFamily="34" charset="0"/>
              </a:rPr>
              <a:t>Limpie las escaleras, barandillas y barandas (pasamanos) con un trapeador/mapo, paño o esponja mojados y un limpiador multiuso general.</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27</a:t>
            </a:fld>
            <a:endParaRPr lang="en-US" dirty="0"/>
          </a:p>
        </p:txBody>
      </p:sp>
    </p:spTree>
    <p:extLst>
      <p:ext uri="{BB962C8B-B14F-4D97-AF65-F5344CB8AC3E}">
        <p14:creationId xmlns:p14="http://schemas.microsoft.com/office/powerpoint/2010/main" val="220712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vi. </a:t>
            </a:r>
            <a:r>
              <a:rPr lang="en-US" b="0" i="0" u="sng" dirty="0" err="1">
                <a:effectLst/>
                <a:latin typeface="Arial" panose="020B0604020202020204" pitchFamily="34" charset="0"/>
              </a:rPr>
              <a:t>Muebles</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Desempolve los muebles semanalmente con limpiador de muebles para evitar la propagación de polvo en el aire. Los muebles tapizados, como los sofás, generalmente no tienen altas concentraciones de polvo de plomo como otras superficies; sin embargo, se recomienda la limpieza regular con una aspiradora HEPA o con un método de lavado con agua.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28</a:t>
            </a:fld>
            <a:endParaRPr lang="en-US" dirty="0"/>
          </a:p>
        </p:txBody>
      </p:sp>
    </p:spTree>
    <p:extLst>
      <p:ext uri="{BB962C8B-B14F-4D97-AF65-F5344CB8AC3E}">
        <p14:creationId xmlns:p14="http://schemas.microsoft.com/office/powerpoint/2010/main" val="152639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Actividad de grupo: Limpieza del polvo de plomo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Ahora que hemos discutidos la forma recomendada de limpiar el polvo de plomo, es hora de practicar lo que acabamos de aprender. En grupo, vamos a limpiar esta sala como si tuviera polvo de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Divida los participantes en cuatro grupos y designe a cada uno tareas específicas del proceso de lavado con agua discutido anteriormente</a:t>
            </a:r>
            <a:r>
              <a:rPr lang="es-ES" b="0" i="0"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1" dirty="0">
                <a:effectLst/>
                <a:latin typeface="Arial" panose="020B0604020202020204" pitchFamily="34" charset="0"/>
              </a:rPr>
              <a:t>El grupo uno comenzará preparando la solución de limpieza en el cubo uno y llenando el cubo dos con agua limpia para enjuague;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1" dirty="0">
                <a:effectLst/>
                <a:latin typeface="Arial" panose="020B0604020202020204" pitchFamily="34" charset="0"/>
              </a:rPr>
              <a:t>El grupo dos recogerá los pedazos sueltos y el polvo visible utilizando toallas de papel húmedas, colocándolas en una bolsa de basura y cerrándolas para su eliminación;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1" dirty="0">
                <a:effectLst/>
                <a:latin typeface="Arial" panose="020B0604020202020204" pitchFamily="34" charset="0"/>
              </a:rPr>
              <a:t>El grupo tres limpiará el área utilizando un trapeador/mapo, un paño o una esponja humedecida con el agua del cubo uno;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1" dirty="0">
                <a:effectLst/>
                <a:latin typeface="Arial" panose="020B0604020202020204" pitchFamily="34" charset="0"/>
              </a:rPr>
              <a:t>El grupo cuatro terminará enjuagando el área usando un trapeador/mapo, paño o esponja diferente, humedecido con el agua del cubo 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kern="1200" dirty="0">
              <a:solidFill>
                <a:schemeClr val="tx1"/>
              </a:solidFill>
              <a:effectLst/>
              <a:latin typeface="+mn-lt"/>
              <a:ea typeface="+mn-ea"/>
              <a:cs typeface="+mn-cs"/>
            </a:endParaRPr>
          </a:p>
          <a:p>
            <a:r>
              <a:rPr lang="es-ES" b="0" i="1" dirty="0">
                <a:effectLst/>
                <a:latin typeface="Arial" panose="020B0604020202020204" pitchFamily="34" charset="0"/>
              </a:rPr>
              <a:t>Inste a los participantes a prestar atención a los otros grupos. A medida que los participantes limpian, verifique las técnicas y responda a preguntas.</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526FDC-130F-4DF6-B323-30037A7545BC}" type="slidenum">
              <a:rPr lang="en-US" smtClean="0"/>
              <a:t>29</a:t>
            </a:fld>
            <a:endParaRPr lang="en-US" dirty="0"/>
          </a:p>
        </p:txBody>
      </p:sp>
    </p:spTree>
    <p:extLst>
      <p:ext uri="{BB962C8B-B14F-4D97-AF65-F5344CB8AC3E}">
        <p14:creationId xmlns:p14="http://schemas.microsoft.com/office/powerpoint/2010/main" val="37476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 terminar el Módulo 2, los participantes podrán:</a:t>
            </a:r>
          </a:p>
          <a:p>
            <a:pPr marL="171450" lvl="0" indent="-171450">
              <a:buFont typeface="Arial" panose="020B0604020202020204" pitchFamily="34" charset="0"/>
              <a:buChar char="•"/>
            </a:pPr>
            <a:r>
              <a:rPr lang="es-DO" dirty="0"/>
              <a:t>Enumerar tres colectores de polvo de plomo que se encuentran típicamente en los hogares;</a:t>
            </a:r>
          </a:p>
          <a:p>
            <a:pPr marL="171450" lvl="0" indent="-171450">
              <a:buFont typeface="Arial" panose="020B0604020202020204" pitchFamily="34" charset="0"/>
              <a:buChar char="•"/>
            </a:pPr>
            <a:r>
              <a:rPr lang="es-DO" dirty="0"/>
              <a:t>Enumerar tres artículos utilizados para limpiar el polvo de plomo en el hogar;</a:t>
            </a:r>
          </a:p>
          <a:p>
            <a:pPr marL="171450" lvl="0" indent="-171450">
              <a:buFont typeface="Arial" panose="020B0604020202020204" pitchFamily="34" charset="0"/>
              <a:buChar char="•"/>
            </a:pPr>
            <a:r>
              <a:rPr lang="es-DO" dirty="0"/>
              <a:t>Demostrar técnicas de limpieza adecuadas; y </a:t>
            </a:r>
          </a:p>
          <a:p>
            <a:pPr marL="171450" lvl="0" indent="-171450">
              <a:buFont typeface="Arial" panose="020B0604020202020204" pitchFamily="34" charset="0"/>
              <a:buChar char="•"/>
            </a:pPr>
            <a:r>
              <a:rPr lang="es-DO" dirty="0"/>
              <a:t>Explicar cómo prevenir la </a:t>
            </a:r>
            <a:r>
              <a:rPr lang="es-DO" dirty="0" err="1"/>
              <a:t>recontaminación</a:t>
            </a:r>
            <a:r>
              <a:rPr lang="es-DO" dirty="0"/>
              <a:t> de las zonas de la casa limpiadas previamente.</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a:t>
            </a:fld>
            <a:endParaRPr lang="en-US" dirty="0"/>
          </a:p>
        </p:txBody>
      </p:sp>
    </p:spTree>
    <p:extLst>
      <p:ext uri="{BB962C8B-B14F-4D97-AF65-F5344CB8AC3E}">
        <p14:creationId xmlns:p14="http://schemas.microsoft.com/office/powerpoint/2010/main" val="129301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¿Cuáles son sus primeras impresiones después de practicar las técnicas de limpieza recomendadas para reducir el polvo de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a los participantes un momento para pensar y responder. A continuación, haga las siguientes preguntas:</a:t>
            </a:r>
          </a:p>
          <a:p>
            <a:r>
              <a:rPr lang="en-US" sz="1200" kern="1200" dirty="0">
                <a:solidFill>
                  <a:schemeClr val="tx1"/>
                </a:solidFill>
                <a:effectLst/>
                <a:latin typeface="+mn-lt"/>
                <a:ea typeface="+mn-ea"/>
                <a:cs typeface="+mn-cs"/>
              </a:rPr>
              <a:t> </a:t>
            </a:r>
          </a:p>
          <a:p>
            <a:pPr marL="228600" lvl="0" indent="-228600">
              <a:buFont typeface="+mj-lt"/>
              <a:buAutoNum type="arabicPeriod"/>
            </a:pPr>
            <a:r>
              <a:rPr lang="es-ES" b="0" i="0" dirty="0">
                <a:effectLst/>
                <a:latin typeface="Arial" panose="020B0604020202020204" pitchFamily="34" charset="0"/>
              </a:rPr>
              <a:t>¿Qué tan similares son estas técnicas a las técnicas que utiliza para limpiar su casa?</a:t>
            </a:r>
          </a:p>
          <a:p>
            <a:pPr marL="0" lvl="0" indent="0">
              <a:buFont typeface="+mj-lt"/>
              <a:buNone/>
            </a:pPr>
            <a:endParaRPr lang="es-ES" b="0" i="0" dirty="0">
              <a:effectLst/>
              <a:latin typeface="Arial" panose="020B0604020202020204" pitchFamily="34" charset="0"/>
            </a:endParaRPr>
          </a:p>
          <a:p>
            <a:pPr marL="228600" lvl="0" indent="-228600">
              <a:buFont typeface="+mj-lt"/>
              <a:buAutoNum type="arabicPeriod" startAt="2"/>
            </a:pPr>
            <a:r>
              <a:rPr lang="es-ES" b="0" i="0" dirty="0">
                <a:effectLst/>
                <a:latin typeface="Arial" panose="020B0604020202020204" pitchFamily="34" charset="0"/>
              </a:rPr>
              <a:t>¿Qué podría resultar difícil a la hora de cambiar sus técnicas y hábitos de limpieza?</a:t>
            </a:r>
          </a:p>
          <a:p>
            <a:pPr marL="0" lvl="0" indent="0">
              <a:buFont typeface="+mj-lt"/>
              <a:buNone/>
            </a:pPr>
            <a:endParaRPr lang="es-ES" b="0" i="0" dirty="0">
              <a:effectLst/>
              <a:latin typeface="Arial" panose="020B0604020202020204" pitchFamily="34" charset="0"/>
            </a:endParaRPr>
          </a:p>
          <a:p>
            <a:pPr marL="228600" lvl="0" indent="-228600">
              <a:buFont typeface="+mj-lt"/>
              <a:buAutoNum type="arabicPeriod" startAt="3"/>
            </a:pPr>
            <a:r>
              <a:rPr lang="es-ES" b="0" i="0" dirty="0">
                <a:effectLst/>
                <a:latin typeface="Arial" panose="020B0604020202020204" pitchFamily="34" charset="0"/>
              </a:rPr>
              <a:t>¿Cuál paso del lavado con agua omitimos durante la actividad del grupo? </a:t>
            </a:r>
            <a:r>
              <a:rPr lang="es-ES" b="1" i="1" dirty="0">
                <a:effectLst/>
                <a:latin typeface="Arial" panose="020B0604020202020204" pitchFamily="34" charset="0"/>
              </a:rPr>
              <a:t>Nota para el instructor: </a:t>
            </a:r>
            <a:r>
              <a:rPr lang="es-ES" b="0" i="1" dirty="0">
                <a:effectLst/>
                <a:latin typeface="Arial" panose="020B0604020202020204" pitchFamily="34" charset="0"/>
              </a:rPr>
              <a:t>Saltamos el último paso de enjuagar a fondo los trapeadores/mapos, paños y esponjas, ya que en realidad no estábamos limpiando polvo de plomo, solo elementos que representaban polvo de plomo.</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30</a:t>
            </a:fld>
            <a:endParaRPr lang="en-US" dirty="0"/>
          </a:p>
        </p:txBody>
      </p:sp>
    </p:spTree>
    <p:extLst>
      <p:ext uri="{BB962C8B-B14F-4D97-AF65-F5344CB8AC3E}">
        <p14:creationId xmlns:p14="http://schemas.microsoft.com/office/powerpoint/2010/main" val="4122159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IV. </a:t>
            </a:r>
            <a:r>
              <a:rPr lang="en-US" b="0" i="0" u="sng" dirty="0" err="1">
                <a:effectLst/>
                <a:latin typeface="Arial" panose="020B0604020202020204" pitchFamily="34" charset="0"/>
              </a:rPr>
              <a:t>Consejos</a:t>
            </a:r>
            <a:r>
              <a:rPr lang="en-US" b="0" i="0" u="sng" dirty="0">
                <a:effectLst/>
                <a:latin typeface="Arial" panose="020B0604020202020204" pitchFamily="34" charset="0"/>
              </a:rPr>
              <a:t> </a:t>
            </a:r>
            <a:r>
              <a:rPr lang="en-US" b="0" i="0" u="sng" dirty="0" err="1">
                <a:effectLst/>
                <a:latin typeface="Arial" panose="020B0604020202020204" pitchFamily="34" charset="0"/>
              </a:rPr>
              <a:t>útiles</a:t>
            </a:r>
            <a:r>
              <a:rPr lang="en-US" b="0" i="0" u="sng" dirty="0">
                <a:effectLst/>
                <a:latin typeface="Arial" panose="020B0604020202020204" pitchFamily="34" charset="0"/>
              </a:rPr>
              <a:t> </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Imagine que acaba de terminar de limpiar su casa usando las técnicas que acabamos de discutir y practicar. ¿Qué debemos hacer para evitar la re</a:t>
            </a:r>
            <a:r>
              <a:rPr lang="en-US" sz="1800" dirty="0" err="1">
                <a:effectLst/>
                <a:latin typeface="Segoe UI" panose="020B0502040204020203" pitchFamily="34" charset="0"/>
              </a:rPr>
              <a:t>contaminación</a:t>
            </a:r>
            <a:r>
              <a:rPr lang="en-US" sz="1800" dirty="0">
                <a:effectLst/>
                <a:latin typeface="Segoe UI" panose="020B0502040204020203" pitchFamily="34" charset="0"/>
              </a:rPr>
              <a:t> </a:t>
            </a:r>
            <a:r>
              <a:rPr lang="es-ES" b="0" i="0" dirty="0">
                <a:effectLst/>
                <a:latin typeface="Arial" panose="020B0604020202020204" pitchFamily="34" charset="0"/>
              </a:rPr>
              <a:t>del área? </a:t>
            </a:r>
            <a:r>
              <a:rPr lang="es-ES" b="1" i="1" dirty="0">
                <a:effectLst/>
                <a:latin typeface="Arial" panose="020B0604020202020204" pitchFamily="34" charset="0"/>
              </a:rPr>
              <a:t>Nota para el instructor:</a:t>
            </a:r>
            <a:r>
              <a:rPr lang="es-ES" b="0" i="1" dirty="0">
                <a:effectLst/>
                <a:latin typeface="Arial" panose="020B0604020202020204" pitchFamily="34" charset="0"/>
              </a:rPr>
              <a:t> Permita a los participantes tiempo para pensar y responder, y luego comparta la información a continuación.</a:t>
            </a:r>
            <a:endParaRPr lang="en-US" i="1" dirty="0"/>
          </a:p>
        </p:txBody>
      </p:sp>
      <p:sp>
        <p:nvSpPr>
          <p:cNvPr id="4" name="Slide Number Placeholder 3"/>
          <p:cNvSpPr>
            <a:spLocks noGrp="1"/>
          </p:cNvSpPr>
          <p:nvPr>
            <p:ph type="sldNum" sz="quarter" idx="5"/>
          </p:nvPr>
        </p:nvSpPr>
        <p:spPr/>
        <p:txBody>
          <a:bodyPr/>
          <a:lstStyle/>
          <a:p>
            <a:fld id="{3B526FDC-130F-4DF6-B323-30037A7545BC}" type="slidenum">
              <a:rPr lang="en-US" smtClean="0"/>
              <a:t>31</a:t>
            </a:fld>
            <a:endParaRPr lang="en-US"/>
          </a:p>
        </p:txBody>
      </p:sp>
    </p:spTree>
    <p:extLst>
      <p:ext uri="{BB962C8B-B14F-4D97-AF65-F5344CB8AC3E}">
        <p14:creationId xmlns:p14="http://schemas.microsoft.com/office/powerpoint/2010/main" val="4220530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Deberíamos: </a:t>
            </a:r>
          </a:p>
          <a:p>
            <a:pPr marL="171450" indent="-171450">
              <a:buFont typeface="Arial" panose="020B0604020202020204" pitchFamily="34" charset="0"/>
              <a:buChar char="•"/>
            </a:pPr>
            <a:r>
              <a:rPr lang="es-ES" b="0" i="0" dirty="0">
                <a:effectLst/>
                <a:latin typeface="Arial" panose="020B0604020202020204" pitchFamily="34" charset="0"/>
              </a:rPr>
              <a:t>Lavar las manos y los suministros de limpieza en un lavadero no utilizado para la preparación de alimentos.</a:t>
            </a:r>
          </a:p>
          <a:p>
            <a:pPr marL="171450" indent="-171450">
              <a:buFont typeface="Arial" panose="020B0604020202020204" pitchFamily="34" charset="0"/>
              <a:buChar char="•"/>
            </a:pPr>
            <a:r>
              <a:rPr lang="es-ES" b="0" i="0" dirty="0">
                <a:effectLst/>
                <a:latin typeface="Arial" panose="020B0604020202020204" pitchFamily="34" charset="0"/>
              </a:rPr>
              <a:t>Lavar el propio lavadero después de lavar sus artículos de limpieza, para que el polvo de plomo no se quede allí.</a:t>
            </a:r>
          </a:p>
          <a:p>
            <a:pPr marL="171450" indent="-171450">
              <a:buFont typeface="Arial" panose="020B0604020202020204" pitchFamily="34" charset="0"/>
              <a:buChar char="•"/>
            </a:pPr>
            <a:r>
              <a:rPr lang="es-ES" b="0" i="0" dirty="0">
                <a:effectLst/>
                <a:latin typeface="Arial" panose="020B0604020202020204" pitchFamily="34" charset="0"/>
              </a:rPr>
              <a:t>Sacudir los zapatos después de limpiar para evitar arrastrar polvo por la casa.</a:t>
            </a:r>
          </a:p>
          <a:p>
            <a:pPr marL="171450" indent="-171450">
              <a:buFont typeface="Arial" panose="020B0604020202020204" pitchFamily="34" charset="0"/>
              <a:buChar char="•"/>
            </a:pPr>
            <a:r>
              <a:rPr lang="es-ES" b="0" i="0" dirty="0">
                <a:effectLst/>
                <a:latin typeface="Arial" panose="020B0604020202020204" pitchFamily="34" charset="0"/>
              </a:rPr>
              <a:t>Lavar la ropa y los zapatos usados durante la limpieza, separado de las demás ropas.</a:t>
            </a:r>
          </a:p>
          <a:p>
            <a:pPr marL="171450" indent="-171450">
              <a:buFont typeface="Arial" panose="020B0604020202020204" pitchFamily="34" charset="0"/>
              <a:buChar char="•"/>
            </a:pPr>
            <a:r>
              <a:rPr lang="es-ES" b="0" i="0" dirty="0">
                <a:effectLst/>
                <a:latin typeface="Arial" panose="020B0604020202020204" pitchFamily="34" charset="0"/>
              </a:rPr>
              <a:t>Tomar una ducha y lavarse la cabeza al acabar de limpiar.</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32</a:t>
            </a:fld>
            <a:endParaRPr lang="en-US" dirty="0"/>
          </a:p>
        </p:txBody>
      </p:sp>
    </p:spTree>
    <p:extLst>
      <p:ext uri="{BB962C8B-B14F-4D97-AF65-F5344CB8AC3E}">
        <p14:creationId xmlns:p14="http://schemas.microsoft.com/office/powerpoint/2010/main" val="3050393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Algunos consejos adicionales para la limpieza:</a:t>
            </a:r>
          </a:p>
          <a:p>
            <a:pPr marL="171450" indent="-171450">
              <a:buFont typeface="Arial" panose="020B0604020202020204" pitchFamily="34" charset="0"/>
              <a:buChar char="•"/>
            </a:pPr>
            <a:r>
              <a:rPr lang="es-ES" b="0" i="0" dirty="0">
                <a:effectLst/>
                <a:latin typeface="Arial" panose="020B0604020202020204" pitchFamily="34" charset="0"/>
              </a:rPr>
              <a:t>Ordenar su hogar.</a:t>
            </a:r>
          </a:p>
          <a:p>
            <a:pPr marL="171450" indent="-171450">
              <a:buFont typeface="Arial" panose="020B0604020202020204" pitchFamily="34" charset="0"/>
              <a:buChar char="•"/>
            </a:pPr>
            <a:r>
              <a:rPr lang="es-ES" b="0" i="0" dirty="0">
                <a:effectLst/>
                <a:latin typeface="Arial" panose="020B0604020202020204" pitchFamily="34" charset="0"/>
              </a:rPr>
              <a:t>Limpiar las habitaciones de dentro para fuera, de la esquina más lejana hasta la puerta.</a:t>
            </a:r>
          </a:p>
          <a:p>
            <a:pPr marL="171450" indent="-171450">
              <a:buFont typeface="Arial" panose="020B0604020202020204" pitchFamily="34" charset="0"/>
              <a:buChar char="•"/>
            </a:pPr>
            <a:r>
              <a:rPr lang="es-ES" b="0" i="0" dirty="0">
                <a:effectLst/>
                <a:latin typeface="Arial" panose="020B0604020202020204" pitchFamily="34" charset="0"/>
              </a:rPr>
              <a:t>Limpiar de arriba hacia abajo en cada habitación.</a:t>
            </a:r>
          </a:p>
          <a:p>
            <a:pPr marL="171450" indent="-171450">
              <a:buFont typeface="Arial" panose="020B0604020202020204" pitchFamily="34" charset="0"/>
              <a:buChar char="•"/>
            </a:pPr>
            <a:r>
              <a:rPr lang="es-ES" b="0" i="0" dirty="0">
                <a:effectLst/>
                <a:latin typeface="Arial" panose="020B0604020202020204" pitchFamily="34" charset="0"/>
              </a:rPr>
              <a:t>Limpiar las paredes y las zonas a lo largo del suelo a 1.5 m (cinco pies) alrededor del objeto que está limpiando en caso de que el polvo de plomo se haya esparcido.</a:t>
            </a:r>
          </a:p>
          <a:p>
            <a:pPr marL="171450" indent="-171450">
              <a:buFont typeface="Arial" panose="020B0604020202020204" pitchFamily="34" charset="0"/>
              <a:buChar char="•"/>
            </a:pPr>
            <a:r>
              <a:rPr lang="es-ES" b="0" i="0" dirty="0">
                <a:effectLst/>
                <a:latin typeface="Arial" panose="020B0604020202020204" pitchFamily="34" charset="0"/>
              </a:rPr>
              <a:t>Retirar y lavar cortinas y mini persianas antes de lavarlas ventanas.</a:t>
            </a:r>
          </a:p>
          <a:p>
            <a:pPr marL="171450" indent="-171450">
              <a:buFont typeface="Arial" panose="020B0604020202020204" pitchFamily="34" charset="0"/>
              <a:buChar char="•"/>
            </a:pPr>
            <a:r>
              <a:rPr lang="es-ES" b="0" i="0" dirty="0">
                <a:effectLst/>
                <a:latin typeface="Arial" panose="020B0604020202020204" pitchFamily="34" charset="0"/>
              </a:rPr>
              <a:t>Al usar aerosoles o </a:t>
            </a:r>
            <a:r>
              <a:rPr lang="es-ES" b="0" i="0" dirty="0" err="1">
                <a:effectLst/>
                <a:latin typeface="Arial" panose="020B0604020202020204" pitchFamily="34" charset="0"/>
              </a:rPr>
              <a:t>sprays</a:t>
            </a:r>
            <a:r>
              <a:rPr lang="es-ES" b="0" i="0" dirty="0">
                <a:effectLst/>
                <a:latin typeface="Arial" panose="020B0604020202020204" pitchFamily="34" charset="0"/>
              </a:rPr>
              <a:t>, rociar directamente sobre el paño en vez de directamente en los muebles para evitar esparcir el polvo de plomo.</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33</a:t>
            </a:fld>
            <a:endParaRPr lang="en-US" dirty="0"/>
          </a:p>
        </p:txBody>
      </p:sp>
    </p:spTree>
    <p:extLst>
      <p:ext uri="{BB962C8B-B14F-4D97-AF65-F5344CB8AC3E}">
        <p14:creationId xmlns:p14="http://schemas.microsoft.com/office/powerpoint/2010/main" val="564641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Otras cosas que debe tener en cuenta:</a:t>
            </a:r>
          </a:p>
          <a:p>
            <a:pPr marL="171450" indent="-171450">
              <a:buFont typeface="Arial" panose="020B0604020202020204" pitchFamily="34" charset="0"/>
              <a:buChar char="•"/>
            </a:pPr>
            <a:r>
              <a:rPr lang="es-ES" b="0" i="0" dirty="0">
                <a:effectLst/>
                <a:latin typeface="Arial" panose="020B0604020202020204" pitchFamily="34" charset="0"/>
              </a:rPr>
              <a:t>Lavar los juguetes, biberones, chupetes (bobos) y muñecos de peluche regularmente.</a:t>
            </a:r>
          </a:p>
          <a:p>
            <a:pPr marL="171450" indent="-171450">
              <a:buFont typeface="Arial" panose="020B0604020202020204" pitchFamily="34" charset="0"/>
              <a:buChar char="•"/>
            </a:pPr>
            <a:r>
              <a:rPr lang="es-ES" b="0" i="0" dirty="0">
                <a:effectLst/>
                <a:latin typeface="Arial" panose="020B0604020202020204" pitchFamily="34" charset="0"/>
              </a:rPr>
              <a:t>Evitar que los niños muerdan zonas pintadas o juguetes viejos pintados.</a:t>
            </a:r>
          </a:p>
          <a:p>
            <a:pPr marL="171450" indent="-171450">
              <a:buFont typeface="Arial" panose="020B0604020202020204" pitchFamily="34" charset="0"/>
              <a:buChar char="•"/>
            </a:pPr>
            <a:r>
              <a:rPr lang="es-ES" b="0" i="0" dirty="0">
                <a:effectLst/>
                <a:latin typeface="Arial" panose="020B0604020202020204" pitchFamily="34" charset="0"/>
              </a:rPr>
              <a:t>Verificar regularmente si existen pedazos de pintura o polvo y, si están presentes, retirarlos cuidadosamente con una toalla de papel húmedo y desecharlos en la basura, y luego limpiar la superficie con una toalla de papel húmeda. Si alquila una casa o apartamento, notificar al propietario sobre cualquier pintura agrietada o pelada.</a:t>
            </a:r>
          </a:p>
          <a:p>
            <a:pPr marL="171450" indent="-171450">
              <a:buFont typeface="Arial" panose="020B0604020202020204" pitchFamily="34" charset="0"/>
              <a:buChar char="•"/>
            </a:pPr>
            <a:r>
              <a:rPr lang="es-ES" b="0" i="0" dirty="0">
                <a:effectLst/>
                <a:latin typeface="Arial" panose="020B0604020202020204" pitchFamily="34" charset="0"/>
              </a:rPr>
              <a:t>Limpiar las rejillas de las llaves (también conocidas como aireadores) regularmente desenroscándolas dela parte inferior de la llave y pasando agua a través de la rejilla (sosteniéndola boca arriba). Las partículas de plomo y los sedimentos pueden acumularse en los aireadores de la llave y transformarse en una posible fuente de exposición.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34</a:t>
            </a:fld>
            <a:endParaRPr lang="en-US" dirty="0"/>
          </a:p>
        </p:txBody>
      </p:sp>
    </p:spTree>
    <p:extLst>
      <p:ext uri="{BB962C8B-B14F-4D97-AF65-F5344CB8AC3E}">
        <p14:creationId xmlns:p14="http://schemas.microsoft.com/office/powerpoint/2010/main" val="376893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a:t>
            </a:r>
            <a:r>
              <a:rPr lang="en-US" b="0" i="0" u="sng" dirty="0" err="1">
                <a:effectLst/>
                <a:latin typeface="Arial" panose="020B0604020202020204" pitchFamily="34" charset="0"/>
              </a:rPr>
              <a:t>Conclusión</a:t>
            </a:r>
            <a:r>
              <a:rPr lang="en-US" b="0" i="0" u="sng" dirty="0">
                <a:effectLst/>
                <a:latin typeface="Arial" panose="020B0604020202020204" pitchFamily="34" charset="0"/>
              </a:rPr>
              <a:t> </a:t>
            </a:r>
            <a:br>
              <a:rPr lang="en-US" dirty="0"/>
            </a:br>
            <a:r>
              <a:rPr lang="es-ES" b="0" i="0" dirty="0">
                <a:effectLst/>
                <a:latin typeface="Arial" panose="020B0604020202020204" pitchFamily="34" charset="0"/>
              </a:rPr>
              <a:t>En la sesión de hoy, nos concentramos en las técnicas de limpieza recomendadas para reducir la posible exposición al plomo en nuestros hogares. Hagamos una revisión rápida de la información que cubrimos.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s-ES" b="0" i="0" dirty="0">
                <a:effectLst/>
                <a:latin typeface="Arial" panose="020B0604020202020204" pitchFamily="34" charset="0"/>
              </a:rPr>
              <a:t>¿Cuáles son algunos de los colectores de polvo de plomo en el hogar? </a:t>
            </a:r>
            <a:r>
              <a:rPr lang="es-ES" b="1" i="1" dirty="0">
                <a:effectLst/>
                <a:latin typeface="Arial" panose="020B0604020202020204" pitchFamily="34" charset="0"/>
              </a:rPr>
              <a:t>Nota para el instructor: </a:t>
            </a:r>
            <a:r>
              <a:rPr lang="es-ES" b="0" i="1" dirty="0">
                <a:effectLst/>
                <a:latin typeface="Arial" panose="020B0604020202020204" pitchFamily="34" charset="0"/>
              </a:rPr>
              <a:t>Dentro de las posibles respuestas podemos incluir ventanas, puertas, pisos, rejillas de conductos de aire, escaleras, juguetes, chupetes (bobos), muñecos de peluche, biberones, etc.</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35</a:t>
            </a:fld>
            <a:endParaRPr lang="en-US" dirty="0"/>
          </a:p>
        </p:txBody>
      </p:sp>
    </p:spTree>
    <p:extLst>
      <p:ext uri="{BB962C8B-B14F-4D97-AF65-F5344CB8AC3E}">
        <p14:creationId xmlns:p14="http://schemas.microsoft.com/office/powerpoint/2010/main" val="2485461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Voltee su hoja de trabajo hacia el lado etiquetado como </a:t>
            </a:r>
            <a:r>
              <a:rPr lang="es-ES" b="0" i="1" dirty="0">
                <a:effectLst/>
                <a:latin typeface="Arial" panose="020B0604020202020204" pitchFamily="34" charset="0"/>
              </a:rPr>
              <a:t>Técnicas para la limpieza del polvo de plomo</a:t>
            </a:r>
            <a:r>
              <a:rPr lang="es-ES" b="0" i="0" dirty="0">
                <a:effectLst/>
                <a:latin typeface="Arial" panose="020B0604020202020204" pitchFamily="34" charset="0"/>
              </a:rPr>
              <a:t>. Trabaje con la persona sentada junto a usted para unir cada colector de polvo de plomo con la técnica de limpieza recomendada. Una técnica de limpieza se puede unir a más de un colector de polvo de plomo, ya que la misma técnica puede ser recomendada para limpiar más de una zona del hogar. </a:t>
            </a:r>
            <a:r>
              <a:rPr lang="es-ES" b="1" i="1" dirty="0">
                <a:effectLst/>
                <a:latin typeface="Arial" panose="020B0604020202020204" pitchFamily="34" charset="0"/>
              </a:rPr>
              <a:t>Nota para el instructor: </a:t>
            </a:r>
            <a:r>
              <a:rPr lang="es-ES" b="0" i="1" dirty="0">
                <a:effectLst/>
                <a:latin typeface="Arial" panose="020B0604020202020204" pitchFamily="34" charset="0"/>
              </a:rPr>
              <a:t>Dé unos cuantos minutos a los participantes para que completen el ejercicio y luego revise las respuestas con todo el grupo. Las respuestas se pueden encontrar al revés bajo la columna Técnica de limpieza recomendada</a:t>
            </a:r>
            <a:r>
              <a:rPr lang="es-E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36</a:t>
            </a:fld>
            <a:endParaRPr lang="en-US" dirty="0"/>
          </a:p>
        </p:txBody>
      </p:sp>
    </p:spTree>
    <p:extLst>
      <p:ext uri="{BB962C8B-B14F-4D97-AF65-F5344CB8AC3E}">
        <p14:creationId xmlns:p14="http://schemas.microsoft.com/office/powerpoint/2010/main" val="672725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a:t>
            </a:r>
            <a:r>
              <a:rPr lang="es-ES" b="1" i="1" dirty="0"/>
              <a:t>varios clics mostrarán las respuestas</a:t>
            </a:r>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pPr marL="228600" indent="-228600">
              <a:buAutoNum type="arabicPeriod"/>
            </a:pPr>
            <a:r>
              <a:rPr lang="en-US" b="0" i="1" dirty="0"/>
              <a:t>B</a:t>
            </a:r>
          </a:p>
          <a:p>
            <a:pPr marL="228600" indent="-228600">
              <a:buAutoNum type="arabicPeriod"/>
            </a:pPr>
            <a:r>
              <a:rPr lang="en-US" b="0" i="1" dirty="0"/>
              <a:t>A</a:t>
            </a:r>
          </a:p>
          <a:p>
            <a:pPr marL="228600" indent="-228600">
              <a:buAutoNum type="arabicPeriod"/>
            </a:pPr>
            <a:r>
              <a:rPr lang="en-US" b="0" i="1" dirty="0"/>
              <a:t>A</a:t>
            </a:r>
          </a:p>
          <a:p>
            <a:pPr marL="228600" indent="-228600">
              <a:buAutoNum type="arabicPeriod"/>
            </a:pPr>
            <a:r>
              <a:rPr lang="en-US" b="0" i="1" dirty="0"/>
              <a:t>A</a:t>
            </a:r>
          </a:p>
          <a:p>
            <a:pPr marL="228600" indent="-228600">
              <a:buAutoNum type="arabicPeriod"/>
            </a:pPr>
            <a:r>
              <a:rPr lang="en-US" b="0" i="1" dirty="0"/>
              <a:t>D</a:t>
            </a:r>
          </a:p>
          <a:p>
            <a:pPr marL="228600" indent="-228600">
              <a:buAutoNum type="arabicPeriod"/>
            </a:pPr>
            <a:r>
              <a:rPr lang="en-US" b="0" i="1" dirty="0"/>
              <a:t>C</a:t>
            </a:r>
          </a:p>
        </p:txBody>
      </p:sp>
      <p:sp>
        <p:nvSpPr>
          <p:cNvPr id="4" name="Slide Number Placeholder 3"/>
          <p:cNvSpPr>
            <a:spLocks noGrp="1"/>
          </p:cNvSpPr>
          <p:nvPr>
            <p:ph type="sldNum" sz="quarter" idx="5"/>
          </p:nvPr>
        </p:nvSpPr>
        <p:spPr/>
        <p:txBody>
          <a:bodyPr/>
          <a:lstStyle/>
          <a:p>
            <a:fld id="{3B526FDC-130F-4DF6-B323-30037A7545BC}" type="slidenum">
              <a:rPr lang="en-US" smtClean="0"/>
              <a:t>37</a:t>
            </a:fld>
            <a:endParaRPr lang="en-US" dirty="0"/>
          </a:p>
        </p:txBody>
      </p:sp>
    </p:spTree>
    <p:extLst>
      <p:ext uri="{BB962C8B-B14F-4D97-AF65-F5344CB8AC3E}">
        <p14:creationId xmlns:p14="http://schemas.microsoft.com/office/powerpoint/2010/main" val="34903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a:t>
            </a:r>
            <a:r>
              <a:rPr lang="es-ES" b="1" i="1" dirty="0"/>
              <a:t>varios clics mostrarán las respuestas</a:t>
            </a:r>
            <a:endParaRPr lang="en-US"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Vea la sección de Consejos útiles en la parte inferior de su Hoja de trabajo para terminar la revisión. </a:t>
            </a:r>
            <a:r>
              <a:rPr lang="es-ES" b="1" i="1" dirty="0">
                <a:effectLst/>
                <a:latin typeface="Arial" panose="020B0604020202020204" pitchFamily="34" charset="0"/>
              </a:rPr>
              <a:t>Nota para el instructor: </a:t>
            </a:r>
            <a:r>
              <a:rPr lang="es-ES" b="0" i="1" dirty="0">
                <a:effectLst/>
                <a:latin typeface="Arial" panose="020B0604020202020204" pitchFamily="34" charset="0"/>
              </a:rPr>
              <a:t>Revise las preguntas de Consejos útiles junto a los participantes.</a:t>
            </a:r>
          </a:p>
          <a:p>
            <a:endParaRPr lang="en-US" sz="1200" b="0" i="1" kern="1200" dirty="0">
              <a:solidFill>
                <a:schemeClr val="tx1"/>
              </a:solidFill>
              <a:effectLst/>
              <a:latin typeface="+mn-lt"/>
              <a:ea typeface="+mn-ea"/>
              <a:cs typeface="+mn-cs"/>
            </a:endParaRPr>
          </a:p>
          <a:p>
            <a:pPr marL="228600" lvl="0" indent="-228600">
              <a:buAutoNum type="arabicPeriod"/>
            </a:pPr>
            <a:r>
              <a:rPr lang="es-ES" b="0" i="0" dirty="0">
                <a:effectLst/>
                <a:latin typeface="Arial" panose="020B0604020202020204" pitchFamily="34" charset="0"/>
              </a:rPr>
              <a:t>Después de limpiar su casa usando las técnicas de limpieza recomendadas, ¿qué debe hacer para evitar la </a:t>
            </a:r>
            <a:r>
              <a:rPr lang="es-ES" b="0" i="0" dirty="0" err="1">
                <a:effectLst/>
                <a:latin typeface="Arial" panose="020B0604020202020204" pitchFamily="34" charset="0"/>
              </a:rPr>
              <a:t>recontaminación</a:t>
            </a:r>
            <a:r>
              <a:rPr lang="es-ES" b="0" i="0" dirty="0">
                <a:effectLst/>
                <a:latin typeface="Arial" panose="020B0604020202020204" pitchFamily="34" charset="0"/>
              </a:rPr>
              <a:t> del área o áreas que acaba de limpiar? Seleccione todas las correctas.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b="0" i="0" dirty="0">
                <a:effectLst/>
                <a:latin typeface="Arial" panose="020B0604020202020204" pitchFamily="34" charset="0"/>
              </a:rPr>
              <a:t>Lavar las manos y los suministros de limpieza en un lavadero no utilizado para la preparación de alimentos. </a:t>
            </a:r>
          </a:p>
          <a:p>
            <a:pPr marL="628650" lvl="1" indent="-171450">
              <a:buFont typeface="Wingdings" panose="05000000000000000000" pitchFamily="2" charset="2"/>
              <a:buChar char="q"/>
            </a:pPr>
            <a:r>
              <a:rPr lang="es-ES" b="0" i="0" dirty="0">
                <a:effectLst/>
                <a:latin typeface="Arial" panose="020B0604020202020204" pitchFamily="34" charset="0"/>
              </a:rPr>
              <a:t>Lavar el propio lavadero después de lavar sus artículos de limpieza, para que el polvo de plomo no se quede allí. </a:t>
            </a:r>
          </a:p>
          <a:p>
            <a:pPr marL="628650" lvl="1" indent="-171450">
              <a:buFont typeface="Wingdings" panose="05000000000000000000" pitchFamily="2" charset="2"/>
              <a:buChar char="q"/>
            </a:pPr>
            <a:r>
              <a:rPr lang="es-ES" b="0" i="0" dirty="0">
                <a:effectLst/>
                <a:latin typeface="Arial" panose="020B0604020202020204" pitchFamily="34" charset="0"/>
              </a:rPr>
              <a:t>Tomar una ducha y lavarse la cabeza al acabar de limpiar. </a:t>
            </a:r>
          </a:p>
          <a:p>
            <a:pPr marL="628650" lvl="1" indent="-171450">
              <a:buFont typeface="Wingdings" panose="05000000000000000000" pitchFamily="2" charset="2"/>
              <a:buChar char="q"/>
            </a:pPr>
            <a:r>
              <a:rPr lang="es-ES" b="0" i="0" dirty="0">
                <a:effectLst/>
                <a:latin typeface="Arial" panose="020B0604020202020204" pitchFamily="34" charset="0"/>
              </a:rPr>
              <a:t>Limpiar los zapatos después de la limpieza para evitar arrastrar el polvo de plomo alrededor de la casa.</a:t>
            </a:r>
          </a:p>
          <a:p>
            <a:pPr marL="457200" lvl="1" indent="0">
              <a:buFont typeface="Wingdings" panose="05000000000000000000" pitchFamily="2" charset="2"/>
              <a:buNone/>
            </a:pPr>
            <a:endParaRPr lang="es-ES" b="0" i="0" dirty="0">
              <a:effectLst/>
              <a:latin typeface="Arial" panose="020B0604020202020204" pitchFamily="34" charset="0"/>
            </a:endParaRPr>
          </a:p>
          <a:p>
            <a:pPr marL="457200" lvl="1" indent="0">
              <a:buFont typeface="Wingdings" panose="05000000000000000000" pitchFamily="2" charset="2"/>
              <a:buNone/>
            </a:pPr>
            <a:r>
              <a:rPr lang="es-ES" b="1" i="1" dirty="0">
                <a:effectLst/>
                <a:latin typeface="Arial" panose="020B0604020202020204" pitchFamily="34" charset="0"/>
              </a:rPr>
              <a:t>Nota para el instructor: </a:t>
            </a:r>
            <a:r>
              <a:rPr lang="es-ES" b="0" i="1" dirty="0">
                <a:effectLst/>
                <a:latin typeface="Arial" panose="020B0604020202020204" pitchFamily="34" charset="0"/>
              </a:rPr>
              <a:t>Todas las respuestas son correctas. </a:t>
            </a:r>
            <a:endParaRPr lang="es-E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B526FDC-130F-4DF6-B323-30037A7545BC}" type="slidenum">
              <a:rPr lang="en-US" smtClean="0"/>
              <a:t>38</a:t>
            </a:fld>
            <a:endParaRPr lang="en-US" dirty="0"/>
          </a:p>
        </p:txBody>
      </p:sp>
    </p:spTree>
    <p:extLst>
      <p:ext uri="{BB962C8B-B14F-4D97-AF65-F5344CB8AC3E}">
        <p14:creationId xmlns:p14="http://schemas.microsoft.com/office/powerpoint/2010/main" val="376071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a:t>
            </a:r>
            <a:r>
              <a:rPr lang="es-ES" b="1" i="1" dirty="0"/>
              <a:t>se requieren varios clics (cada clic mostrará las respuestas</a:t>
            </a:r>
            <a:r>
              <a:rPr lang="es-ES" dirty="0"/>
              <a:t>)</a:t>
            </a:r>
            <a:endParaRPr lang="en-US" sz="1200" b="1"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a:t>
            </a:r>
            <a:r>
              <a:rPr lang="es-ES" b="0" i="0" dirty="0">
                <a:effectLst/>
                <a:latin typeface="Arial" panose="020B0604020202020204" pitchFamily="34" charset="0"/>
              </a:rPr>
              <a:t>Verdadero o falso - Debo quitar y lavar cortinas y mini persianas DESPUÉS de lavar las ventanas. </a:t>
            </a:r>
            <a:r>
              <a:rPr lang="es-ES" b="1" i="1" dirty="0">
                <a:effectLst/>
                <a:latin typeface="Arial" panose="020B0604020202020204" pitchFamily="34" charset="0"/>
              </a:rPr>
              <a:t>Nota para el instructor: </a:t>
            </a:r>
            <a:r>
              <a:rPr lang="es-ES" b="0" i="1" dirty="0">
                <a:effectLst/>
                <a:latin typeface="Arial" panose="020B0604020202020204" pitchFamily="34" charset="0"/>
              </a:rPr>
              <a:t>Falso, debe hacer esto ANTES de lavar las ventanas.</a:t>
            </a:r>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a:t>
            </a:r>
            <a:r>
              <a:rPr lang="es-ES" b="0" i="0" dirty="0">
                <a:effectLst/>
                <a:latin typeface="Arial" panose="020B0604020202020204" pitchFamily="34" charset="0"/>
              </a:rPr>
              <a:t>Verdadero o falso - Muchos artículos en casa son posibles colectores de polvo de plomo y el desorden puede impedir que limpie mi casa de forma efectiva. </a:t>
            </a:r>
            <a:r>
              <a:rPr lang="es-ES" b="1" i="1" dirty="0">
                <a:effectLst/>
                <a:latin typeface="Arial" panose="020B0604020202020204" pitchFamily="34" charset="0"/>
              </a:rPr>
              <a:t>Nota para el instructor: </a:t>
            </a:r>
            <a:r>
              <a:rPr lang="es-ES" b="0" i="1" dirty="0">
                <a:effectLst/>
                <a:latin typeface="Arial" panose="020B0604020202020204" pitchFamily="34" charset="0"/>
              </a:rPr>
              <a:t>Es cierto que es más fácil limpiar cuando un hogar no está desordenada</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39</a:t>
            </a:fld>
            <a:endParaRPr lang="en-US" dirty="0"/>
          </a:p>
        </p:txBody>
      </p:sp>
    </p:spTree>
    <p:extLst>
      <p:ext uri="{BB962C8B-B14F-4D97-AF65-F5344CB8AC3E}">
        <p14:creationId xmlns:p14="http://schemas.microsoft.com/office/powerpoint/2010/main" val="24599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AutoNum type="romanUcPeriod"/>
              <a:tabLst/>
              <a:defRPr/>
            </a:pPr>
            <a:r>
              <a:rPr lang="es-DO" u="sng" dirty="0"/>
              <a:t>Introducción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En el </a:t>
            </a:r>
            <a:r>
              <a:rPr lang="es-ES" b="1" i="1" dirty="0">
                <a:effectLst/>
                <a:latin typeface="Arial" panose="020B0604020202020204" pitchFamily="34" charset="0"/>
              </a:rPr>
              <a:t>Módulo 1: Información sobre el plomo</a:t>
            </a:r>
            <a:r>
              <a:rPr lang="es-ES" b="0" i="0" dirty="0">
                <a:effectLst/>
                <a:latin typeface="Arial" panose="020B0604020202020204" pitchFamily="34" charset="0"/>
              </a:rPr>
              <a:t>, aprendimos sobre las posibles fuentes de exposición al plomo; los efectos de la exposición al plomo en la salud de los niños; los posibles efectos del plomo en las prácticas culturales y la vida silvestre; y acciones que pueden minimizar o eliminar la posible exposición al plomo. Ejemplos de estas acciones incluyen lavar las manos de los niños con frecuencia y quitarse los zapatos antes de entrar en casa para evitar la entrada del plomo en la casa desde el suelo, del lugar de trabajo o de actividades de recreación.</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4</a:t>
            </a:fld>
            <a:endParaRPr lang="en-US" dirty="0"/>
          </a:p>
        </p:txBody>
      </p:sp>
    </p:spTree>
    <p:extLst>
      <p:ext uri="{BB962C8B-B14F-4D97-AF65-F5344CB8AC3E}">
        <p14:creationId xmlns:p14="http://schemas.microsoft.com/office/powerpoint/2010/main" val="3101086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¿Qué nuevas técnicas de limpieza empezarás a usar en casa? Utilice la caja en la parte inferior de su Hoja de trabajo para escribir la respuesta. </a:t>
            </a:r>
            <a:r>
              <a:rPr lang="es-ES" b="1" i="1" dirty="0">
                <a:effectLst/>
                <a:latin typeface="Arial" panose="020B0604020202020204" pitchFamily="34" charset="0"/>
              </a:rPr>
              <a:t>Nota para el instructor: </a:t>
            </a:r>
            <a:r>
              <a:rPr lang="es-ES" b="0" i="1" dirty="0">
                <a:effectLst/>
                <a:latin typeface="Arial" panose="020B0604020202020204" pitchFamily="34" charset="0"/>
              </a:rPr>
              <a:t>Si tiene tiempo, pida a algunos participantes que compartan lo que escribieron.</a:t>
            </a:r>
            <a:r>
              <a:rPr lang="en-US" sz="1200" i="1"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p>
          <a:p>
            <a:r>
              <a:rPr lang="es-ES" b="0" i="1" dirty="0">
                <a:effectLst/>
                <a:latin typeface="Arial" panose="020B0604020202020204" pitchFamily="34" charset="0"/>
              </a:rPr>
              <a:t>Las posibles respuestas pueden incluir:</a:t>
            </a: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1" dirty="0">
                <a:effectLst/>
                <a:latin typeface="Arial" panose="020B0604020202020204" pitchFamily="34" charset="0"/>
              </a:rPr>
              <a:t>Limpiar las ventanas, puertas, pisos, escaleras y muebles una vez a la semana.</a:t>
            </a:r>
          </a:p>
          <a:p>
            <a:pPr marL="171450" lvl="0" indent="-171450">
              <a:buFont typeface="Arial" panose="020B0604020202020204" pitchFamily="34" charset="0"/>
              <a:buChar char="•"/>
            </a:pPr>
            <a:r>
              <a:rPr lang="es-ES" b="0" i="1" dirty="0">
                <a:effectLst/>
                <a:latin typeface="Arial" panose="020B0604020202020204" pitchFamily="34" charset="0"/>
              </a:rPr>
              <a:t>Usar un paño, esponja o trapeador/mapo húmedo o mojado.</a:t>
            </a:r>
          </a:p>
          <a:p>
            <a:pPr marL="171450" lvl="0" indent="-171450">
              <a:buFont typeface="Arial" panose="020B0604020202020204" pitchFamily="34" charset="0"/>
              <a:buChar char="•"/>
            </a:pPr>
            <a:r>
              <a:rPr lang="es-ES" b="0" i="1" dirty="0">
                <a:effectLst/>
                <a:latin typeface="Arial" panose="020B0604020202020204" pitchFamily="34" charset="0"/>
              </a:rPr>
              <a:t>Lave regularmente los biberones, bobos y muñecos de peluche de los niños</a:t>
            </a:r>
            <a:r>
              <a:rPr lang="es-ES" b="0" i="0" dirty="0">
                <a:effectLst/>
                <a:latin typeface="Arial" panose="020B0604020202020204" pitchFamily="34" charset="0"/>
              </a:rPr>
              <a:t>.</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¿Alguien tiene alguna pregunta sobre el tema de hoy?</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40</a:t>
            </a:fld>
            <a:endParaRPr lang="en-US" dirty="0"/>
          </a:p>
        </p:txBody>
      </p:sp>
    </p:spTree>
    <p:extLst>
      <p:ext uri="{BB962C8B-B14F-4D97-AF65-F5344CB8AC3E}">
        <p14:creationId xmlns:p14="http://schemas.microsoft.com/office/powerpoint/2010/main" val="844957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desea más información sobre la limpieza del polvo de plomo, póngase en contacto con el Centro Nacional de Información Sobre el Plomo (NLIC) a 1-800-424-LEAD, o con su departamento de salud local o clínica. </a:t>
            </a:r>
            <a:r>
              <a:rPr lang="es-ES" b="1" i="1" dirty="0">
                <a:effectLst/>
                <a:latin typeface="Arial" panose="020B0604020202020204" pitchFamily="34" charset="0"/>
              </a:rPr>
              <a:t>Nota para el instructor: </a:t>
            </a:r>
            <a:r>
              <a:rPr lang="es-ES" b="0" i="1" dirty="0">
                <a:effectLst/>
                <a:latin typeface="Arial" panose="020B0604020202020204" pitchFamily="34" charset="0"/>
              </a:rPr>
              <a:t>Los participantes pueden encontrar este número tanto en la Hoja de trabajo como en los Mensajes clave</a:t>
            </a:r>
            <a:r>
              <a:rPr lang="es-E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Gracias por participar en esta sesión. Aquí está la Hoja de ejercicios para niños del Módulo 2 para que se la lleve a casa. La hoja de ejercicios para niños tiene varias actividades que enseñan a los niños sobre lo que aprendimos hoy. </a:t>
            </a:r>
            <a:r>
              <a:rPr lang="es-ES" b="1" i="1" dirty="0">
                <a:effectLst/>
                <a:latin typeface="Arial" panose="020B0604020202020204" pitchFamily="34" charset="0"/>
              </a:rPr>
              <a:t>Nota para el instructor: </a:t>
            </a:r>
            <a:r>
              <a:rPr lang="es-ES" b="0" i="1" dirty="0">
                <a:effectLst/>
                <a:latin typeface="Arial" panose="020B0604020202020204" pitchFamily="34" charset="0"/>
              </a:rPr>
              <a:t>Entregue a cada participante una copia de la Hoja de ejercicios para niños del Módulo 2 para que se la lleven a casa.</a:t>
            </a:r>
            <a:endParaRPr lang="en-US" i="1" dirty="0"/>
          </a:p>
        </p:txBody>
      </p:sp>
      <p:sp>
        <p:nvSpPr>
          <p:cNvPr id="4" name="Slide Number Placeholder 3"/>
          <p:cNvSpPr>
            <a:spLocks noGrp="1"/>
          </p:cNvSpPr>
          <p:nvPr>
            <p:ph type="sldNum" sz="quarter" idx="5"/>
          </p:nvPr>
        </p:nvSpPr>
        <p:spPr/>
        <p:txBody>
          <a:bodyPr/>
          <a:lstStyle/>
          <a:p>
            <a:fld id="{EE6F91B4-55F4-4436-A63E-CB05760C1CCC}" type="slidenum">
              <a:rPr lang="en-US" smtClean="0"/>
              <a:t>42</a:t>
            </a:fld>
            <a:endParaRPr lang="en-US" dirty="0"/>
          </a:p>
        </p:txBody>
      </p:sp>
    </p:spTree>
    <p:extLst>
      <p:ext uri="{BB962C8B-B14F-4D97-AF65-F5344CB8AC3E}">
        <p14:creationId xmlns:p14="http://schemas.microsoft.com/office/powerpoint/2010/main" val="368846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¿Cree que limpiar su casa usando técnicas de limpieza específicas puede ayudar a reducir la posible exposición al plomo?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a los participantes un momento para pensar y responder. </a:t>
            </a:r>
            <a:r>
              <a:rPr lang="en-US" sz="1200" i="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5</a:t>
            </a:fld>
            <a:endParaRPr lang="en-US" dirty="0"/>
          </a:p>
        </p:txBody>
      </p:sp>
    </p:spTree>
    <p:extLst>
      <p:ext uri="{BB962C8B-B14F-4D97-AF65-F5344CB8AC3E}">
        <p14:creationId xmlns:p14="http://schemas.microsoft.com/office/powerpoint/2010/main" val="285146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¡Sí! Puede reducir la posible exposición de su familia al plomo en el hogar utilizando técnicas de limpieza específicas que le permiten eliminar de forma segura el polvo de plomo y </a:t>
            </a:r>
            <a:r>
              <a:rPr lang="es-DO" dirty="0"/>
              <a:t>los pedazos de pintura.</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6</a:t>
            </a:fld>
            <a:endParaRPr lang="en-US" dirty="0"/>
          </a:p>
        </p:txBody>
      </p:sp>
    </p:spTree>
    <p:extLst>
      <p:ext uri="{BB962C8B-B14F-4D97-AF65-F5344CB8AC3E}">
        <p14:creationId xmlns:p14="http://schemas.microsoft.com/office/powerpoint/2010/main" val="310254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El polvo de plomo doméstico se puede generar cuando la pintura a base de plomo se raspa, se lija o se calienta. También se forma cuando las superficies pintadas que contienen plomo se chocan o se rozan entre sí (Ref. 1). Para la discusión de hoy, el polvo de plomo se define como el polvo doméstico que contiene plomo.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Hoy, discutiremos y practicaremos algunas técnicas de limpieza recomendadas para áreas en el hogar donde existe pintura a base de plomo pelada, descascarada, deteriorada o agrietada y donde se forma el polvo de plomo.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Cuando las áreas con pintura a base de plomo o polvo de plomo no se limpian adecuadamente, los riesgos para las familias pueden aumentar, especialmente para los niños menores de seis años y las mujeres embarazadas. Por lo tanto, es importante utilizar los métodos de limpieza introducidos en este módulo para reducir la posible exposición al plomo de su familia.</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7</a:t>
            </a:fld>
            <a:endParaRPr lang="en-US" dirty="0"/>
          </a:p>
        </p:txBody>
      </p:sp>
    </p:spTree>
    <p:extLst>
      <p:ext uri="{BB962C8B-B14F-4D97-AF65-F5344CB8AC3E}">
        <p14:creationId xmlns:p14="http://schemas.microsoft.com/office/powerpoint/2010/main" val="1707143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II. </a:t>
            </a:r>
            <a:r>
              <a:rPr lang="en-US" sz="1200" u="sng" kern="1200" dirty="0" err="1">
                <a:solidFill>
                  <a:schemeClr val="tx1"/>
                </a:solidFill>
                <a:effectLst/>
                <a:latin typeface="+mn-lt"/>
                <a:ea typeface="+mn-ea"/>
                <a:cs typeface="+mn-cs"/>
              </a:rPr>
              <a:t>Colectores</a:t>
            </a:r>
            <a:r>
              <a:rPr lang="en-US" sz="1200" u="sng" kern="1200" dirty="0">
                <a:solidFill>
                  <a:schemeClr val="tx1"/>
                </a:solidFill>
                <a:effectLst/>
                <a:latin typeface="+mn-lt"/>
                <a:ea typeface="+mn-ea"/>
                <a:cs typeface="+mn-cs"/>
              </a:rPr>
              <a:t> de </a:t>
            </a:r>
            <a:r>
              <a:rPr lang="en-US" sz="1200" u="sng" kern="1200" dirty="0" err="1">
                <a:solidFill>
                  <a:schemeClr val="tx1"/>
                </a:solidFill>
                <a:effectLst/>
                <a:latin typeface="+mn-lt"/>
                <a:ea typeface="+mn-ea"/>
                <a:cs typeface="+mn-cs"/>
              </a:rPr>
              <a:t>polvo</a:t>
            </a:r>
            <a:r>
              <a:rPr lang="en-US" sz="1200" u="sng" kern="1200" dirty="0">
                <a:solidFill>
                  <a:schemeClr val="tx1"/>
                </a:solidFill>
                <a:effectLst/>
                <a:latin typeface="+mn-lt"/>
                <a:ea typeface="+mn-ea"/>
                <a:cs typeface="+mn-cs"/>
              </a:rPr>
              <a:t> de </a:t>
            </a:r>
            <a:r>
              <a:rPr lang="en-US" sz="1200" u="sng" kern="1200" dirty="0" err="1">
                <a:solidFill>
                  <a:schemeClr val="tx1"/>
                </a:solidFill>
                <a:effectLst/>
                <a:latin typeface="+mn-lt"/>
                <a:ea typeface="+mn-ea"/>
                <a:cs typeface="+mn-cs"/>
              </a:rPr>
              <a:t>plomo</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Un colector de polvo de plomo es un espacio u objeto en el que el polvo de plomo se puede acumular fácilmente encima, dentro o debajo. Muchas áreas o superficies domésticas pueden albergar polvo de plomo. Las zonas de mucho movimiento donde usted y su familia pasan la mayor parte del tiempo dentro de casa, como la sala, la cocina y los dormitorios son lugares comunes donde el polvo se acumula. Las superficies que sufren mucho desgaste (uso) pueden deteriorar la pintura a base de plomo y convertirla en partículas de polvo y pedazos con el tiempo, lo que hace que estas áreas sean fuentes comunes de polvo de plomo. </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8</a:t>
            </a:fld>
            <a:endParaRPr lang="en-US" dirty="0"/>
          </a:p>
        </p:txBody>
      </p:sp>
    </p:spTree>
    <p:extLst>
      <p:ext uri="{BB962C8B-B14F-4D97-AF65-F5344CB8AC3E}">
        <p14:creationId xmlns:p14="http://schemas.microsoft.com/office/powerpoint/2010/main" val="46563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Lamentablemente, las zonas de mucho movimiento también tienden a ser los lugares favoritos para que los niños jueguen. Los bebés y los niños pequeños a menudo se llevan las manos, los pies o los juguetes a la boca, lo que puede resultar en la ingestión o la aspiración del polvo de plomo. La pintura a base de plomo tiene un sabor “dulce”, lo que lo hace atractivo para los niños pequeños, por lo que también pueden lamer o morder superficies con pintura a base de plomo. Las manos de los niños son pequeñas y pueden encajar en lugares apretados que a menudo no se alcanzan durante la limpieza.</a:t>
            </a:r>
            <a:endParaRPr lang="en-US" dirty="0"/>
          </a:p>
        </p:txBody>
      </p:sp>
      <p:sp>
        <p:nvSpPr>
          <p:cNvPr id="4" name="Slide Number Placeholder 3"/>
          <p:cNvSpPr>
            <a:spLocks noGrp="1"/>
          </p:cNvSpPr>
          <p:nvPr>
            <p:ph type="sldNum" sz="quarter" idx="5"/>
          </p:nvPr>
        </p:nvSpPr>
        <p:spPr/>
        <p:txBody>
          <a:bodyPr/>
          <a:lstStyle/>
          <a:p>
            <a:fld id="{3B526FDC-130F-4DF6-B323-30037A7545BC}" type="slidenum">
              <a:rPr lang="en-US" smtClean="0"/>
              <a:t>9</a:t>
            </a:fld>
            <a:endParaRPr lang="en-US" dirty="0"/>
          </a:p>
        </p:txBody>
      </p:sp>
    </p:spTree>
    <p:extLst>
      <p:ext uri="{BB962C8B-B14F-4D97-AF65-F5344CB8AC3E}">
        <p14:creationId xmlns:p14="http://schemas.microsoft.com/office/powerpoint/2010/main" val="1102884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0860"/>
            <a:ext cx="4315780" cy="1169551"/>
          </a:xfrm>
          <a:prstGeom prst="rect">
            <a:avLst/>
          </a:prstGeom>
          <a:noFill/>
        </p:spPr>
        <p:txBody>
          <a:bodyPr wrap="square" rtlCol="0">
            <a:spAutoFit/>
          </a:bodyPr>
          <a:lstStyle/>
          <a:p>
            <a:pPr algn="ctr"/>
            <a:r>
              <a:rPr lang="es-419" sz="3500" b="0" i="0" noProof="0" dirty="0">
                <a:solidFill>
                  <a:schemeClr val="bg1"/>
                </a:solidFill>
              </a:rPr>
              <a:t>Concientización sobre el plomo</a:t>
            </a:r>
          </a:p>
        </p:txBody>
      </p:sp>
      <p:sp>
        <p:nvSpPr>
          <p:cNvPr id="9" name="Title 8">
            <a:extLst>
              <a:ext uri="{FF2B5EF4-FFF2-40B4-BE49-F238E27FC236}">
                <a16:creationId xmlns:a16="http://schemas.microsoft.com/office/drawing/2014/main" id="{0FAA0E0F-C51A-4C62-ADDC-D002FAAD083F}"/>
              </a:ext>
            </a:extLst>
          </p:cNvPr>
          <p:cNvSpPr>
            <a:spLocks noGrp="1"/>
          </p:cNvSpPr>
          <p:nvPr>
            <p:ph type="title" hasCustomPrompt="1"/>
          </p:nvPr>
        </p:nvSpPr>
        <p:spPr>
          <a:xfrm>
            <a:off x="0" y="3913294"/>
            <a:ext cx="4305217" cy="2577305"/>
          </a:xfrm>
        </p:spPr>
        <p:txBody>
          <a:bodyPr>
            <a:noAutofit/>
          </a:bodyPr>
          <a:lstStyle>
            <a:lvl1pPr>
              <a:defRPr sz="4200">
                <a:solidFill>
                  <a:schemeClr val="bg1"/>
                </a:solidFill>
              </a:defRPr>
            </a:lvl1pPr>
          </a:lstStyle>
          <a:p>
            <a:r>
              <a:rPr lang="en-US" dirty="0" err="1"/>
              <a:t>Módulo</a:t>
            </a:r>
            <a:r>
              <a:rPr lang="en-US" dirty="0"/>
              <a:t> 2:</a:t>
            </a:r>
            <a:br>
              <a:rPr lang="en-US" dirty="0"/>
            </a:br>
            <a:r>
              <a:rPr lang="en-US" dirty="0"/>
              <a:t>Effective Cleaning Techniques</a:t>
            </a:r>
          </a:p>
        </p:txBody>
      </p:sp>
      <p:pic>
        <p:nvPicPr>
          <p:cNvPr id="10" name="Picture 9" descr="Infografica">
            <a:extLst>
              <a:ext uri="{FF2B5EF4-FFF2-40B4-BE49-F238E27FC236}">
                <a16:creationId xmlns:a16="http://schemas.microsoft.com/office/drawing/2014/main" id="{A4320579-6B85-4F9A-9C46-4EFD0E5300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9163" y="1135768"/>
            <a:ext cx="4718983" cy="4480560"/>
          </a:xfrm>
          <a:prstGeom prst="rect">
            <a:avLst/>
          </a:prstGeom>
        </p:spPr>
      </p:pic>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840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901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pic>
        <p:nvPicPr>
          <p:cNvPr id="9" name="Picture 8" descr="zoomed in image of a colorfully woven basket">
            <a:extLst>
              <a:ext uri="{FF2B5EF4-FFF2-40B4-BE49-F238E27FC236}">
                <a16:creationId xmlns:a16="http://schemas.microsoft.com/office/drawing/2014/main" id="{0D08C494-C566-460A-A40B-9D5FD57E476D}"/>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024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zoomed in image of a colorfully woven basket">
            <a:extLst>
              <a:ext uri="{FF2B5EF4-FFF2-40B4-BE49-F238E27FC236}">
                <a16:creationId xmlns:a16="http://schemas.microsoft.com/office/drawing/2014/main" id="{BF2B3DF7-458D-442B-85C6-8C9E6605692E}"/>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3" name="Subtitle 2"/>
          <p:cNvSpPr>
            <a:spLocks noGrp="1"/>
          </p:cNvSpPr>
          <p:nvPr>
            <p:ph type="subTitle" idx="1" hasCustomPrompt="1"/>
          </p:nvPr>
        </p:nvSpPr>
        <p:spPr>
          <a:xfrm>
            <a:off x="1069251" y="2956886"/>
            <a:ext cx="7305151" cy="944228"/>
          </a:xfrm>
        </p:spPr>
        <p:txBody>
          <a:bodyPr>
            <a:normAutofit/>
          </a:bodyPr>
          <a:lstStyle>
            <a:lvl1pPr marL="0" indent="0" algn="ctr">
              <a:buNone/>
              <a:defRPr sz="6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a:t>
            </a:r>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9210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83950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22464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361455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411643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320598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dirty="0"/>
          </a:p>
        </p:txBody>
      </p:sp>
    </p:spTree>
    <p:extLst>
      <p:ext uri="{BB962C8B-B14F-4D97-AF65-F5344CB8AC3E}">
        <p14:creationId xmlns:p14="http://schemas.microsoft.com/office/powerpoint/2010/main" val="28866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35.jp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493D-F8E6-40B2-8E2A-67548E5058C2}"/>
              </a:ext>
            </a:extLst>
          </p:cNvPr>
          <p:cNvSpPr>
            <a:spLocks noGrp="1"/>
          </p:cNvSpPr>
          <p:nvPr>
            <p:ph type="title"/>
          </p:nvPr>
        </p:nvSpPr>
        <p:spPr>
          <a:xfrm>
            <a:off x="0" y="3587262"/>
            <a:ext cx="4305217" cy="2903337"/>
          </a:xfrm>
        </p:spPr>
        <p:txBody>
          <a:bodyPr/>
          <a:lstStyle/>
          <a:p>
            <a:pPr algn="ctr"/>
            <a:r>
              <a:rPr lang="es-DO" dirty="0"/>
              <a:t>Módulo 2: </a:t>
            </a:r>
            <a:r>
              <a:rPr lang="es-DO" sz="4400" dirty="0"/>
              <a:t>Técnicas</a:t>
            </a:r>
            <a:r>
              <a:rPr lang="es-DO" dirty="0"/>
              <a:t> de limpieza eficaces</a:t>
            </a:r>
            <a:r>
              <a:rPr lang="es-DO" sz="1800" b="1" u="sng" dirty="0">
                <a:effectLst/>
                <a:latin typeface="Calibri" panose="020F0502020204030204" pitchFamily="34" charset="0"/>
                <a:ea typeface="Yu Mincho" panose="02020400000000000000" pitchFamily="18" charset="-128"/>
                <a:cs typeface="Arial" panose="020B0604020202020204" pitchFamily="34" charset="0"/>
              </a:rPr>
              <a:t> </a:t>
            </a:r>
            <a:endParaRPr lang="es-DO" dirty="0"/>
          </a:p>
        </p:txBody>
      </p:sp>
      <p:pic>
        <p:nvPicPr>
          <p:cNvPr id="4" name="Picture 3"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553030DA-721F-5491-1BD8-E8759F234355}"/>
              </a:ext>
            </a:extLst>
          </p:cNvPr>
          <p:cNvPicPr>
            <a:picLocks noChangeAspect="1"/>
          </p:cNvPicPr>
          <p:nvPr/>
        </p:nvPicPr>
        <p:blipFill>
          <a:blip r:embed="rId3"/>
          <a:stretch>
            <a:fillRect/>
          </a:stretch>
        </p:blipFill>
        <p:spPr>
          <a:xfrm>
            <a:off x="4432300" y="1098370"/>
            <a:ext cx="4602163" cy="4438966"/>
          </a:xfrm>
          <a:prstGeom prst="rect">
            <a:avLst/>
          </a:prstGeom>
        </p:spPr>
      </p:pic>
    </p:spTree>
    <p:extLst>
      <p:ext uri="{BB962C8B-B14F-4D97-AF65-F5344CB8AC3E}">
        <p14:creationId xmlns:p14="http://schemas.microsoft.com/office/powerpoint/2010/main" val="2539045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17C-5CE5-444B-8FEE-3C9F5CD86C52}"/>
              </a:ext>
            </a:extLst>
          </p:cNvPr>
          <p:cNvSpPr>
            <a:spLocks noGrp="1"/>
          </p:cNvSpPr>
          <p:nvPr>
            <p:ph type="title"/>
          </p:nvPr>
        </p:nvSpPr>
        <p:spPr/>
        <p:txBody>
          <a:bodyPr/>
          <a:lstStyle/>
          <a:p>
            <a:r>
              <a:rPr lang="es-DO"/>
              <a:t>Limpieza</a:t>
            </a:r>
          </a:p>
        </p:txBody>
      </p:sp>
      <p:sp>
        <p:nvSpPr>
          <p:cNvPr id="3" name="Content Placeholder 2">
            <a:extLst>
              <a:ext uri="{FF2B5EF4-FFF2-40B4-BE49-F238E27FC236}">
                <a16:creationId xmlns:a16="http://schemas.microsoft.com/office/drawing/2014/main" id="{BBCE70BD-31DF-406A-A614-63996BF36C2F}"/>
              </a:ext>
            </a:extLst>
          </p:cNvPr>
          <p:cNvSpPr>
            <a:spLocks noGrp="1"/>
          </p:cNvSpPr>
          <p:nvPr>
            <p:ph idx="1"/>
          </p:nvPr>
        </p:nvSpPr>
        <p:spPr>
          <a:xfrm>
            <a:off x="628650" y="1825625"/>
            <a:ext cx="4348792" cy="4553910"/>
          </a:xfrm>
        </p:spPr>
        <p:txBody>
          <a:bodyPr>
            <a:normAutofit fontScale="92500"/>
          </a:bodyPr>
          <a:lstStyle/>
          <a:p>
            <a:r>
              <a:rPr lang="es-DO" dirty="0"/>
              <a:t>Concentrar los esfuerzos de limpieza en zonas donde el polvo de plomo está comúnmente depositado puede reducir drásticamente la posible exposición al plomo</a:t>
            </a:r>
          </a:p>
          <a:p>
            <a:r>
              <a:rPr lang="es-DO" dirty="0"/>
              <a:t>El polvo de plomo que no se elimina durante la limpieza puede esparcirse fácilmente por otras zonas de la casa</a:t>
            </a:r>
          </a:p>
          <a:p>
            <a:endParaRPr lang="en-US" dirty="0"/>
          </a:p>
        </p:txBody>
      </p:sp>
      <p:pic>
        <p:nvPicPr>
          <p:cNvPr id="6" name="Picture 5">
            <a:extLst>
              <a:ext uri="{FF2B5EF4-FFF2-40B4-BE49-F238E27FC236}">
                <a16:creationId xmlns:a16="http://schemas.microsoft.com/office/drawing/2014/main" id="{2A88B77D-98A6-4297-AF3A-5E5CE1ACC40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88865" y="2450592"/>
            <a:ext cx="2949166" cy="2898846"/>
          </a:xfrm>
          <a:prstGeom prst="rect">
            <a:avLst/>
          </a:prstGeom>
        </p:spPr>
      </p:pic>
      <p:sp>
        <p:nvSpPr>
          <p:cNvPr id="4" name="Slide Number Placeholder 3">
            <a:extLst>
              <a:ext uri="{FF2B5EF4-FFF2-40B4-BE49-F238E27FC236}">
                <a16:creationId xmlns:a16="http://schemas.microsoft.com/office/drawing/2014/main" id="{9C0B43A6-71A8-470A-ACFC-27DAF43D63E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10</a:t>
            </a:fld>
            <a:endParaRPr lang="en-US"/>
          </a:p>
        </p:txBody>
      </p:sp>
    </p:spTree>
    <p:extLst>
      <p:ext uri="{BB962C8B-B14F-4D97-AF65-F5344CB8AC3E}">
        <p14:creationId xmlns:p14="http://schemas.microsoft.com/office/powerpoint/2010/main" val="223348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8"/>
            <a:ext cx="7886700" cy="1325563"/>
          </a:xfrm>
        </p:spPr>
        <p:txBody>
          <a:bodyPr/>
          <a:lstStyle/>
          <a:p>
            <a:r>
              <a:rPr lang="es-DO" dirty="0"/>
              <a:t>Posibles colectores de polvo </a:t>
            </a:r>
          </a:p>
        </p:txBody>
      </p:sp>
      <p:pic>
        <p:nvPicPr>
          <p:cNvPr id="8" name="Picture 7">
            <a:extLst>
              <a:ext uri="{FF2B5EF4-FFF2-40B4-BE49-F238E27FC236}">
                <a16:creationId xmlns:a16="http://schemas.microsoft.com/office/drawing/2014/main" id="{0798E5FE-B064-43DC-BBD0-8D95CC2983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997" y="1139482"/>
            <a:ext cx="5455707" cy="5346163"/>
          </a:xfrm>
          <a:prstGeom prst="rect">
            <a:avLst/>
          </a:prstGeom>
        </p:spPr>
      </p:pic>
      <p:sp>
        <p:nvSpPr>
          <p:cNvPr id="3" name="Slide Number Placeholder 2">
            <a:extLst>
              <a:ext uri="{FF2B5EF4-FFF2-40B4-BE49-F238E27FC236}">
                <a16:creationId xmlns:a16="http://schemas.microsoft.com/office/drawing/2014/main" id="{5227A9AC-0CC7-404A-B65D-8C6443B9DBC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11</a:t>
            </a:fld>
            <a:endParaRPr lang="en-US"/>
          </a:p>
        </p:txBody>
      </p:sp>
    </p:spTree>
    <p:extLst>
      <p:ext uri="{BB962C8B-B14F-4D97-AF65-F5344CB8AC3E}">
        <p14:creationId xmlns:p14="http://schemas.microsoft.com/office/powerpoint/2010/main" val="286814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D4A0117B-B2FD-4B02-A9FA-72F324353C2C}"/>
              </a:ext>
            </a:extLst>
          </p:cNvPr>
          <p:cNvSpPr>
            <a:spLocks noGrp="1"/>
          </p:cNvSpPr>
          <p:nvPr>
            <p:ph type="title"/>
          </p:nvPr>
        </p:nvSpPr>
        <p:spPr>
          <a:xfrm>
            <a:off x="506152" y="-36133"/>
            <a:ext cx="7886700" cy="1325563"/>
          </a:xfrm>
        </p:spPr>
        <p:txBody>
          <a:bodyPr/>
          <a:lstStyle/>
          <a:p>
            <a:r>
              <a:rPr lang="es-DO"/>
              <a:t>Posibles colectores de polvo</a:t>
            </a:r>
          </a:p>
        </p:txBody>
      </p:sp>
      <p:pic>
        <p:nvPicPr>
          <p:cNvPr id="8" name="Picture 7">
            <a:extLst>
              <a:ext uri="{FF2B5EF4-FFF2-40B4-BE49-F238E27FC236}">
                <a16:creationId xmlns:a16="http://schemas.microsoft.com/office/drawing/2014/main" id="{0798E5FE-B064-43DC-BBD0-8D95CC2983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950" y="935366"/>
            <a:ext cx="5628099" cy="5515093"/>
          </a:xfrm>
          <a:prstGeom prst="rect">
            <a:avLst/>
          </a:prstGeom>
        </p:spPr>
      </p:pic>
      <p:sp>
        <p:nvSpPr>
          <p:cNvPr id="3" name="TextBox 2">
            <a:extLst>
              <a:ext uri="{FF2B5EF4-FFF2-40B4-BE49-F238E27FC236}">
                <a16:creationId xmlns:a16="http://schemas.microsoft.com/office/drawing/2014/main" id="{E6E4E8DC-5E11-448C-B91B-4C5DF127909A}"/>
              </a:ext>
            </a:extLst>
          </p:cNvPr>
          <p:cNvSpPr txBox="1"/>
          <p:nvPr/>
        </p:nvSpPr>
        <p:spPr>
          <a:xfrm>
            <a:off x="136778" y="5462289"/>
            <a:ext cx="1595309" cy="646331"/>
          </a:xfrm>
          <a:prstGeom prst="rect">
            <a:avLst/>
          </a:prstGeom>
          <a:noFill/>
        </p:spPr>
        <p:txBody>
          <a:bodyPr wrap="none" rtlCol="0">
            <a:spAutoFit/>
          </a:bodyPr>
          <a:lstStyle/>
          <a:p>
            <a:r>
              <a:rPr lang="es-DO" dirty="0">
                <a:solidFill>
                  <a:schemeClr val="tx1">
                    <a:lumMod val="50000"/>
                  </a:schemeClr>
                </a:solidFill>
              </a:rPr>
              <a:t>1. Pisos y </a:t>
            </a:r>
          </a:p>
          <a:p>
            <a:r>
              <a:rPr lang="es-DO" dirty="0">
                <a:solidFill>
                  <a:schemeClr val="tx1">
                    <a:lumMod val="50000"/>
                  </a:schemeClr>
                </a:solidFill>
              </a:rPr>
              <a:t>zócalos</a:t>
            </a:r>
          </a:p>
        </p:txBody>
      </p:sp>
      <p:sp>
        <p:nvSpPr>
          <p:cNvPr id="14" name="TextBox 13">
            <a:extLst>
              <a:ext uri="{FF2B5EF4-FFF2-40B4-BE49-F238E27FC236}">
                <a16:creationId xmlns:a16="http://schemas.microsoft.com/office/drawing/2014/main" id="{42713C95-D238-4582-969D-9BF1A15326DC}"/>
              </a:ext>
            </a:extLst>
          </p:cNvPr>
          <p:cNvSpPr txBox="1"/>
          <p:nvPr/>
        </p:nvSpPr>
        <p:spPr>
          <a:xfrm>
            <a:off x="77917" y="4321925"/>
            <a:ext cx="1997635" cy="923330"/>
          </a:xfrm>
          <a:prstGeom prst="rect">
            <a:avLst/>
          </a:prstGeom>
          <a:noFill/>
        </p:spPr>
        <p:txBody>
          <a:bodyPr wrap="square" rtlCol="0">
            <a:spAutoFit/>
          </a:bodyPr>
          <a:lstStyle/>
          <a:p>
            <a:r>
              <a:rPr lang="es-DO" dirty="0">
                <a:solidFill>
                  <a:schemeClr val="bg2">
                    <a:lumMod val="10000"/>
                  </a:schemeClr>
                </a:solidFill>
              </a:rPr>
              <a:t>2. Ventanas y </a:t>
            </a:r>
            <a:r>
              <a:rPr lang="es-DO" dirty="0"/>
              <a:t>alféizar</a:t>
            </a:r>
            <a:r>
              <a:rPr lang="en-US" dirty="0"/>
              <a:t>es</a:t>
            </a:r>
            <a:r>
              <a:rPr lang="es-DO" dirty="0"/>
              <a:t> (</a:t>
            </a:r>
            <a:r>
              <a:rPr lang="es-DO" dirty="0">
                <a:solidFill>
                  <a:schemeClr val="bg2">
                    <a:lumMod val="10000"/>
                  </a:schemeClr>
                </a:solidFill>
              </a:rPr>
              <a:t>antepechos)</a:t>
            </a:r>
          </a:p>
        </p:txBody>
      </p:sp>
      <p:sp>
        <p:nvSpPr>
          <p:cNvPr id="20" name="TextBox 19">
            <a:extLst>
              <a:ext uri="{FF2B5EF4-FFF2-40B4-BE49-F238E27FC236}">
                <a16:creationId xmlns:a16="http://schemas.microsoft.com/office/drawing/2014/main" id="{06DF2F7B-AF3C-482D-AF26-602538F93090}"/>
              </a:ext>
            </a:extLst>
          </p:cNvPr>
          <p:cNvSpPr txBox="1"/>
          <p:nvPr/>
        </p:nvSpPr>
        <p:spPr>
          <a:xfrm>
            <a:off x="77918" y="2956985"/>
            <a:ext cx="1923410" cy="923330"/>
          </a:xfrm>
          <a:prstGeom prst="rect">
            <a:avLst/>
          </a:prstGeom>
          <a:noFill/>
        </p:spPr>
        <p:txBody>
          <a:bodyPr wrap="square" rtlCol="0">
            <a:spAutoFit/>
          </a:bodyPr>
          <a:lstStyle/>
          <a:p>
            <a:r>
              <a:rPr lang="es-DO" dirty="0">
                <a:solidFill>
                  <a:schemeClr val="bg2">
                    <a:lumMod val="10000"/>
                  </a:schemeClr>
                </a:solidFill>
              </a:rPr>
              <a:t>3. </a:t>
            </a:r>
            <a:r>
              <a:rPr lang="es-DO" dirty="0"/>
              <a:t>Rejillas de conductos de aire </a:t>
            </a:r>
            <a:r>
              <a:rPr lang="es-DO" dirty="0">
                <a:solidFill>
                  <a:schemeClr val="bg2">
                    <a:lumMod val="10000"/>
                  </a:schemeClr>
                </a:solidFill>
              </a:rPr>
              <a:t>y radiadores</a:t>
            </a:r>
          </a:p>
        </p:txBody>
      </p:sp>
      <p:sp>
        <p:nvSpPr>
          <p:cNvPr id="27" name="TextBox 26">
            <a:extLst>
              <a:ext uri="{FF2B5EF4-FFF2-40B4-BE49-F238E27FC236}">
                <a16:creationId xmlns:a16="http://schemas.microsoft.com/office/drawing/2014/main" id="{F2759A8D-EB51-4F5A-86CB-8FD339D2247F}"/>
              </a:ext>
            </a:extLst>
          </p:cNvPr>
          <p:cNvSpPr txBox="1"/>
          <p:nvPr/>
        </p:nvSpPr>
        <p:spPr>
          <a:xfrm>
            <a:off x="7571050" y="5576262"/>
            <a:ext cx="1572950" cy="646331"/>
          </a:xfrm>
          <a:prstGeom prst="rect">
            <a:avLst/>
          </a:prstGeom>
          <a:noFill/>
        </p:spPr>
        <p:txBody>
          <a:bodyPr wrap="square" rtlCol="0">
            <a:spAutoFit/>
          </a:bodyPr>
          <a:lstStyle/>
          <a:p>
            <a:r>
              <a:rPr lang="es-DO">
                <a:solidFill>
                  <a:schemeClr val="tx1">
                    <a:lumMod val="50000"/>
                  </a:schemeClr>
                </a:solidFill>
              </a:rPr>
              <a:t>4. Puertas y marcos de puertas</a:t>
            </a:r>
          </a:p>
        </p:txBody>
      </p:sp>
      <p:sp>
        <p:nvSpPr>
          <p:cNvPr id="32" name="TextBox 31">
            <a:extLst>
              <a:ext uri="{FF2B5EF4-FFF2-40B4-BE49-F238E27FC236}">
                <a16:creationId xmlns:a16="http://schemas.microsoft.com/office/drawing/2014/main" id="{522781B1-E997-4E8C-9CAA-09B36CAF0085}"/>
              </a:ext>
            </a:extLst>
          </p:cNvPr>
          <p:cNvSpPr txBox="1"/>
          <p:nvPr/>
        </p:nvSpPr>
        <p:spPr>
          <a:xfrm>
            <a:off x="7571050" y="3860260"/>
            <a:ext cx="1643604" cy="923330"/>
          </a:xfrm>
          <a:prstGeom prst="rect">
            <a:avLst/>
          </a:prstGeom>
          <a:noFill/>
        </p:spPr>
        <p:txBody>
          <a:bodyPr wrap="square" rtlCol="0">
            <a:spAutoFit/>
          </a:bodyPr>
          <a:lstStyle/>
          <a:p>
            <a:r>
              <a:rPr lang="es-DO">
                <a:solidFill>
                  <a:schemeClr val="tx1">
                    <a:lumMod val="50000"/>
                  </a:schemeClr>
                </a:solidFill>
              </a:rPr>
              <a:t>5. Escaleras, barandillas y barandas</a:t>
            </a:r>
          </a:p>
        </p:txBody>
      </p:sp>
      <p:sp>
        <p:nvSpPr>
          <p:cNvPr id="39" name="TextBox 38">
            <a:extLst>
              <a:ext uri="{FF2B5EF4-FFF2-40B4-BE49-F238E27FC236}">
                <a16:creationId xmlns:a16="http://schemas.microsoft.com/office/drawing/2014/main" id="{6B42EA4A-C03C-49BA-8408-1FFDC81C4508}"/>
              </a:ext>
            </a:extLst>
          </p:cNvPr>
          <p:cNvSpPr txBox="1"/>
          <p:nvPr/>
        </p:nvSpPr>
        <p:spPr>
          <a:xfrm>
            <a:off x="7571050" y="2684592"/>
            <a:ext cx="1341607" cy="369332"/>
          </a:xfrm>
          <a:prstGeom prst="rect">
            <a:avLst/>
          </a:prstGeom>
          <a:noFill/>
        </p:spPr>
        <p:txBody>
          <a:bodyPr wrap="square" rtlCol="0">
            <a:spAutoFit/>
          </a:bodyPr>
          <a:lstStyle/>
          <a:p>
            <a:r>
              <a:rPr lang="es-DO">
                <a:solidFill>
                  <a:schemeClr val="bg2">
                    <a:lumMod val="10000"/>
                  </a:schemeClr>
                </a:solidFill>
              </a:rPr>
              <a:t>6. Muebles</a:t>
            </a:r>
          </a:p>
        </p:txBody>
      </p:sp>
      <p:sp>
        <p:nvSpPr>
          <p:cNvPr id="40" name="Oval 39">
            <a:extLst>
              <a:ext uri="{FF2B5EF4-FFF2-40B4-BE49-F238E27FC236}">
                <a16:creationId xmlns:a16="http://schemas.microsoft.com/office/drawing/2014/main" id="{E715D6F9-3496-411A-AD7D-DA0BF9828498}"/>
              </a:ext>
              <a:ext uri="{C183D7F6-B498-43B3-948B-1728B52AA6E4}">
                <adec:decorative xmlns:adec="http://schemas.microsoft.com/office/drawing/2017/decorative" val="1"/>
              </a:ext>
            </a:extLst>
          </p:cNvPr>
          <p:cNvSpPr>
            <a:spLocks noChangeAspect="1"/>
          </p:cNvSpPr>
          <p:nvPr/>
        </p:nvSpPr>
        <p:spPr>
          <a:xfrm>
            <a:off x="4458392" y="3543612"/>
            <a:ext cx="696573" cy="6105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1" name="Straight Arrow Connector 40">
            <a:extLst>
              <a:ext uri="{FF2B5EF4-FFF2-40B4-BE49-F238E27FC236}">
                <a16:creationId xmlns:a16="http://schemas.microsoft.com/office/drawing/2014/main" id="{AF46AFDA-5BA4-4AC3-9389-153EC27FEE63}"/>
              </a:ext>
              <a:ext uri="{C183D7F6-B498-43B3-948B-1728B52AA6E4}">
                <adec:decorative xmlns:adec="http://schemas.microsoft.com/office/drawing/2017/decorative" val="1"/>
              </a:ext>
            </a:extLst>
          </p:cNvPr>
          <p:cNvCxnSpPr>
            <a:cxnSpLocks/>
          </p:cNvCxnSpPr>
          <p:nvPr/>
        </p:nvCxnSpPr>
        <p:spPr>
          <a:xfrm flipH="1">
            <a:off x="4889100" y="3143751"/>
            <a:ext cx="2750680" cy="607834"/>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591B2C4-54C3-44D9-A6AE-B1C5CE2160F3}"/>
              </a:ext>
              <a:ext uri="{C183D7F6-B498-43B3-948B-1728B52AA6E4}">
                <adec:decorative xmlns:adec="http://schemas.microsoft.com/office/drawing/2017/decorative" val="1"/>
              </a:ext>
            </a:extLst>
          </p:cNvPr>
          <p:cNvCxnSpPr>
            <a:cxnSpLocks/>
            <a:stCxn id="3" idx="3"/>
          </p:cNvCxnSpPr>
          <p:nvPr/>
        </p:nvCxnSpPr>
        <p:spPr>
          <a:xfrm>
            <a:off x="1732087" y="5785455"/>
            <a:ext cx="1571976" cy="41753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ED4A30-99CD-45B0-BBD8-9F9C0F6B65AC}"/>
              </a:ext>
              <a:ext uri="{C183D7F6-B498-43B3-948B-1728B52AA6E4}">
                <adec:decorative xmlns:adec="http://schemas.microsoft.com/office/drawing/2017/decorative" val="1"/>
              </a:ext>
            </a:extLst>
          </p:cNvPr>
          <p:cNvCxnSpPr>
            <a:cxnSpLocks/>
          </p:cNvCxnSpPr>
          <p:nvPr/>
        </p:nvCxnSpPr>
        <p:spPr>
          <a:xfrm>
            <a:off x="1358231" y="3228077"/>
            <a:ext cx="2250554" cy="74980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64CF484-FA8C-4FFD-8FC4-DEB2017863EA}"/>
              </a:ext>
              <a:ext uri="{C183D7F6-B498-43B3-948B-1728B52AA6E4}">
                <adec:decorative xmlns:adec="http://schemas.microsoft.com/office/drawing/2017/decorative" val="1"/>
              </a:ext>
            </a:extLst>
          </p:cNvPr>
          <p:cNvSpPr>
            <a:spLocks noChangeAspect="1"/>
          </p:cNvSpPr>
          <p:nvPr/>
        </p:nvSpPr>
        <p:spPr>
          <a:xfrm rot="5400000">
            <a:off x="6007630" y="5057898"/>
            <a:ext cx="1429275" cy="90011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Oval 12">
            <a:extLst>
              <a:ext uri="{FF2B5EF4-FFF2-40B4-BE49-F238E27FC236}">
                <a16:creationId xmlns:a16="http://schemas.microsoft.com/office/drawing/2014/main" id="{EC2A5D74-1442-47DD-9DDE-6213292571B7}"/>
              </a:ext>
              <a:ext uri="{C183D7F6-B498-43B3-948B-1728B52AA6E4}">
                <adec:decorative xmlns:adec="http://schemas.microsoft.com/office/drawing/2017/decorative" val="1"/>
              </a:ext>
            </a:extLst>
          </p:cNvPr>
          <p:cNvSpPr>
            <a:spLocks/>
          </p:cNvSpPr>
          <p:nvPr/>
        </p:nvSpPr>
        <p:spPr>
          <a:xfrm>
            <a:off x="3040857" y="4783590"/>
            <a:ext cx="704317" cy="46166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5" name="Straight Arrow Connector 24">
            <a:extLst>
              <a:ext uri="{FF2B5EF4-FFF2-40B4-BE49-F238E27FC236}">
                <a16:creationId xmlns:a16="http://schemas.microsoft.com/office/drawing/2014/main" id="{94258B03-6E97-460F-9CC5-004C5773F337}"/>
              </a:ext>
              <a:ext uri="{C183D7F6-B498-43B3-948B-1728B52AA6E4}">
                <adec:decorative xmlns:adec="http://schemas.microsoft.com/office/drawing/2017/decorative" val="1"/>
              </a:ext>
            </a:extLst>
          </p:cNvPr>
          <p:cNvCxnSpPr>
            <a:cxnSpLocks/>
            <a:stCxn id="27" idx="1"/>
          </p:cNvCxnSpPr>
          <p:nvPr/>
        </p:nvCxnSpPr>
        <p:spPr>
          <a:xfrm flipH="1" flipV="1">
            <a:off x="6781800" y="5715000"/>
            <a:ext cx="789250" cy="184428"/>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9A49CBF-227B-49B3-A0EC-03C64AF42167}"/>
              </a:ext>
              <a:ext uri="{C183D7F6-B498-43B3-948B-1728B52AA6E4}">
                <adec:decorative xmlns:adec="http://schemas.microsoft.com/office/drawing/2017/decorative" val="1"/>
              </a:ext>
            </a:extLst>
          </p:cNvPr>
          <p:cNvCxnSpPr>
            <a:cxnSpLocks/>
            <a:stCxn id="32" idx="1"/>
          </p:cNvCxnSpPr>
          <p:nvPr/>
        </p:nvCxnSpPr>
        <p:spPr>
          <a:xfrm flipH="1">
            <a:off x="5257128" y="4321925"/>
            <a:ext cx="2313922" cy="1098617"/>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8693EFF-DD29-4A20-9C07-BCCFDF80FB73}"/>
              </a:ext>
              <a:ext uri="{C183D7F6-B498-43B3-948B-1728B52AA6E4}">
                <adec:decorative xmlns:adec="http://schemas.microsoft.com/office/drawing/2017/decorative" val="1"/>
              </a:ext>
            </a:extLst>
          </p:cNvPr>
          <p:cNvSpPr>
            <a:spLocks noChangeAspect="1"/>
          </p:cNvSpPr>
          <p:nvPr/>
        </p:nvSpPr>
        <p:spPr>
          <a:xfrm rot="3854386">
            <a:off x="4368799" y="5161189"/>
            <a:ext cx="1429275" cy="90011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Oval 18">
            <a:extLst>
              <a:ext uri="{FF2B5EF4-FFF2-40B4-BE49-F238E27FC236}">
                <a16:creationId xmlns:a16="http://schemas.microsoft.com/office/drawing/2014/main" id="{C01828D5-1F0E-434B-BDA6-7B26D37B82DE}"/>
              </a:ext>
              <a:ext uri="{C183D7F6-B498-43B3-948B-1728B52AA6E4}">
                <adec:decorative xmlns:adec="http://schemas.microsoft.com/office/drawing/2017/decorative" val="1"/>
              </a:ext>
            </a:extLst>
          </p:cNvPr>
          <p:cNvSpPr>
            <a:spLocks/>
          </p:cNvSpPr>
          <p:nvPr/>
        </p:nvSpPr>
        <p:spPr>
          <a:xfrm>
            <a:off x="3343275" y="3603316"/>
            <a:ext cx="602931" cy="69099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5" name="Straight Arrow Connector 14">
            <a:extLst>
              <a:ext uri="{FF2B5EF4-FFF2-40B4-BE49-F238E27FC236}">
                <a16:creationId xmlns:a16="http://schemas.microsoft.com/office/drawing/2014/main" id="{AE597858-22DB-4CCC-9E86-841ABA200C99}"/>
              </a:ext>
              <a:ext uri="{C183D7F6-B498-43B3-948B-1728B52AA6E4}">
                <adec:decorative xmlns:adec="http://schemas.microsoft.com/office/drawing/2017/decorative" val="1"/>
              </a:ext>
            </a:extLst>
          </p:cNvPr>
          <p:cNvCxnSpPr>
            <a:cxnSpLocks/>
          </p:cNvCxnSpPr>
          <p:nvPr/>
        </p:nvCxnSpPr>
        <p:spPr>
          <a:xfrm>
            <a:off x="1572950" y="4793316"/>
            <a:ext cx="1926227" cy="328811"/>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5B7C5E7-E622-446C-85B1-3AD1FE0B17A3}"/>
              </a:ext>
              <a:ext uri="{C183D7F6-B498-43B3-948B-1728B52AA6E4}">
                <adec:decorative xmlns:adec="http://schemas.microsoft.com/office/drawing/2017/decorative" val="1"/>
              </a:ext>
            </a:extLst>
          </p:cNvPr>
          <p:cNvSpPr>
            <a:spLocks noChangeAspect="1"/>
          </p:cNvSpPr>
          <p:nvPr/>
        </p:nvSpPr>
        <p:spPr>
          <a:xfrm>
            <a:off x="6106547" y="3426491"/>
            <a:ext cx="900111" cy="112041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Oval 5">
            <a:extLst>
              <a:ext uri="{FF2B5EF4-FFF2-40B4-BE49-F238E27FC236}">
                <a16:creationId xmlns:a16="http://schemas.microsoft.com/office/drawing/2014/main" id="{8AB1A422-041D-4702-BB3F-A04B3B8971E4}"/>
              </a:ext>
              <a:ext uri="{C183D7F6-B498-43B3-948B-1728B52AA6E4}">
                <adec:decorative xmlns:adec="http://schemas.microsoft.com/office/drawing/2017/decorative" val="1"/>
              </a:ext>
            </a:extLst>
          </p:cNvPr>
          <p:cNvSpPr>
            <a:spLocks noChangeAspect="1"/>
          </p:cNvSpPr>
          <p:nvPr/>
        </p:nvSpPr>
        <p:spPr>
          <a:xfrm>
            <a:off x="3040857" y="5955895"/>
            <a:ext cx="531019" cy="34236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46" name="Straight Arrow Connector 45">
            <a:extLst>
              <a:ext uri="{FF2B5EF4-FFF2-40B4-BE49-F238E27FC236}">
                <a16:creationId xmlns:a16="http://schemas.microsoft.com/office/drawing/2014/main" id="{991578B4-EA07-4DAC-BC5D-31ECAE7A633F}"/>
              </a:ext>
              <a:ext uri="{C183D7F6-B498-43B3-948B-1728B52AA6E4}">
                <adec:decorative xmlns:adec="http://schemas.microsoft.com/office/drawing/2017/decorative" val="1"/>
              </a:ext>
            </a:extLst>
          </p:cNvPr>
          <p:cNvCxnSpPr>
            <a:cxnSpLocks/>
          </p:cNvCxnSpPr>
          <p:nvPr/>
        </p:nvCxnSpPr>
        <p:spPr>
          <a:xfrm flipH="1">
            <a:off x="6556603" y="3139376"/>
            <a:ext cx="1083177" cy="493016"/>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12</a:t>
            </a:fld>
            <a:endParaRPr lang="es-MX"/>
          </a:p>
        </p:txBody>
      </p:sp>
    </p:spTree>
    <p:extLst>
      <p:ext uri="{BB962C8B-B14F-4D97-AF65-F5344CB8AC3E}">
        <p14:creationId xmlns:p14="http://schemas.microsoft.com/office/powerpoint/2010/main" val="1225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0" grpId="0"/>
      <p:bldP spid="27" grpId="0"/>
      <p:bldP spid="32" grpId="0"/>
      <p:bldP spid="39" grpId="0"/>
      <p:bldP spid="40" grpId="0" animBg="1"/>
      <p:bldP spid="24" grpId="0" animBg="1"/>
      <p:bldP spid="13" grpId="0" animBg="1"/>
      <p:bldP spid="31" grpId="0" animBg="1"/>
      <p:bldP spid="19" grpId="0" animBg="1"/>
      <p:bldP spid="4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D817-DA2D-492C-AC81-A02A97FB8F59}"/>
              </a:ext>
            </a:extLst>
          </p:cNvPr>
          <p:cNvSpPr>
            <a:spLocks noGrp="1"/>
          </p:cNvSpPr>
          <p:nvPr>
            <p:ph type="title"/>
          </p:nvPr>
        </p:nvSpPr>
        <p:spPr/>
        <p:txBody>
          <a:bodyPr>
            <a:normAutofit/>
          </a:bodyPr>
          <a:lstStyle/>
          <a:p>
            <a:r>
              <a:rPr lang="es-DO" dirty="0"/>
              <a:t>Técnicas de limpieza recomendadas</a:t>
            </a:r>
          </a:p>
        </p:txBody>
      </p:sp>
      <p:sp>
        <p:nvSpPr>
          <p:cNvPr id="3" name="Content Placeholder 2">
            <a:extLst>
              <a:ext uri="{FF2B5EF4-FFF2-40B4-BE49-F238E27FC236}">
                <a16:creationId xmlns:a16="http://schemas.microsoft.com/office/drawing/2014/main" id="{F81A1254-2C17-4EAB-8BF3-8878BF561F2B}"/>
              </a:ext>
            </a:extLst>
          </p:cNvPr>
          <p:cNvSpPr>
            <a:spLocks noGrp="1"/>
          </p:cNvSpPr>
          <p:nvPr>
            <p:ph idx="1"/>
          </p:nvPr>
        </p:nvSpPr>
        <p:spPr>
          <a:xfrm>
            <a:off x="628650" y="1825624"/>
            <a:ext cx="4347752" cy="4667249"/>
          </a:xfrm>
        </p:spPr>
        <p:txBody>
          <a:bodyPr>
            <a:normAutofit/>
          </a:bodyPr>
          <a:lstStyle/>
          <a:p>
            <a:r>
              <a:rPr lang="es-DO" dirty="0"/>
              <a:t>Limpie los colectores de polvo de plomo semanalmente</a:t>
            </a:r>
          </a:p>
          <a:p>
            <a:r>
              <a:rPr lang="es-DO" dirty="0"/>
              <a:t>Ventanas, puertas, pisos y muebles necesitan limpieza regular</a:t>
            </a:r>
          </a:p>
          <a:p>
            <a:r>
              <a:rPr lang="es-DO" dirty="0"/>
              <a:t>El polvo de plomo es difícil de eliminar</a:t>
            </a:r>
          </a:p>
          <a:p>
            <a:r>
              <a:rPr lang="es-DO" dirty="0"/>
              <a:t>El polvo de plomo se acumula rápidamente</a:t>
            </a:r>
          </a:p>
        </p:txBody>
      </p:sp>
      <p:grpSp>
        <p:nvGrpSpPr>
          <p:cNvPr id="5" name="Group 4">
            <a:extLst>
              <a:ext uri="{FF2B5EF4-FFF2-40B4-BE49-F238E27FC236}">
                <a16:creationId xmlns:a16="http://schemas.microsoft.com/office/drawing/2014/main" id="{2C8C512D-EF45-410F-93D1-C5BFFA44CE08}"/>
              </a:ext>
              <a:ext uri="{C183D7F6-B498-43B3-948B-1728B52AA6E4}">
                <adec:decorative xmlns:adec="http://schemas.microsoft.com/office/drawing/2017/decorative" val="1"/>
              </a:ext>
            </a:extLst>
          </p:cNvPr>
          <p:cNvGrpSpPr/>
          <p:nvPr/>
        </p:nvGrpSpPr>
        <p:grpSpPr>
          <a:xfrm>
            <a:off x="4976402" y="2324663"/>
            <a:ext cx="4020114" cy="3107949"/>
            <a:chOff x="4774789" y="2324663"/>
            <a:chExt cx="4221727" cy="3263816"/>
          </a:xfrm>
        </p:grpSpPr>
        <p:pic>
          <p:nvPicPr>
            <p:cNvPr id="6" name="Picture 5" descr="Someone cleaning a window sill using a sponge">
              <a:extLst>
                <a:ext uri="{FF2B5EF4-FFF2-40B4-BE49-F238E27FC236}">
                  <a16:creationId xmlns:a16="http://schemas.microsoft.com/office/drawing/2014/main" id="{EEEE9B4D-07C3-4431-AC6C-CBACEC2060C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74789" y="2324663"/>
              <a:ext cx="4221727" cy="3048372"/>
            </a:xfrm>
            <a:prstGeom prst="rect">
              <a:avLst/>
            </a:prstGeom>
          </p:spPr>
        </p:pic>
        <p:sp>
          <p:nvSpPr>
            <p:cNvPr id="7" name="Rectangle 6">
              <a:extLst>
                <a:ext uri="{FF2B5EF4-FFF2-40B4-BE49-F238E27FC236}">
                  <a16:creationId xmlns:a16="http://schemas.microsoft.com/office/drawing/2014/main" id="{68D572E6-D7AA-45F7-A661-9FB250DC0177}"/>
                </a:ext>
              </a:extLst>
            </p:cNvPr>
            <p:cNvSpPr/>
            <p:nvPr/>
          </p:nvSpPr>
          <p:spPr>
            <a:xfrm>
              <a:off x="4774789" y="5373035"/>
              <a:ext cx="1289135" cy="215444"/>
            </a:xfrm>
            <a:prstGeom prst="rect">
              <a:avLst/>
            </a:prstGeom>
          </p:spPr>
          <p:txBody>
            <a:bodyPr wrap="none">
              <a:spAutoFit/>
            </a:bodyPr>
            <a:lstStyle/>
            <a:p>
              <a:r>
                <a:rPr lang="es-DO" sz="800">
                  <a:solidFill>
                    <a:srgbClr val="111111"/>
                  </a:solidFill>
                  <a:latin typeface="-apple-system"/>
                </a:rPr>
                <a:t>Foto de CDC en Unsplash</a:t>
              </a:r>
            </a:p>
          </p:txBody>
        </p:sp>
      </p:grpSp>
      <p:sp>
        <p:nvSpPr>
          <p:cNvPr id="4" name="Slide Number Placeholder 3">
            <a:extLst>
              <a:ext uri="{FF2B5EF4-FFF2-40B4-BE49-F238E27FC236}">
                <a16:creationId xmlns:a16="http://schemas.microsoft.com/office/drawing/2014/main" id="{AAE11A85-77CF-46A8-8DF9-C6ACA98EECD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13</a:t>
            </a:fld>
            <a:endParaRPr lang="en-US"/>
          </a:p>
        </p:txBody>
      </p:sp>
    </p:spTree>
    <p:extLst>
      <p:ext uri="{BB962C8B-B14F-4D97-AF65-F5344CB8AC3E}">
        <p14:creationId xmlns:p14="http://schemas.microsoft.com/office/powerpoint/2010/main" val="8098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910306-3AD5-452B-9B8F-9D7562A67C47}"/>
              </a:ext>
            </a:extLst>
          </p:cNvPr>
          <p:cNvSpPr>
            <a:spLocks noGrp="1"/>
          </p:cNvSpPr>
          <p:nvPr>
            <p:ph type="title"/>
          </p:nvPr>
        </p:nvSpPr>
        <p:spPr>
          <a:xfrm>
            <a:off x="923118" y="1828389"/>
            <a:ext cx="7321980" cy="3226781"/>
          </a:xfrm>
        </p:spPr>
        <p:txBody>
          <a:bodyPr>
            <a:noAutofit/>
          </a:bodyPr>
          <a:lstStyle/>
          <a:p>
            <a:pPr algn="ctr"/>
            <a:r>
              <a:rPr lang="es-DO" sz="4100" dirty="0"/>
              <a:t>¿Qué técnicas de limpieza específicas cree que pueden ser importantes para incorporar en nuestros hábitos de limpieza para ayudar a eliminar de forma segura el polvo de plomo del hogar?</a:t>
            </a:r>
          </a:p>
        </p:txBody>
      </p:sp>
      <p:sp>
        <p:nvSpPr>
          <p:cNvPr id="2" name="Slide Number Placeholder 1">
            <a:extLst>
              <a:ext uri="{FF2B5EF4-FFF2-40B4-BE49-F238E27FC236}">
                <a16:creationId xmlns:a16="http://schemas.microsoft.com/office/drawing/2014/main" id="{D34C745E-8927-4E88-A313-9C4ED127A26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14</a:t>
            </a:fld>
            <a:endParaRPr lang="en-US"/>
          </a:p>
        </p:txBody>
      </p:sp>
      <p:sp>
        <p:nvSpPr>
          <p:cNvPr id="4" name="Rectangle: Rounded Corners 3">
            <a:extLst>
              <a:ext uri="{FF2B5EF4-FFF2-40B4-BE49-F238E27FC236}">
                <a16:creationId xmlns:a16="http://schemas.microsoft.com/office/drawing/2014/main" id="{45465EF0-2EF5-4F6C-B714-4B23156A2DF2}"/>
              </a:ext>
              <a:ext uri="{C183D7F6-B498-43B3-948B-1728B52AA6E4}">
                <adec:decorative xmlns:adec="http://schemas.microsoft.com/office/drawing/2017/decorative" val="1"/>
              </a:ext>
            </a:extLst>
          </p:cNvPr>
          <p:cNvSpPr/>
          <p:nvPr/>
        </p:nvSpPr>
        <p:spPr>
          <a:xfrm>
            <a:off x="486710" y="794374"/>
            <a:ext cx="8075399" cy="5035664"/>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12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F3AF-893E-46FA-8EED-F8B1B080F94C}"/>
              </a:ext>
            </a:extLst>
          </p:cNvPr>
          <p:cNvSpPr>
            <a:spLocks noGrp="1"/>
          </p:cNvSpPr>
          <p:nvPr>
            <p:ph type="title"/>
          </p:nvPr>
        </p:nvSpPr>
        <p:spPr/>
        <p:txBody>
          <a:bodyPr/>
          <a:lstStyle/>
          <a:p>
            <a:r>
              <a:rPr lang="es-DO" dirty="0"/>
              <a:t>Lavado con agua</a:t>
            </a:r>
          </a:p>
        </p:txBody>
      </p:sp>
      <p:sp>
        <p:nvSpPr>
          <p:cNvPr id="3" name="Content Placeholder 2">
            <a:extLst>
              <a:ext uri="{FF2B5EF4-FFF2-40B4-BE49-F238E27FC236}">
                <a16:creationId xmlns:a16="http://schemas.microsoft.com/office/drawing/2014/main" id="{F9029B5A-A519-4833-A820-9D03C5C2D085}"/>
              </a:ext>
            </a:extLst>
          </p:cNvPr>
          <p:cNvSpPr>
            <a:spLocks noGrp="1"/>
          </p:cNvSpPr>
          <p:nvPr>
            <p:ph idx="1"/>
          </p:nvPr>
        </p:nvSpPr>
        <p:spPr>
          <a:xfrm>
            <a:off x="628650" y="1825624"/>
            <a:ext cx="3943350" cy="4667249"/>
          </a:xfrm>
        </p:spPr>
        <p:txBody>
          <a:bodyPr vert="horz" lIns="91440" tIns="45720" rIns="91440" bIns="45720" rtlCol="0" anchor="t">
            <a:normAutofit/>
          </a:bodyPr>
          <a:lstStyle/>
          <a:p>
            <a:r>
              <a:rPr lang="es-DO" dirty="0"/>
              <a:t>El uso de artículos mojados o húmedos es la mejor manera de limpiar el polvo de plomo</a:t>
            </a:r>
          </a:p>
          <a:p>
            <a:pPr lvl="1"/>
            <a:r>
              <a:rPr lang="es-DO" dirty="0">
                <a:latin typeface="+mj-lt"/>
                <a:ea typeface="Yu Mincho" panose="02020400000000000000" pitchFamily="18" charset="-128"/>
                <a:cs typeface="Arial" panose="020B0604020202020204" pitchFamily="34" charset="0"/>
              </a:rPr>
              <a:t>T</a:t>
            </a:r>
            <a:r>
              <a:rPr lang="es-DO" dirty="0">
                <a:effectLst/>
                <a:latin typeface="+mj-lt"/>
                <a:ea typeface="Yu Mincho" panose="02020400000000000000" pitchFamily="18" charset="-128"/>
                <a:cs typeface="Arial" panose="020B0604020202020204" pitchFamily="34" charset="0"/>
              </a:rPr>
              <a:t>rapeador/mapo</a:t>
            </a:r>
            <a:r>
              <a:rPr lang="es-DO" dirty="0">
                <a:latin typeface="+mj-lt"/>
              </a:rPr>
              <a:t>, paño o esponja</a:t>
            </a:r>
          </a:p>
          <a:p>
            <a:pPr lvl="1"/>
            <a:r>
              <a:rPr lang="es-DO" dirty="0">
                <a:latin typeface="+mj-lt"/>
              </a:rPr>
              <a:t>Agua tibia</a:t>
            </a:r>
          </a:p>
          <a:p>
            <a:pPr lvl="1"/>
            <a:r>
              <a:rPr lang="es-DO" dirty="0">
                <a:latin typeface="+mj-lt"/>
              </a:rPr>
              <a:t>Limpiador multiuso general</a:t>
            </a:r>
          </a:p>
          <a:p>
            <a:pPr lvl="1"/>
            <a:r>
              <a:rPr lang="es-DO" dirty="0">
                <a:latin typeface="+mj-lt"/>
              </a:rPr>
              <a:t>Dos cubos (cubetas) o un cubo doble</a:t>
            </a:r>
            <a:endParaRPr lang="es-DO" dirty="0">
              <a:latin typeface="+mj-lt"/>
              <a:cs typeface="Arial"/>
            </a:endParaRPr>
          </a:p>
          <a:p>
            <a:endParaRPr lang="en-US" dirty="0"/>
          </a:p>
        </p:txBody>
      </p:sp>
      <p:pic>
        <p:nvPicPr>
          <p:cNvPr id="4" name="Picture 3">
            <a:extLst>
              <a:ext uri="{FF2B5EF4-FFF2-40B4-BE49-F238E27FC236}">
                <a16:creationId xmlns:a16="http://schemas.microsoft.com/office/drawing/2014/main" id="{A6EB183C-FF2D-4380-BA01-12C78D31B2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03339" y="1662853"/>
            <a:ext cx="4045970" cy="3566160"/>
          </a:xfrm>
          <a:prstGeom prst="rect">
            <a:avLst/>
          </a:prstGeom>
        </p:spPr>
      </p:pic>
      <p:sp>
        <p:nvSpPr>
          <p:cNvPr id="5" name="Slide Number Placeholder 4">
            <a:extLst>
              <a:ext uri="{FF2B5EF4-FFF2-40B4-BE49-F238E27FC236}">
                <a16:creationId xmlns:a16="http://schemas.microsoft.com/office/drawing/2014/main" id="{27CFF782-54A7-4D78-A055-5D56DE63B71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15</a:t>
            </a:fld>
            <a:endParaRPr lang="en-US"/>
          </a:p>
        </p:txBody>
      </p:sp>
    </p:spTree>
    <p:extLst>
      <p:ext uri="{BB962C8B-B14F-4D97-AF65-F5344CB8AC3E}">
        <p14:creationId xmlns:p14="http://schemas.microsoft.com/office/powerpoint/2010/main" val="61339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a:xfrm>
            <a:off x="628650" y="138988"/>
            <a:ext cx="7886700" cy="1325563"/>
          </a:xfrm>
        </p:spPr>
        <p:txBody>
          <a:bodyPr/>
          <a:lstStyle/>
          <a:p>
            <a:r>
              <a:rPr lang="es-DO"/>
              <a:t>Pasos del lavado con agua</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82679" y="1820146"/>
            <a:ext cx="6224519" cy="4667249"/>
          </a:xfrm>
        </p:spPr>
        <p:txBody>
          <a:bodyPr vert="horz" lIns="91440" tIns="45720" rIns="91440" bIns="45720" rtlCol="0" anchor="t">
            <a:normAutofit/>
          </a:bodyPr>
          <a:lstStyle/>
          <a:p>
            <a:pPr marL="0" indent="0">
              <a:buNone/>
            </a:pPr>
            <a:r>
              <a:rPr lang="es-DO" dirty="0"/>
              <a:t>Siga estos pasos:</a:t>
            </a:r>
          </a:p>
          <a:p>
            <a:pPr marL="514350" indent="-514350">
              <a:buFont typeface="+mj-lt"/>
              <a:buAutoNum type="arabicPeriod"/>
            </a:pPr>
            <a:r>
              <a:rPr lang="es-DO" dirty="0"/>
              <a:t>En el cubo 1, mezcle el limpiador multiuso y el agua tibia</a:t>
            </a:r>
          </a:p>
          <a:p>
            <a:pPr marL="514350" indent="-514350">
              <a:buFont typeface="+mj-lt"/>
              <a:buAutoNum type="arabicPeriod"/>
            </a:pPr>
            <a:r>
              <a:rPr lang="es-DO" dirty="0"/>
              <a:t>Llene el cubo 2 con agua tibia - este será su agua limpia de enjuague para enjuagar con frecuencia las cabezas del </a:t>
            </a:r>
            <a:r>
              <a:rPr lang="es-DO" dirty="0">
                <a:effectLst/>
                <a:latin typeface="+mj-lt"/>
                <a:ea typeface="Yu Mincho" panose="02020400000000000000" pitchFamily="18" charset="-128"/>
                <a:cs typeface="Arial" panose="020B0604020202020204" pitchFamily="34" charset="0"/>
              </a:rPr>
              <a:t>trapeador/mapo</a:t>
            </a:r>
            <a:r>
              <a:rPr lang="es-DO" dirty="0">
                <a:latin typeface="+mj-lt"/>
              </a:rPr>
              <a:t>, </a:t>
            </a:r>
            <a:r>
              <a:rPr lang="es-DO" dirty="0"/>
              <a:t>los paños y las esponjas mientras la limpia </a:t>
            </a:r>
          </a:p>
          <a:p>
            <a:pPr marL="514350" lvl="0" indent="-514350">
              <a:buFont typeface="+mj-lt"/>
              <a:buAutoNum type="arabicPeriod"/>
            </a:pPr>
            <a:r>
              <a:rPr lang="es-DO" dirty="0"/>
              <a:t>Póngase guantes </a:t>
            </a:r>
          </a:p>
          <a:p>
            <a:pPr marL="0" indent="0">
              <a:buNone/>
            </a:pPr>
            <a:endParaRPr lang="en-US" dirty="0"/>
          </a:p>
        </p:txBody>
      </p:sp>
      <p:grpSp>
        <p:nvGrpSpPr>
          <p:cNvPr id="4" name="Group 3">
            <a:extLst>
              <a:ext uri="{FF2B5EF4-FFF2-40B4-BE49-F238E27FC236}">
                <a16:creationId xmlns:a16="http://schemas.microsoft.com/office/drawing/2014/main" id="{9656358E-C215-4DBE-8A3E-49C36B986CAF}"/>
              </a:ext>
              <a:ext uri="{C183D7F6-B498-43B3-948B-1728B52AA6E4}">
                <adec:decorative xmlns:adec="http://schemas.microsoft.com/office/drawing/2017/decorative" val="1"/>
              </a:ext>
            </a:extLst>
          </p:cNvPr>
          <p:cNvGrpSpPr/>
          <p:nvPr/>
        </p:nvGrpSpPr>
        <p:grpSpPr>
          <a:xfrm>
            <a:off x="5912874" y="1236119"/>
            <a:ext cx="1877312" cy="1610890"/>
            <a:chOff x="5711907" y="1225261"/>
            <a:chExt cx="1877312" cy="1610890"/>
          </a:xfrm>
        </p:grpSpPr>
        <p:pic>
          <p:nvPicPr>
            <p:cNvPr id="11" name="Picture 10" descr="Image of a bucket with a 1 on it.">
              <a:extLst>
                <a:ext uri="{FF2B5EF4-FFF2-40B4-BE49-F238E27FC236}">
                  <a16:creationId xmlns:a16="http://schemas.microsoft.com/office/drawing/2014/main" id="{E942B735-8423-4955-AE39-694489460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562" y="1464551"/>
              <a:ext cx="1125657" cy="1371600"/>
            </a:xfrm>
            <a:prstGeom prst="rect">
              <a:avLst/>
            </a:prstGeom>
          </p:spPr>
        </p:pic>
        <p:pic>
          <p:nvPicPr>
            <p:cNvPr id="20" name="Picture 19" descr="Image of all-purpose cleaner">
              <a:extLst>
                <a:ext uri="{FF2B5EF4-FFF2-40B4-BE49-F238E27FC236}">
                  <a16:creationId xmlns:a16="http://schemas.microsoft.com/office/drawing/2014/main" id="{76DECD3A-F949-4778-8248-EB1C43600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52147">
              <a:off x="6008815" y="928353"/>
              <a:ext cx="388153" cy="981969"/>
            </a:xfrm>
            <a:prstGeom prst="rect">
              <a:avLst/>
            </a:prstGeom>
          </p:spPr>
        </p:pic>
      </p:grpSp>
      <p:grpSp>
        <p:nvGrpSpPr>
          <p:cNvPr id="5" name="Group 4">
            <a:extLst>
              <a:ext uri="{FF2B5EF4-FFF2-40B4-BE49-F238E27FC236}">
                <a16:creationId xmlns:a16="http://schemas.microsoft.com/office/drawing/2014/main" id="{8CB2A83C-65D5-4B28-9AE7-E7921FC9B8BE}"/>
              </a:ext>
              <a:ext uri="{C183D7F6-B498-43B3-948B-1728B52AA6E4}">
                <adec:decorative xmlns:adec="http://schemas.microsoft.com/office/drawing/2017/decorative" val="1"/>
              </a:ext>
            </a:extLst>
          </p:cNvPr>
          <p:cNvGrpSpPr/>
          <p:nvPr/>
        </p:nvGrpSpPr>
        <p:grpSpPr>
          <a:xfrm>
            <a:off x="7430709" y="2451887"/>
            <a:ext cx="1409311" cy="2930704"/>
            <a:chOff x="7734689" y="2001195"/>
            <a:chExt cx="1409311" cy="2930704"/>
          </a:xfrm>
        </p:grpSpPr>
        <p:pic>
          <p:nvPicPr>
            <p:cNvPr id="13" name="Picture 12">
              <a:extLst>
                <a:ext uri="{FF2B5EF4-FFF2-40B4-BE49-F238E27FC236}">
                  <a16:creationId xmlns:a16="http://schemas.microsoft.com/office/drawing/2014/main" id="{5DBAC7E0-E1E7-4E54-9826-0E622D0E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689" y="3560299"/>
              <a:ext cx="1125658" cy="1371600"/>
            </a:xfrm>
            <a:prstGeom prst="rect">
              <a:avLst/>
            </a:prstGeom>
          </p:spPr>
        </p:pic>
        <p:pic>
          <p:nvPicPr>
            <p:cNvPr id="19" name="Picture 18">
              <a:extLst>
                <a:ext uri="{FF2B5EF4-FFF2-40B4-BE49-F238E27FC236}">
                  <a16:creationId xmlns:a16="http://schemas.microsoft.com/office/drawing/2014/main" id="{9DA3CFB0-A444-4A60-820E-D6DDA6784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343" y="2001195"/>
              <a:ext cx="1125657" cy="1843624"/>
            </a:xfrm>
            <a:prstGeom prst="rect">
              <a:avLst/>
            </a:prstGeom>
          </p:spPr>
        </p:pic>
      </p:grpSp>
      <p:pic>
        <p:nvPicPr>
          <p:cNvPr id="15" name="Picture 14">
            <a:extLst>
              <a:ext uri="{FF2B5EF4-FFF2-40B4-BE49-F238E27FC236}">
                <a16:creationId xmlns:a16="http://schemas.microsoft.com/office/drawing/2014/main" id="{140703C3-4719-488B-A69B-587C45E7BC52}"/>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20182"/>
          <a:stretch/>
        </p:blipFill>
        <p:spPr>
          <a:xfrm rot="21173948">
            <a:off x="5973544" y="5105022"/>
            <a:ext cx="1192295" cy="1255472"/>
          </a:xfrm>
          <a:prstGeom prst="rect">
            <a:avLst/>
          </a:prstGeom>
        </p:spPr>
      </p:pic>
      <p:sp>
        <p:nvSpPr>
          <p:cNvPr id="6" name="Slide Number Placeholder 5">
            <a:extLst>
              <a:ext uri="{FF2B5EF4-FFF2-40B4-BE49-F238E27FC236}">
                <a16:creationId xmlns:a16="http://schemas.microsoft.com/office/drawing/2014/main" id="{7F2935DD-AC75-4023-97A0-AD2F709D0A9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16</a:t>
            </a:fld>
            <a:endParaRPr lang="en-US"/>
          </a:p>
        </p:txBody>
      </p:sp>
    </p:spTree>
    <p:extLst>
      <p:ext uri="{BB962C8B-B14F-4D97-AF65-F5344CB8AC3E}">
        <p14:creationId xmlns:p14="http://schemas.microsoft.com/office/powerpoint/2010/main" val="288477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p:txBody>
          <a:bodyPr/>
          <a:lstStyle/>
          <a:p>
            <a:r>
              <a:rPr lang="es-DO" dirty="0"/>
              <a:t>Pasos del lavado con agua </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28650" y="1825624"/>
            <a:ext cx="6023162" cy="4667249"/>
          </a:xfrm>
        </p:spPr>
        <p:txBody>
          <a:bodyPr vert="horz" lIns="91440" tIns="45720" rIns="91440" bIns="45720" rtlCol="0" anchor="t">
            <a:normAutofit fontScale="92500" lnSpcReduction="10000"/>
          </a:bodyPr>
          <a:lstStyle/>
          <a:p>
            <a:pPr marL="514350" indent="-514350">
              <a:buFont typeface="+mj-lt"/>
              <a:buAutoNum type="arabicPeriod" startAt="4"/>
            </a:pPr>
            <a:r>
              <a:rPr lang="es-DO" sz="3200" dirty="0"/>
              <a:t>Utilice una toalla de papel húmeda para eliminar cualquier pintura descascarada y residuos sueltos y luego coloque la toalla de papel en una bolsa de basura y ciérrela para su eliminación</a:t>
            </a:r>
          </a:p>
          <a:p>
            <a:pPr marL="514350" lvl="0" indent="-514350">
              <a:buFont typeface="+mj-lt"/>
              <a:buAutoNum type="arabicPeriod" startAt="4"/>
            </a:pPr>
            <a:r>
              <a:rPr lang="es-DO" sz="3200" dirty="0"/>
              <a:t>Use el paño, esponja o </a:t>
            </a:r>
            <a:r>
              <a:rPr lang="es-DO" sz="3200" dirty="0">
                <a:latin typeface="+mj-lt"/>
                <a:ea typeface="Yu Mincho" panose="02020400000000000000" pitchFamily="18" charset="-128"/>
                <a:cs typeface="Arial" panose="020B0604020202020204" pitchFamily="34" charset="0"/>
              </a:rPr>
              <a:t>t</a:t>
            </a:r>
            <a:r>
              <a:rPr lang="es-DO" sz="3200" dirty="0">
                <a:effectLst/>
                <a:latin typeface="+mj-lt"/>
                <a:ea typeface="Yu Mincho" panose="02020400000000000000" pitchFamily="18" charset="-128"/>
                <a:cs typeface="Arial" panose="020B0604020202020204" pitchFamily="34" charset="0"/>
              </a:rPr>
              <a:t>rapeador/mapo</a:t>
            </a:r>
            <a:r>
              <a:rPr lang="es-DO" sz="3200" dirty="0"/>
              <a:t> en el cubo 1 (la solución de limpieza) y limpie todas las superficies a fondo</a:t>
            </a:r>
          </a:p>
          <a:p>
            <a:pPr marL="0" indent="0">
              <a:buNone/>
            </a:pPr>
            <a:endParaRPr lang="en-US" dirty="0"/>
          </a:p>
        </p:txBody>
      </p:sp>
      <p:pic>
        <p:nvPicPr>
          <p:cNvPr id="5" name="Picture 4">
            <a:extLst>
              <a:ext uri="{FF2B5EF4-FFF2-40B4-BE49-F238E27FC236}">
                <a16:creationId xmlns:a16="http://schemas.microsoft.com/office/drawing/2014/main" id="{20FEEEE6-F147-4B67-98B1-C1FA86B3CFA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086600" y="1934352"/>
            <a:ext cx="1168761" cy="1067420"/>
          </a:xfrm>
          <a:prstGeom prst="rect">
            <a:avLst/>
          </a:prstGeom>
        </p:spPr>
      </p:pic>
      <p:grpSp>
        <p:nvGrpSpPr>
          <p:cNvPr id="4" name="Group 3">
            <a:extLst>
              <a:ext uri="{FF2B5EF4-FFF2-40B4-BE49-F238E27FC236}">
                <a16:creationId xmlns:a16="http://schemas.microsoft.com/office/drawing/2014/main" id="{068574BF-A51B-419E-B6FB-63E58B4723B4}"/>
              </a:ext>
              <a:ext uri="{C183D7F6-B498-43B3-948B-1728B52AA6E4}">
                <adec:decorative xmlns:adec="http://schemas.microsoft.com/office/drawing/2017/decorative" val="1"/>
              </a:ext>
            </a:extLst>
          </p:cNvPr>
          <p:cNvGrpSpPr/>
          <p:nvPr/>
        </p:nvGrpSpPr>
        <p:grpSpPr>
          <a:xfrm>
            <a:off x="7177588" y="3730956"/>
            <a:ext cx="1664950" cy="2202790"/>
            <a:chOff x="6420255" y="2368321"/>
            <a:chExt cx="1664950" cy="2202790"/>
          </a:xfrm>
        </p:grpSpPr>
        <p:pic>
          <p:nvPicPr>
            <p:cNvPr id="6" name="Picture 5" descr="Image of a bucket with a 1 on it.">
              <a:extLst>
                <a:ext uri="{FF2B5EF4-FFF2-40B4-BE49-F238E27FC236}">
                  <a16:creationId xmlns:a16="http://schemas.microsoft.com/office/drawing/2014/main" id="{64DEA31B-7933-4F5F-B547-783CEB315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255" y="3788810"/>
              <a:ext cx="642026" cy="782301"/>
            </a:xfrm>
            <a:prstGeom prst="rect">
              <a:avLst/>
            </a:prstGeom>
          </p:spPr>
        </p:pic>
        <p:pic>
          <p:nvPicPr>
            <p:cNvPr id="8" name="Picture 7" descr="Image of a mop.">
              <a:extLst>
                <a:ext uri="{FF2B5EF4-FFF2-40B4-BE49-F238E27FC236}">
                  <a16:creationId xmlns:a16="http://schemas.microsoft.com/office/drawing/2014/main" id="{D3591792-60B5-459D-928E-4E17F1716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659" y="2368321"/>
              <a:ext cx="1306546" cy="2202790"/>
            </a:xfrm>
            <a:prstGeom prst="rect">
              <a:avLst/>
            </a:prstGeom>
          </p:spPr>
        </p:pic>
      </p:grpSp>
      <p:sp>
        <p:nvSpPr>
          <p:cNvPr id="9" name="Slide Number Placeholder 8">
            <a:extLst>
              <a:ext uri="{FF2B5EF4-FFF2-40B4-BE49-F238E27FC236}">
                <a16:creationId xmlns:a16="http://schemas.microsoft.com/office/drawing/2014/main" id="{1B5718F6-28D3-4D59-A537-59913666848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17</a:t>
            </a:fld>
            <a:endParaRPr lang="en-US"/>
          </a:p>
        </p:txBody>
      </p:sp>
    </p:spTree>
    <p:extLst>
      <p:ext uri="{BB962C8B-B14F-4D97-AF65-F5344CB8AC3E}">
        <p14:creationId xmlns:p14="http://schemas.microsoft.com/office/powerpoint/2010/main" val="391591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F2CF-3FEA-48B5-B475-492BE77E259A}"/>
              </a:ext>
            </a:extLst>
          </p:cNvPr>
          <p:cNvSpPr>
            <a:spLocks noGrp="1"/>
          </p:cNvSpPr>
          <p:nvPr>
            <p:ph type="title"/>
          </p:nvPr>
        </p:nvSpPr>
        <p:spPr/>
        <p:txBody>
          <a:bodyPr/>
          <a:lstStyle/>
          <a:p>
            <a:r>
              <a:rPr lang="es-DO" dirty="0"/>
              <a:t>Lavado con agua </a:t>
            </a:r>
          </a:p>
        </p:txBody>
      </p:sp>
      <p:sp>
        <p:nvSpPr>
          <p:cNvPr id="3" name="Content Placeholder 2">
            <a:extLst>
              <a:ext uri="{FF2B5EF4-FFF2-40B4-BE49-F238E27FC236}">
                <a16:creationId xmlns:a16="http://schemas.microsoft.com/office/drawing/2014/main" id="{CF028988-F146-4CDA-B1F6-1C2AFD3EC3BA}"/>
              </a:ext>
            </a:extLst>
          </p:cNvPr>
          <p:cNvSpPr>
            <a:spLocks noGrp="1"/>
          </p:cNvSpPr>
          <p:nvPr>
            <p:ph idx="1"/>
          </p:nvPr>
        </p:nvSpPr>
        <p:spPr>
          <a:xfrm>
            <a:off x="628650" y="1825624"/>
            <a:ext cx="5829595" cy="4667249"/>
          </a:xfrm>
        </p:spPr>
        <p:txBody>
          <a:bodyPr vert="horz" lIns="91440" tIns="45720" rIns="91440" bIns="45720" rtlCol="0" anchor="t">
            <a:normAutofit lnSpcReduction="10000"/>
          </a:bodyPr>
          <a:lstStyle/>
          <a:p>
            <a:pPr marL="514350" indent="-514350">
              <a:buFont typeface="+mj-lt"/>
              <a:buAutoNum type="arabicPeriod" startAt="6"/>
            </a:pPr>
            <a:r>
              <a:rPr lang="es-DO" sz="2800" dirty="0"/>
              <a:t>Use el paño, esponja o </a:t>
            </a:r>
            <a:r>
              <a:rPr lang="es-DO" sz="2800" dirty="0">
                <a:latin typeface="+mj-lt"/>
                <a:ea typeface="Yu Mincho" panose="02020400000000000000" pitchFamily="18" charset="-128"/>
                <a:cs typeface="Arial" panose="020B0604020202020204" pitchFamily="34" charset="0"/>
              </a:rPr>
              <a:t>T</a:t>
            </a:r>
            <a:r>
              <a:rPr lang="es-DO" sz="2800" dirty="0">
                <a:effectLst/>
                <a:latin typeface="+mj-lt"/>
                <a:ea typeface="Yu Mincho" panose="02020400000000000000" pitchFamily="18" charset="-128"/>
                <a:cs typeface="Arial" panose="020B0604020202020204" pitchFamily="34" charset="0"/>
              </a:rPr>
              <a:t>rapeador/mapo</a:t>
            </a:r>
            <a:r>
              <a:rPr lang="es-DO" sz="2800" dirty="0"/>
              <a:t> que ha sido sumergido en el cubo 2 (el agua limpia de enjuague) para enjuagar el área recién limpiada </a:t>
            </a:r>
          </a:p>
          <a:p>
            <a:pPr marL="514350" indent="-514350">
              <a:buFont typeface="+mj-lt"/>
              <a:buAutoNum type="arabicPeriod" startAt="6"/>
            </a:pPr>
            <a:r>
              <a:rPr lang="es-DO" dirty="0"/>
              <a:t>Lave bien las cabezas de los trapeadores</a:t>
            </a:r>
            <a:r>
              <a:rPr lang="es-DO" dirty="0">
                <a:effectLst/>
                <a:latin typeface="+mj-lt"/>
                <a:ea typeface="Yu Mincho" panose="02020400000000000000" pitchFamily="18" charset="-128"/>
                <a:cs typeface="Arial" panose="020B0604020202020204" pitchFamily="34" charset="0"/>
              </a:rPr>
              <a:t>/mapo</a:t>
            </a:r>
            <a:r>
              <a:rPr lang="es-DO" dirty="0">
                <a:latin typeface="+mj-lt"/>
              </a:rPr>
              <a:t>, </a:t>
            </a:r>
            <a:r>
              <a:rPr lang="es-DO" dirty="0"/>
              <a:t>paños y esponjas (preferiblemente en un fregadero o en una zona no utilizada para la preparación de alimentos) al terminar de limpiar</a:t>
            </a:r>
          </a:p>
          <a:p>
            <a:pPr marL="0" indent="0">
              <a:buNone/>
            </a:pPr>
            <a:endParaRPr lang="en-US" dirty="0"/>
          </a:p>
        </p:txBody>
      </p:sp>
      <p:pic>
        <p:nvPicPr>
          <p:cNvPr id="5" name="Picture 4">
            <a:extLst>
              <a:ext uri="{FF2B5EF4-FFF2-40B4-BE49-F238E27FC236}">
                <a16:creationId xmlns:a16="http://schemas.microsoft.com/office/drawing/2014/main" id="{A9435000-5172-4091-B8F5-C106099B0C3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44235" y="3946953"/>
            <a:ext cx="2599765" cy="2545920"/>
          </a:xfrm>
          <a:prstGeom prst="rect">
            <a:avLst/>
          </a:prstGeom>
        </p:spPr>
      </p:pic>
      <p:sp>
        <p:nvSpPr>
          <p:cNvPr id="4" name="Slide Number Placeholder 3">
            <a:extLst>
              <a:ext uri="{FF2B5EF4-FFF2-40B4-BE49-F238E27FC236}">
                <a16:creationId xmlns:a16="http://schemas.microsoft.com/office/drawing/2014/main" id="{913F7822-F35F-450B-A9B7-8389F5043F91}"/>
              </a:ext>
            </a:extLst>
          </p:cNvPr>
          <p:cNvSpPr>
            <a:spLocks noGrp="1"/>
          </p:cNvSpPr>
          <p:nvPr>
            <p:ph type="sldNum" sz="quarter" idx="12"/>
          </p:nvPr>
        </p:nvSpPr>
        <p:spPr/>
        <p:txBody>
          <a:bodyPr/>
          <a:lstStyle/>
          <a:p>
            <a:fld id="{48006AAD-9E02-44C8-BDCD-ACF5C8330FA5}" type="slidenum">
              <a:rPr lang="en-US" smtClean="0"/>
              <a:t>18</a:t>
            </a:fld>
            <a:endParaRPr lang="en-US"/>
          </a:p>
        </p:txBody>
      </p:sp>
      <p:grpSp>
        <p:nvGrpSpPr>
          <p:cNvPr id="6" name="Group 5">
            <a:extLst>
              <a:ext uri="{FF2B5EF4-FFF2-40B4-BE49-F238E27FC236}">
                <a16:creationId xmlns:a16="http://schemas.microsoft.com/office/drawing/2014/main" id="{D24F86E6-EE1F-4595-9ABD-188D4698B9BF}"/>
              </a:ext>
              <a:ext uri="{C183D7F6-B498-43B3-948B-1728B52AA6E4}">
                <adec:decorative xmlns:adec="http://schemas.microsoft.com/office/drawing/2017/decorative" val="1"/>
              </a:ext>
            </a:extLst>
          </p:cNvPr>
          <p:cNvGrpSpPr/>
          <p:nvPr/>
        </p:nvGrpSpPr>
        <p:grpSpPr>
          <a:xfrm>
            <a:off x="6702392" y="1225296"/>
            <a:ext cx="1412908" cy="2203704"/>
            <a:chOff x="6174021" y="4289169"/>
            <a:chExt cx="1412908" cy="2203704"/>
          </a:xfrm>
        </p:grpSpPr>
        <p:pic>
          <p:nvPicPr>
            <p:cNvPr id="7" name="Picture 6" descr="Image of a bucket with a 2 on it.">
              <a:extLst>
                <a:ext uri="{FF2B5EF4-FFF2-40B4-BE49-F238E27FC236}">
                  <a16:creationId xmlns:a16="http://schemas.microsoft.com/office/drawing/2014/main" id="{7B4011E7-15A8-4833-BE74-CDA07C1EC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552" y="5485556"/>
              <a:ext cx="645377" cy="786384"/>
            </a:xfrm>
            <a:prstGeom prst="rect">
              <a:avLst/>
            </a:prstGeom>
          </p:spPr>
        </p:pic>
        <p:pic>
          <p:nvPicPr>
            <p:cNvPr id="8" name="Picture 7" descr="Image of a mop">
              <a:extLst>
                <a:ext uri="{FF2B5EF4-FFF2-40B4-BE49-F238E27FC236}">
                  <a16:creationId xmlns:a16="http://schemas.microsoft.com/office/drawing/2014/main" id="{927DD763-3EA4-4C19-A6D1-F4CE9A1FC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74021" y="4289169"/>
              <a:ext cx="1168761" cy="2203704"/>
            </a:xfrm>
            <a:prstGeom prst="rect">
              <a:avLst/>
            </a:prstGeom>
          </p:spPr>
        </p:pic>
      </p:grpSp>
    </p:spTree>
    <p:extLst>
      <p:ext uri="{BB962C8B-B14F-4D97-AF65-F5344CB8AC3E}">
        <p14:creationId xmlns:p14="http://schemas.microsoft.com/office/powerpoint/2010/main" val="3604297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9476-7635-4B4E-8A74-A3619C8FEC72}"/>
              </a:ext>
            </a:extLst>
          </p:cNvPr>
          <p:cNvSpPr>
            <a:spLocks noGrp="1"/>
          </p:cNvSpPr>
          <p:nvPr>
            <p:ph type="title"/>
          </p:nvPr>
        </p:nvSpPr>
        <p:spPr/>
        <p:txBody>
          <a:bodyPr>
            <a:normAutofit/>
          </a:bodyPr>
          <a:lstStyle/>
          <a:p>
            <a:r>
              <a:rPr lang="es-DO"/>
              <a:t>Demostración opcional</a:t>
            </a:r>
          </a:p>
        </p:txBody>
      </p:sp>
      <p:sp>
        <p:nvSpPr>
          <p:cNvPr id="3" name="Content Placeholder 2">
            <a:extLst>
              <a:ext uri="{FF2B5EF4-FFF2-40B4-BE49-F238E27FC236}">
                <a16:creationId xmlns:a16="http://schemas.microsoft.com/office/drawing/2014/main" id="{7317D280-32EC-4488-ADE9-2E7DA33F7238}"/>
              </a:ext>
            </a:extLst>
          </p:cNvPr>
          <p:cNvSpPr>
            <a:spLocks noGrp="1"/>
          </p:cNvSpPr>
          <p:nvPr>
            <p:ph idx="1"/>
          </p:nvPr>
        </p:nvSpPr>
        <p:spPr/>
        <p:txBody>
          <a:bodyPr/>
          <a:lstStyle/>
          <a:p>
            <a:r>
              <a:rPr lang="es-DO"/>
              <a:t>Demostrar los beneficios del lavado con agua mediante el uso de maicena o harina para representar el polvo de plomo </a:t>
            </a:r>
          </a:p>
          <a:p>
            <a:endParaRPr lang="en-US" dirty="0"/>
          </a:p>
          <a:p>
            <a:r>
              <a:rPr lang="es-DO"/>
              <a:t>¿Cuál técnica de limpieza (húmeda o seca) funcionó mejor para limpiar el polvo?</a:t>
            </a:r>
          </a:p>
        </p:txBody>
      </p:sp>
      <p:sp>
        <p:nvSpPr>
          <p:cNvPr id="4" name="Slide Number Placeholder 3">
            <a:extLst>
              <a:ext uri="{FF2B5EF4-FFF2-40B4-BE49-F238E27FC236}">
                <a16:creationId xmlns:a16="http://schemas.microsoft.com/office/drawing/2014/main" id="{4C0D2C1B-C4EC-4987-8E38-6AA06336978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19</a:t>
            </a:fld>
            <a:endParaRPr lang="en-US"/>
          </a:p>
        </p:txBody>
      </p:sp>
    </p:spTree>
    <p:extLst>
      <p:ext uri="{BB962C8B-B14F-4D97-AF65-F5344CB8AC3E}">
        <p14:creationId xmlns:p14="http://schemas.microsoft.com/office/powerpoint/2010/main" val="28418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p:txBody>
          <a:bodyPr/>
          <a:lstStyle/>
          <a:p>
            <a:r>
              <a:rPr lang="es-DO" dirty="0"/>
              <a:t>Descripción</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628650" y="1825625"/>
            <a:ext cx="3943350" cy="4351338"/>
          </a:xfrm>
        </p:spPr>
        <p:txBody>
          <a:bodyPr/>
          <a:lstStyle/>
          <a:p>
            <a:r>
              <a:rPr lang="es-DO" dirty="0"/>
              <a:t>Colectores de polvo de plomo</a:t>
            </a:r>
          </a:p>
          <a:p>
            <a:r>
              <a:rPr lang="es-DO" dirty="0"/>
              <a:t>Técnicas de limpieza recomendadas</a:t>
            </a:r>
          </a:p>
          <a:p>
            <a:r>
              <a:rPr lang="es-DO" dirty="0"/>
              <a:t>Consejos útiles</a:t>
            </a:r>
          </a:p>
        </p:txBody>
      </p:sp>
      <p:pic>
        <p:nvPicPr>
          <p:cNvPr id="5" name="Picture 4">
            <a:extLst>
              <a:ext uri="{FF2B5EF4-FFF2-40B4-BE49-F238E27FC236}">
                <a16:creationId xmlns:a16="http://schemas.microsoft.com/office/drawing/2014/main" id="{01CD4764-77C7-48D9-BA43-48FC17C396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26" y="1188716"/>
            <a:ext cx="4114800" cy="4114800"/>
          </a:xfrm>
          <a:prstGeom prst="rect">
            <a:avLst/>
          </a:prstGeom>
        </p:spPr>
      </p:pic>
      <p:sp>
        <p:nvSpPr>
          <p:cNvPr id="4" name="Slide Number Placeholder 3">
            <a:extLst>
              <a:ext uri="{FF2B5EF4-FFF2-40B4-BE49-F238E27FC236}">
                <a16:creationId xmlns:a16="http://schemas.microsoft.com/office/drawing/2014/main" id="{8C7E10CC-216F-4D5B-B71E-31F4F9C1ED1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a:t>
            </a:fld>
            <a:endParaRPr lang="en-US"/>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9CD6-32BC-43C3-96F0-73772BFDB208}"/>
              </a:ext>
            </a:extLst>
          </p:cNvPr>
          <p:cNvSpPr>
            <a:spLocks noGrp="1"/>
          </p:cNvSpPr>
          <p:nvPr>
            <p:ph type="title"/>
          </p:nvPr>
        </p:nvSpPr>
        <p:spPr>
          <a:xfrm>
            <a:off x="628649" y="365126"/>
            <a:ext cx="8515351" cy="1325563"/>
          </a:xfrm>
        </p:spPr>
        <p:txBody>
          <a:bodyPr/>
          <a:lstStyle/>
          <a:p>
            <a:r>
              <a:rPr lang="es-DO"/>
              <a:t>Técnicas de limpieza para reducir el polvo de plomo</a:t>
            </a:r>
          </a:p>
        </p:txBody>
      </p:sp>
      <p:sp>
        <p:nvSpPr>
          <p:cNvPr id="3" name="Content Placeholder 2">
            <a:extLst>
              <a:ext uri="{FF2B5EF4-FFF2-40B4-BE49-F238E27FC236}">
                <a16:creationId xmlns:a16="http://schemas.microsoft.com/office/drawing/2014/main" id="{4007FDA8-AEE1-437E-BE0C-025C9C560BFC}"/>
              </a:ext>
            </a:extLst>
          </p:cNvPr>
          <p:cNvSpPr>
            <a:spLocks noGrp="1"/>
          </p:cNvSpPr>
          <p:nvPr>
            <p:ph idx="1"/>
          </p:nvPr>
        </p:nvSpPr>
        <p:spPr/>
        <p:txBody>
          <a:bodyPr/>
          <a:lstStyle/>
          <a:p>
            <a:r>
              <a:rPr lang="es-DO"/>
              <a:t>El lavado con agua es la técnica de limpieza generalmente recomendada para reducir el polvo de plomo dentro de casa </a:t>
            </a:r>
          </a:p>
          <a:p>
            <a:r>
              <a:rPr lang="es-DO"/>
              <a:t>Cada uno de los colectores de polvo de plomo tiene recomendaciones específicas de limpieza</a:t>
            </a:r>
          </a:p>
        </p:txBody>
      </p:sp>
      <p:grpSp>
        <p:nvGrpSpPr>
          <p:cNvPr id="4" name="Group 3">
            <a:extLst>
              <a:ext uri="{FF2B5EF4-FFF2-40B4-BE49-F238E27FC236}">
                <a16:creationId xmlns:a16="http://schemas.microsoft.com/office/drawing/2014/main" id="{B5EFE613-EC03-48AA-9E87-943DCCEE6350}"/>
              </a:ext>
              <a:ext uri="{C183D7F6-B498-43B3-948B-1728B52AA6E4}">
                <adec:decorative xmlns:adec="http://schemas.microsoft.com/office/drawing/2017/decorative" val="1"/>
              </a:ext>
            </a:extLst>
          </p:cNvPr>
          <p:cNvGrpSpPr/>
          <p:nvPr/>
        </p:nvGrpSpPr>
        <p:grpSpPr>
          <a:xfrm>
            <a:off x="486980" y="3968384"/>
            <a:ext cx="8356175" cy="2213553"/>
            <a:chOff x="486980" y="3968384"/>
            <a:chExt cx="8356175" cy="2213553"/>
          </a:xfrm>
        </p:grpSpPr>
        <p:pic>
          <p:nvPicPr>
            <p:cNvPr id="5" name="Picture 4" descr="Cleaning supplies for cleaning the six lead dust traps.">
              <a:extLst>
                <a:ext uri="{FF2B5EF4-FFF2-40B4-BE49-F238E27FC236}">
                  <a16:creationId xmlns:a16="http://schemas.microsoft.com/office/drawing/2014/main" id="{6AE96B45-83DD-4F56-A94C-31493BEFC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177" y="5473274"/>
              <a:ext cx="692607" cy="687869"/>
            </a:xfrm>
            <a:prstGeom prst="rect">
              <a:avLst/>
            </a:prstGeom>
          </p:spPr>
        </p:pic>
        <p:pic>
          <p:nvPicPr>
            <p:cNvPr id="7" name="Picture 6" descr="Cleaning supplies for cleaning the six lead dust traps.">
              <a:extLst>
                <a:ext uri="{FF2B5EF4-FFF2-40B4-BE49-F238E27FC236}">
                  <a16:creationId xmlns:a16="http://schemas.microsoft.com/office/drawing/2014/main" id="{8EDD4048-6BCA-4323-8FA5-6357C6DE6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825" y="4410297"/>
              <a:ext cx="1406974" cy="1757759"/>
            </a:xfrm>
            <a:prstGeom prst="rect">
              <a:avLst/>
            </a:prstGeom>
          </p:spPr>
        </p:pic>
        <p:pic>
          <p:nvPicPr>
            <p:cNvPr id="9" name="Picture 8" descr="Cleaning supplies for cleaning the six lead dust traps.">
              <a:extLst>
                <a:ext uri="{FF2B5EF4-FFF2-40B4-BE49-F238E27FC236}">
                  <a16:creationId xmlns:a16="http://schemas.microsoft.com/office/drawing/2014/main" id="{37704252-B6C8-4B41-B5DD-0C6896912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840" y="5297934"/>
              <a:ext cx="252408" cy="884003"/>
            </a:xfrm>
            <a:prstGeom prst="rect">
              <a:avLst/>
            </a:prstGeom>
          </p:spPr>
        </p:pic>
        <p:pic>
          <p:nvPicPr>
            <p:cNvPr id="11" name="Picture 10" descr="Cleaning supplies for cleaning the six lead dust traps.">
              <a:extLst>
                <a:ext uri="{FF2B5EF4-FFF2-40B4-BE49-F238E27FC236}">
                  <a16:creationId xmlns:a16="http://schemas.microsoft.com/office/drawing/2014/main" id="{B2661176-ADCB-4883-9C12-1D0813FA1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1290" y="5297934"/>
              <a:ext cx="681865" cy="884003"/>
            </a:xfrm>
            <a:prstGeom prst="rect">
              <a:avLst/>
            </a:prstGeom>
          </p:spPr>
        </p:pic>
        <p:pic>
          <p:nvPicPr>
            <p:cNvPr id="15" name="Picture 14" descr="Cleaning supplies for cleaning the six lead dust traps.">
              <a:extLst>
                <a:ext uri="{FF2B5EF4-FFF2-40B4-BE49-F238E27FC236}">
                  <a16:creationId xmlns:a16="http://schemas.microsoft.com/office/drawing/2014/main" id="{B2E793D1-5CC2-4145-85C1-8DD5D2FD06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80" y="5357170"/>
              <a:ext cx="325301" cy="822960"/>
            </a:xfrm>
            <a:prstGeom prst="rect">
              <a:avLst/>
            </a:prstGeom>
          </p:spPr>
        </p:pic>
        <p:pic>
          <p:nvPicPr>
            <p:cNvPr id="16" name="Picture 15" descr="Cleaning supplies for cleaning the six lead dust traps.">
              <a:extLst>
                <a:ext uri="{FF2B5EF4-FFF2-40B4-BE49-F238E27FC236}">
                  <a16:creationId xmlns:a16="http://schemas.microsoft.com/office/drawing/2014/main" id="{30DBAA9A-2AEF-4D39-810D-E6E41062C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6891" y="5490451"/>
              <a:ext cx="558578" cy="680620"/>
            </a:xfrm>
            <a:prstGeom prst="rect">
              <a:avLst/>
            </a:prstGeom>
          </p:spPr>
        </p:pic>
        <p:pic>
          <p:nvPicPr>
            <p:cNvPr id="17" name="Picture 16" descr="Cleaning supplies for cleaning the six lead dust traps.">
              <a:extLst>
                <a:ext uri="{FF2B5EF4-FFF2-40B4-BE49-F238E27FC236}">
                  <a16:creationId xmlns:a16="http://schemas.microsoft.com/office/drawing/2014/main" id="{78385AED-972E-47ED-BEF5-281055D0A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4958" y="5488409"/>
              <a:ext cx="558578" cy="680620"/>
            </a:xfrm>
            <a:prstGeom prst="rect">
              <a:avLst/>
            </a:prstGeom>
          </p:spPr>
        </p:pic>
        <p:pic>
          <p:nvPicPr>
            <p:cNvPr id="18" name="Picture 17" descr="Cleaning supplies for cleaning the six lead dust traps.">
              <a:extLst>
                <a:ext uri="{FF2B5EF4-FFF2-40B4-BE49-F238E27FC236}">
                  <a16:creationId xmlns:a16="http://schemas.microsoft.com/office/drawing/2014/main" id="{3C4D6A4F-3BCD-45B8-A187-2ECEAFC60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177738" y="3968384"/>
              <a:ext cx="1168761" cy="2203704"/>
            </a:xfrm>
            <a:prstGeom prst="rect">
              <a:avLst/>
            </a:prstGeom>
          </p:spPr>
        </p:pic>
      </p:grpSp>
      <p:sp>
        <p:nvSpPr>
          <p:cNvPr id="6" name="Slide Number Placeholder 5">
            <a:extLst>
              <a:ext uri="{FF2B5EF4-FFF2-40B4-BE49-F238E27FC236}">
                <a16:creationId xmlns:a16="http://schemas.microsoft.com/office/drawing/2014/main" id="{F6FBCAFF-4FA9-4933-A7D3-B885A383884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20</a:t>
            </a:fld>
            <a:endParaRPr lang="en-US"/>
          </a:p>
        </p:txBody>
      </p:sp>
    </p:spTree>
    <p:extLst>
      <p:ext uri="{BB962C8B-B14F-4D97-AF65-F5344CB8AC3E}">
        <p14:creationId xmlns:p14="http://schemas.microsoft.com/office/powerpoint/2010/main" val="4219636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6251-AFB4-4539-A7CD-4E2A616A4D8D}"/>
              </a:ext>
            </a:extLst>
          </p:cNvPr>
          <p:cNvSpPr>
            <a:spLocks noGrp="1"/>
          </p:cNvSpPr>
          <p:nvPr>
            <p:ph type="title"/>
          </p:nvPr>
        </p:nvSpPr>
        <p:spPr>
          <a:xfrm>
            <a:off x="628650" y="365126"/>
            <a:ext cx="8429086" cy="1325563"/>
          </a:xfrm>
        </p:spPr>
        <p:txBody>
          <a:bodyPr>
            <a:normAutofit/>
          </a:bodyPr>
          <a:lstStyle/>
          <a:p>
            <a:r>
              <a:rPr lang="es-DO" sz="4000" dirty="0"/>
              <a:t>Pisos, zócalos, alfombras y tapetes</a:t>
            </a:r>
          </a:p>
        </p:txBody>
      </p:sp>
      <p:sp>
        <p:nvSpPr>
          <p:cNvPr id="3" name="Content Placeholder 2">
            <a:extLst>
              <a:ext uri="{FF2B5EF4-FFF2-40B4-BE49-F238E27FC236}">
                <a16:creationId xmlns:a16="http://schemas.microsoft.com/office/drawing/2014/main" id="{8CDF511B-1B4A-4E52-96BB-B1DBA4DE54A1}"/>
              </a:ext>
            </a:extLst>
          </p:cNvPr>
          <p:cNvSpPr>
            <a:spLocks noGrp="1"/>
          </p:cNvSpPr>
          <p:nvPr>
            <p:ph idx="1"/>
          </p:nvPr>
        </p:nvSpPr>
        <p:spPr>
          <a:xfrm>
            <a:off x="2730319" y="1873494"/>
            <a:ext cx="5785029" cy="1555506"/>
          </a:xfrm>
        </p:spPr>
        <p:txBody>
          <a:bodyPr>
            <a:noAutofit/>
          </a:bodyPr>
          <a:lstStyle/>
          <a:p>
            <a:r>
              <a:rPr lang="es-DO" dirty="0">
                <a:effectLst/>
                <a:latin typeface="+mj-lt"/>
                <a:ea typeface="Yu Mincho" panose="02020400000000000000" pitchFamily="18" charset="-128"/>
                <a:cs typeface="Arial" panose="020B0604020202020204" pitchFamily="34" charset="0"/>
              </a:rPr>
              <a:t>Limpie pisos y zócalos con un trapeador/mapo, paño o esponja limpio y con un limpiador multiuso general</a:t>
            </a:r>
            <a:endParaRPr lang="en-US" dirty="0">
              <a:latin typeface="+mj-lt"/>
            </a:endParaRPr>
          </a:p>
        </p:txBody>
      </p:sp>
      <p:sp>
        <p:nvSpPr>
          <p:cNvPr id="8" name="Content Placeholder 2">
            <a:extLst>
              <a:ext uri="{FF2B5EF4-FFF2-40B4-BE49-F238E27FC236}">
                <a16:creationId xmlns:a16="http://schemas.microsoft.com/office/drawing/2014/main" id="{FC2DDA78-B94F-493F-AB1B-ECDCA68E24E0}"/>
              </a:ext>
            </a:extLst>
          </p:cNvPr>
          <p:cNvSpPr txBox="1">
            <a:spLocks/>
          </p:cNvSpPr>
          <p:nvPr/>
        </p:nvSpPr>
        <p:spPr>
          <a:xfrm>
            <a:off x="2730319" y="4188336"/>
            <a:ext cx="6327417" cy="2044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dirty="0">
                <a:effectLst/>
                <a:latin typeface="+mj-lt"/>
                <a:ea typeface="Yu Mincho" panose="02020400000000000000" pitchFamily="18" charset="-128"/>
              </a:rPr>
              <a:t>Pase la aspiradora en alfombras y tapetes a menudo, utilizando una aspiradora equipada con un filtro de aire de partículas de alta eficiencia (HEPA</a:t>
            </a:r>
            <a:r>
              <a:rPr lang="es-PR" dirty="0">
                <a:effectLst/>
                <a:latin typeface="+mj-lt"/>
                <a:ea typeface="Helvetica" panose="020B0604020202020204" pitchFamily="34" charset="0"/>
              </a:rPr>
              <a:t>, por sus siglas en inglés</a:t>
            </a:r>
            <a:r>
              <a:rPr lang="es-DO" dirty="0">
                <a:effectLst/>
                <a:latin typeface="+mj-lt"/>
                <a:ea typeface="Yu Mincho" panose="02020400000000000000" pitchFamily="18" charset="-128"/>
              </a:rPr>
              <a:t>)</a:t>
            </a:r>
            <a:endParaRPr lang="en-US" dirty="0">
              <a:latin typeface="+mj-lt"/>
            </a:endParaRPr>
          </a:p>
        </p:txBody>
      </p:sp>
      <p:grpSp>
        <p:nvGrpSpPr>
          <p:cNvPr id="6" name="Group 5">
            <a:extLst>
              <a:ext uri="{FF2B5EF4-FFF2-40B4-BE49-F238E27FC236}">
                <a16:creationId xmlns:a16="http://schemas.microsoft.com/office/drawing/2014/main" id="{454E9058-EF47-42D6-9153-095141EA6B2D}"/>
              </a:ext>
              <a:ext uri="{C183D7F6-B498-43B3-948B-1728B52AA6E4}">
                <adec:decorative xmlns:adec="http://schemas.microsoft.com/office/drawing/2017/decorative" val="1"/>
              </a:ext>
            </a:extLst>
          </p:cNvPr>
          <p:cNvGrpSpPr/>
          <p:nvPr/>
        </p:nvGrpSpPr>
        <p:grpSpPr>
          <a:xfrm>
            <a:off x="792181" y="1532586"/>
            <a:ext cx="1678457" cy="4700084"/>
            <a:chOff x="792181" y="1532586"/>
            <a:chExt cx="1678457" cy="4700084"/>
          </a:xfrm>
        </p:grpSpPr>
        <p:pic>
          <p:nvPicPr>
            <p:cNvPr id="5" name="Picture 4" descr="HEPA vacuum cleaner.">
              <a:extLst>
                <a:ext uri="{FF2B5EF4-FFF2-40B4-BE49-F238E27FC236}">
                  <a16:creationId xmlns:a16="http://schemas.microsoft.com/office/drawing/2014/main" id="{26FBB72C-9E11-4421-B71C-7200E619C1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181" y="4129550"/>
              <a:ext cx="1678457" cy="2103120"/>
            </a:xfrm>
            <a:prstGeom prst="rect">
              <a:avLst/>
            </a:prstGeom>
          </p:spPr>
        </p:pic>
        <p:pic>
          <p:nvPicPr>
            <p:cNvPr id="7" name="Picture 6" descr="Mop and bucket">
              <a:extLst>
                <a:ext uri="{FF2B5EF4-FFF2-40B4-BE49-F238E27FC236}">
                  <a16:creationId xmlns:a16="http://schemas.microsoft.com/office/drawing/2014/main" id="{B0B0BA57-3B9E-4F24-AFA6-F177D81F46E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7472" y="1532586"/>
              <a:ext cx="1247877" cy="2007380"/>
            </a:xfrm>
            <a:prstGeom prst="rect">
              <a:avLst/>
            </a:prstGeom>
          </p:spPr>
        </p:pic>
      </p:grpSp>
      <p:sp>
        <p:nvSpPr>
          <p:cNvPr id="4" name="Slide Number Placeholder 3">
            <a:extLst>
              <a:ext uri="{FF2B5EF4-FFF2-40B4-BE49-F238E27FC236}">
                <a16:creationId xmlns:a16="http://schemas.microsoft.com/office/drawing/2014/main" id="{96F03C9A-4E4F-4EE1-AC5F-F86DEFB8B49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21</a:t>
            </a:fld>
            <a:endParaRPr lang="en-US"/>
          </a:p>
        </p:txBody>
      </p:sp>
    </p:spTree>
    <p:extLst>
      <p:ext uri="{BB962C8B-B14F-4D97-AF65-F5344CB8AC3E}">
        <p14:creationId xmlns:p14="http://schemas.microsoft.com/office/powerpoint/2010/main" val="20811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0F4-ADDC-4705-9BB1-05B3D23F9ED1}"/>
              </a:ext>
            </a:extLst>
          </p:cNvPr>
          <p:cNvSpPr>
            <a:spLocks noGrp="1"/>
          </p:cNvSpPr>
          <p:nvPr>
            <p:ph type="title"/>
          </p:nvPr>
        </p:nvSpPr>
        <p:spPr>
          <a:xfrm>
            <a:off x="628649" y="365126"/>
            <a:ext cx="8322167" cy="1325563"/>
          </a:xfrm>
        </p:spPr>
        <p:txBody>
          <a:bodyPr>
            <a:normAutofit/>
          </a:bodyPr>
          <a:lstStyle/>
          <a:p>
            <a:r>
              <a:rPr lang="es-DO" sz="4000" dirty="0"/>
              <a:t>Pisos, zócalos, alfombras y tapetes </a:t>
            </a:r>
          </a:p>
        </p:txBody>
      </p:sp>
      <p:sp>
        <p:nvSpPr>
          <p:cNvPr id="4" name="Content Placeholder 3">
            <a:extLst>
              <a:ext uri="{FF2B5EF4-FFF2-40B4-BE49-F238E27FC236}">
                <a16:creationId xmlns:a16="http://schemas.microsoft.com/office/drawing/2014/main" id="{4B0FB7C1-FBCC-47B4-A5A0-F059E708A99F}"/>
              </a:ext>
            </a:extLst>
          </p:cNvPr>
          <p:cNvSpPr>
            <a:spLocks noGrp="1"/>
          </p:cNvSpPr>
          <p:nvPr>
            <p:ph idx="1"/>
          </p:nvPr>
        </p:nvSpPr>
        <p:spPr>
          <a:xfrm>
            <a:off x="628650" y="1825625"/>
            <a:ext cx="5927425" cy="4351338"/>
          </a:xfrm>
        </p:spPr>
        <p:txBody>
          <a:bodyPr vert="horz" lIns="91440" tIns="45720" rIns="91440" bIns="45720" rtlCol="0" anchor="t">
            <a:normAutofit/>
          </a:bodyPr>
          <a:lstStyle/>
          <a:p>
            <a:pPr marL="0" indent="0">
              <a:buNone/>
            </a:pPr>
            <a:r>
              <a:rPr lang="es-DO" dirty="0"/>
              <a:t>NO:</a:t>
            </a:r>
          </a:p>
          <a:p>
            <a:r>
              <a:rPr lang="es-DO" dirty="0"/>
              <a:t>Utilice trapeadores/mapos con tiras de goma </a:t>
            </a:r>
          </a:p>
          <a:p>
            <a:r>
              <a:rPr lang="es-DO" dirty="0"/>
              <a:t>Utilice máquinas de esmerilar o pulir eléctricas, ni aspiradoras con barras de agitadoras</a:t>
            </a:r>
          </a:p>
          <a:p>
            <a:r>
              <a:rPr lang="es-DO" dirty="0"/>
              <a:t>Barrer en seco</a:t>
            </a:r>
          </a:p>
          <a:p>
            <a:r>
              <a:rPr lang="es-DO" dirty="0"/>
              <a:t>Sacudir o batir alfombras y tapetes (use la aspiradora)</a:t>
            </a:r>
            <a:endParaRPr lang="es-DO" dirty="0">
              <a:cs typeface="Arial"/>
            </a:endParaRPr>
          </a:p>
        </p:txBody>
      </p:sp>
      <p:pic>
        <p:nvPicPr>
          <p:cNvPr id="6" name="Graphic 5">
            <a:extLst>
              <a:ext uri="{FF2B5EF4-FFF2-40B4-BE49-F238E27FC236}">
                <a16:creationId xmlns:a16="http://schemas.microsoft.com/office/drawing/2014/main" id="{37464D3A-9FFA-4F85-AA7E-10EABB816D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0917" y="2435717"/>
            <a:ext cx="2719900" cy="2719900"/>
          </a:xfrm>
          <a:prstGeom prst="rect">
            <a:avLst/>
          </a:prstGeom>
        </p:spPr>
      </p:pic>
      <p:sp>
        <p:nvSpPr>
          <p:cNvPr id="3" name="Slide Number Placeholder 2">
            <a:extLst>
              <a:ext uri="{FF2B5EF4-FFF2-40B4-BE49-F238E27FC236}">
                <a16:creationId xmlns:a16="http://schemas.microsoft.com/office/drawing/2014/main" id="{C30668E3-7154-4C7D-BBDA-362CC5773AD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22</a:t>
            </a:fld>
            <a:endParaRPr lang="en-US"/>
          </a:p>
        </p:txBody>
      </p:sp>
    </p:spTree>
    <p:extLst>
      <p:ext uri="{BB962C8B-B14F-4D97-AF65-F5344CB8AC3E}">
        <p14:creationId xmlns:p14="http://schemas.microsoft.com/office/powerpoint/2010/main" val="809621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a:xfrm>
            <a:off x="628650" y="365126"/>
            <a:ext cx="8389844" cy="1325563"/>
          </a:xfrm>
        </p:spPr>
        <p:txBody>
          <a:bodyPr/>
          <a:lstStyle/>
          <a:p>
            <a:r>
              <a:rPr lang="es-DO" dirty="0"/>
              <a:t>Ventanas y </a:t>
            </a:r>
            <a:br>
              <a:rPr lang="es-DO" dirty="0"/>
            </a:br>
            <a:r>
              <a:rPr lang="es-DO" dirty="0"/>
              <a:t>alféizar</a:t>
            </a:r>
            <a:r>
              <a:rPr lang="en-US" dirty="0"/>
              <a:t>es/</a:t>
            </a:r>
            <a:r>
              <a:rPr lang="es-DO" dirty="0"/>
              <a:t> antepechos</a:t>
            </a:r>
          </a:p>
        </p:txBody>
      </p:sp>
      <p:sp>
        <p:nvSpPr>
          <p:cNvPr id="3" name="Content Placeholder 2">
            <a:extLst>
              <a:ext uri="{FF2B5EF4-FFF2-40B4-BE49-F238E27FC236}">
                <a16:creationId xmlns:a16="http://schemas.microsoft.com/office/drawing/2014/main" id="{FABFAFCA-4D58-485B-9ABE-5D32998823CE}"/>
              </a:ext>
            </a:extLst>
          </p:cNvPr>
          <p:cNvSpPr>
            <a:spLocks noGrp="1"/>
          </p:cNvSpPr>
          <p:nvPr>
            <p:ph idx="1"/>
          </p:nvPr>
        </p:nvSpPr>
        <p:spPr>
          <a:xfrm>
            <a:off x="2732128" y="2623072"/>
            <a:ext cx="3428642" cy="2230282"/>
          </a:xfrm>
        </p:spPr>
        <p:txBody>
          <a:bodyPr>
            <a:noAutofit/>
          </a:bodyPr>
          <a:lstStyle/>
          <a:p>
            <a:r>
              <a:rPr lang="es-DO" dirty="0"/>
              <a:t>Limpie con un paño o esponja húmeda y un limpiador multiuso general</a:t>
            </a:r>
          </a:p>
        </p:txBody>
      </p:sp>
      <p:pic>
        <p:nvPicPr>
          <p:cNvPr id="5" name="Picture 4">
            <a:extLst>
              <a:ext uri="{FF2B5EF4-FFF2-40B4-BE49-F238E27FC236}">
                <a16:creationId xmlns:a16="http://schemas.microsoft.com/office/drawing/2014/main" id="{AC9B8DA3-6AEE-435D-B1F5-D3646645D5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pic>
        <p:nvPicPr>
          <p:cNvPr id="9" name="Picture 8">
            <a:extLst>
              <a:ext uri="{FF2B5EF4-FFF2-40B4-BE49-F238E27FC236}">
                <a16:creationId xmlns:a16="http://schemas.microsoft.com/office/drawing/2014/main" id="{0CB2EC5B-43A2-4A5D-B4B8-098D006B4BC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6029893" y="2527508"/>
            <a:ext cx="3153318" cy="1817595"/>
          </a:xfrm>
          <a:prstGeom prst="rect">
            <a:avLst/>
          </a:prstGeom>
        </p:spPr>
      </p:pic>
      <p:sp>
        <p:nvSpPr>
          <p:cNvPr id="4" name="Slide Number Placeholder 3">
            <a:extLst>
              <a:ext uri="{FF2B5EF4-FFF2-40B4-BE49-F238E27FC236}">
                <a16:creationId xmlns:a16="http://schemas.microsoft.com/office/drawing/2014/main" id="{52033AAD-8EB7-4FAD-B9D6-BDA1C0744C9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23</a:t>
            </a:fld>
            <a:endParaRPr lang="en-US"/>
          </a:p>
        </p:txBody>
      </p:sp>
    </p:spTree>
    <p:extLst>
      <p:ext uri="{BB962C8B-B14F-4D97-AF65-F5344CB8AC3E}">
        <p14:creationId xmlns:p14="http://schemas.microsoft.com/office/powerpoint/2010/main" val="666006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s-DO" dirty="0"/>
              <a:t>Rejillas de conductos de aire y radiadores</a:t>
            </a:r>
          </a:p>
        </p:txBody>
      </p:sp>
      <p:pic>
        <p:nvPicPr>
          <p:cNvPr id="9" name="Picture 8">
            <a:extLst>
              <a:ext uri="{FF2B5EF4-FFF2-40B4-BE49-F238E27FC236}">
                <a16:creationId xmlns:a16="http://schemas.microsoft.com/office/drawing/2014/main" id="{8BFAF853-9C21-4C8A-AC3A-60D83F39CA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sp>
        <p:nvSpPr>
          <p:cNvPr id="10" name="Content Placeholder 2">
            <a:extLst>
              <a:ext uri="{FF2B5EF4-FFF2-40B4-BE49-F238E27FC236}">
                <a16:creationId xmlns:a16="http://schemas.microsoft.com/office/drawing/2014/main" id="{AD3A2FFC-0F77-4C6E-9948-9E9064F418B7}"/>
              </a:ext>
            </a:extLst>
          </p:cNvPr>
          <p:cNvSpPr txBox="1">
            <a:spLocks/>
          </p:cNvSpPr>
          <p:nvPr/>
        </p:nvSpPr>
        <p:spPr>
          <a:xfrm>
            <a:off x="2732128" y="2757184"/>
            <a:ext cx="3384000" cy="1990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dirty="0"/>
              <a:t>Limpie con un paño o esponja húmeda y un limpiador multiuso general</a:t>
            </a:r>
          </a:p>
        </p:txBody>
      </p:sp>
      <p:pic>
        <p:nvPicPr>
          <p:cNvPr id="7" name="Picture 6">
            <a:extLst>
              <a:ext uri="{FF2B5EF4-FFF2-40B4-BE49-F238E27FC236}">
                <a16:creationId xmlns:a16="http://schemas.microsoft.com/office/drawing/2014/main" id="{CDF80F9A-943E-4AE2-9400-3536E310FE6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1220" y="2539148"/>
            <a:ext cx="2691685" cy="1829675"/>
          </a:xfrm>
          <a:prstGeom prst="rect">
            <a:avLst/>
          </a:prstGeom>
        </p:spPr>
      </p:pic>
      <p:sp>
        <p:nvSpPr>
          <p:cNvPr id="4" name="TextBox 3">
            <a:extLst>
              <a:ext uri="{FF2B5EF4-FFF2-40B4-BE49-F238E27FC236}">
                <a16:creationId xmlns:a16="http://schemas.microsoft.com/office/drawing/2014/main" id="{9FD654B8-1CEF-4698-9483-50A35FD86484}"/>
              </a:ext>
              <a:ext uri="{C183D7F6-B498-43B3-948B-1728B52AA6E4}">
                <adec:decorative xmlns:adec="http://schemas.microsoft.com/office/drawing/2017/decorative" val="1"/>
              </a:ext>
            </a:extLst>
          </p:cNvPr>
          <p:cNvSpPr txBox="1"/>
          <p:nvPr/>
        </p:nvSpPr>
        <p:spPr>
          <a:xfrm>
            <a:off x="6455236" y="4368823"/>
            <a:ext cx="2163651" cy="523220"/>
          </a:xfrm>
          <a:prstGeom prst="rect">
            <a:avLst/>
          </a:prstGeom>
          <a:noFill/>
        </p:spPr>
        <p:txBody>
          <a:bodyPr wrap="square" rtlCol="0">
            <a:spAutoFit/>
          </a:bodyPr>
          <a:lstStyle/>
          <a:p>
            <a:pPr algn="ctr"/>
            <a:r>
              <a:rPr lang="es-DO" sz="1400" dirty="0"/>
              <a:t>Rejilla de conducto de aire</a:t>
            </a:r>
          </a:p>
        </p:txBody>
      </p:sp>
      <p:sp>
        <p:nvSpPr>
          <p:cNvPr id="3" name="Slide Number Placeholder 2">
            <a:extLst>
              <a:ext uri="{FF2B5EF4-FFF2-40B4-BE49-F238E27FC236}">
                <a16:creationId xmlns:a16="http://schemas.microsoft.com/office/drawing/2014/main" id="{3957A079-A400-4791-AFEE-2EC9B510C2C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24</a:t>
            </a:fld>
            <a:endParaRPr lang="en-US"/>
          </a:p>
        </p:txBody>
      </p:sp>
    </p:spTree>
    <p:extLst>
      <p:ext uri="{BB962C8B-B14F-4D97-AF65-F5344CB8AC3E}">
        <p14:creationId xmlns:p14="http://schemas.microsoft.com/office/powerpoint/2010/main" val="1992866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E5E0-9F2D-4A68-805F-0E42C0D2BCA1}"/>
              </a:ext>
            </a:extLst>
          </p:cNvPr>
          <p:cNvSpPr>
            <a:spLocks noGrp="1"/>
          </p:cNvSpPr>
          <p:nvPr>
            <p:ph type="title"/>
          </p:nvPr>
        </p:nvSpPr>
        <p:spPr>
          <a:xfrm>
            <a:off x="628650" y="234462"/>
            <a:ext cx="7886700" cy="1664676"/>
          </a:xfrm>
        </p:spPr>
        <p:txBody>
          <a:bodyPr>
            <a:noAutofit/>
          </a:bodyPr>
          <a:lstStyle/>
          <a:p>
            <a:r>
              <a:rPr lang="es-DO" sz="4000" dirty="0"/>
              <a:t>Puertas, marcos de puerta, paredes y otras superficies pintadas</a:t>
            </a:r>
          </a:p>
        </p:txBody>
      </p:sp>
      <p:pic>
        <p:nvPicPr>
          <p:cNvPr id="8" name="Picture 7">
            <a:extLst>
              <a:ext uri="{FF2B5EF4-FFF2-40B4-BE49-F238E27FC236}">
                <a16:creationId xmlns:a16="http://schemas.microsoft.com/office/drawing/2014/main" id="{43F3D596-D1E9-411D-B03C-681A46C7CD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12" y="2788920"/>
            <a:ext cx="1201333" cy="1280160"/>
          </a:xfrm>
          <a:prstGeom prst="rect">
            <a:avLst/>
          </a:prstGeom>
        </p:spPr>
      </p:pic>
      <p:sp>
        <p:nvSpPr>
          <p:cNvPr id="7" name="Content Placeholder 2">
            <a:extLst>
              <a:ext uri="{FF2B5EF4-FFF2-40B4-BE49-F238E27FC236}">
                <a16:creationId xmlns:a16="http://schemas.microsoft.com/office/drawing/2014/main" id="{D2794694-A8BA-4E94-92DB-2B1F64B57651}"/>
              </a:ext>
            </a:extLst>
          </p:cNvPr>
          <p:cNvSpPr>
            <a:spLocks noGrp="1"/>
          </p:cNvSpPr>
          <p:nvPr>
            <p:ph idx="1"/>
          </p:nvPr>
        </p:nvSpPr>
        <p:spPr>
          <a:xfrm>
            <a:off x="2730321" y="2416106"/>
            <a:ext cx="3176823" cy="2018734"/>
          </a:xfrm>
        </p:spPr>
        <p:txBody>
          <a:bodyPr>
            <a:normAutofit/>
          </a:bodyPr>
          <a:lstStyle/>
          <a:p>
            <a:r>
              <a:rPr lang="es-DO" dirty="0"/>
              <a:t>Limpie con un paño húmedo o esponja limpios y un limpiador multiuso general</a:t>
            </a:r>
          </a:p>
        </p:txBody>
      </p:sp>
      <p:pic>
        <p:nvPicPr>
          <p:cNvPr id="6" name="Picture 5">
            <a:extLst>
              <a:ext uri="{FF2B5EF4-FFF2-40B4-BE49-F238E27FC236}">
                <a16:creationId xmlns:a16="http://schemas.microsoft.com/office/drawing/2014/main" id="{54AC727E-F19B-4A8C-81FE-C6B3E9F270D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5805132" y="2621204"/>
            <a:ext cx="3276272" cy="1620983"/>
          </a:xfrm>
          <a:prstGeom prst="rect">
            <a:avLst/>
          </a:prstGeom>
        </p:spPr>
      </p:pic>
      <p:sp>
        <p:nvSpPr>
          <p:cNvPr id="3" name="Slide Number Placeholder 2">
            <a:extLst>
              <a:ext uri="{FF2B5EF4-FFF2-40B4-BE49-F238E27FC236}">
                <a16:creationId xmlns:a16="http://schemas.microsoft.com/office/drawing/2014/main" id="{D171FE04-60D6-4406-926E-6B10FAF13EB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25</a:t>
            </a:fld>
            <a:endParaRPr lang="en-US"/>
          </a:p>
        </p:txBody>
      </p:sp>
    </p:spTree>
    <p:extLst>
      <p:ext uri="{BB962C8B-B14F-4D97-AF65-F5344CB8AC3E}">
        <p14:creationId xmlns:p14="http://schemas.microsoft.com/office/powerpoint/2010/main" val="407007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0F4-ADDC-4705-9BB1-05B3D23F9ED1}"/>
              </a:ext>
            </a:extLst>
          </p:cNvPr>
          <p:cNvSpPr>
            <a:spLocks noGrp="1"/>
          </p:cNvSpPr>
          <p:nvPr>
            <p:ph type="title"/>
          </p:nvPr>
        </p:nvSpPr>
        <p:spPr/>
        <p:txBody>
          <a:bodyPr>
            <a:noAutofit/>
          </a:bodyPr>
          <a:lstStyle/>
          <a:p>
            <a:r>
              <a:rPr lang="es-DO" sz="4000" dirty="0"/>
              <a:t>Puertas, marcos de puerta, paredes y otras superficies pintadas </a:t>
            </a:r>
          </a:p>
        </p:txBody>
      </p:sp>
      <p:sp>
        <p:nvSpPr>
          <p:cNvPr id="4" name="Content Placeholder 3">
            <a:extLst>
              <a:ext uri="{FF2B5EF4-FFF2-40B4-BE49-F238E27FC236}">
                <a16:creationId xmlns:a16="http://schemas.microsoft.com/office/drawing/2014/main" id="{4B0FB7C1-FBCC-47B4-A5A0-F059E708A99F}"/>
              </a:ext>
            </a:extLst>
          </p:cNvPr>
          <p:cNvSpPr>
            <a:spLocks noGrp="1"/>
          </p:cNvSpPr>
          <p:nvPr>
            <p:ph idx="1"/>
          </p:nvPr>
        </p:nvSpPr>
        <p:spPr>
          <a:xfrm>
            <a:off x="628650" y="1903259"/>
            <a:ext cx="5409841" cy="4351338"/>
          </a:xfrm>
        </p:spPr>
        <p:txBody>
          <a:bodyPr>
            <a:normAutofit/>
          </a:bodyPr>
          <a:lstStyle/>
          <a:p>
            <a:pPr marL="0" indent="0">
              <a:buNone/>
            </a:pPr>
            <a:r>
              <a:rPr lang="es-DO" dirty="0"/>
              <a:t>NO UTILICE:</a:t>
            </a:r>
          </a:p>
          <a:p>
            <a:r>
              <a:rPr lang="es-DO" dirty="0"/>
              <a:t>Lana de acero, almohadilla y limpiadores abrasivos</a:t>
            </a:r>
          </a:p>
          <a:p>
            <a:r>
              <a:rPr lang="es-DO" dirty="0"/>
              <a:t>Limpiador disolvente que puede disolver la pintura</a:t>
            </a:r>
          </a:p>
          <a:p>
            <a:r>
              <a:rPr lang="es-DO" dirty="0"/>
              <a:t>Fricción excesiva en las manchas</a:t>
            </a:r>
          </a:p>
        </p:txBody>
      </p:sp>
      <p:pic>
        <p:nvPicPr>
          <p:cNvPr id="5" name="Graphic 4">
            <a:extLst>
              <a:ext uri="{FF2B5EF4-FFF2-40B4-BE49-F238E27FC236}">
                <a16:creationId xmlns:a16="http://schemas.microsoft.com/office/drawing/2014/main" id="{75F0A94E-B51F-41F0-AF20-C3597E7418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0917" y="2435717"/>
            <a:ext cx="2719900" cy="2719900"/>
          </a:xfrm>
          <a:prstGeom prst="rect">
            <a:avLst/>
          </a:prstGeom>
        </p:spPr>
      </p:pic>
      <p:sp>
        <p:nvSpPr>
          <p:cNvPr id="3" name="Slide Number Placeholder 2">
            <a:extLst>
              <a:ext uri="{FF2B5EF4-FFF2-40B4-BE49-F238E27FC236}">
                <a16:creationId xmlns:a16="http://schemas.microsoft.com/office/drawing/2014/main" id="{A0996350-DDD1-4CB6-B717-98723370BD2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26</a:t>
            </a:fld>
            <a:endParaRPr lang="en-US"/>
          </a:p>
        </p:txBody>
      </p:sp>
    </p:spTree>
    <p:extLst>
      <p:ext uri="{BB962C8B-B14F-4D97-AF65-F5344CB8AC3E}">
        <p14:creationId xmlns:p14="http://schemas.microsoft.com/office/powerpoint/2010/main" val="1023844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normAutofit/>
          </a:bodyPr>
          <a:lstStyle/>
          <a:p>
            <a:r>
              <a:rPr lang="es-DO" sz="4000" dirty="0"/>
              <a:t>Escaleras, barandillas y barandas</a:t>
            </a:r>
          </a:p>
        </p:txBody>
      </p:sp>
      <p:pic>
        <p:nvPicPr>
          <p:cNvPr id="6" name="Picture 5">
            <a:extLst>
              <a:ext uri="{FF2B5EF4-FFF2-40B4-BE49-F238E27FC236}">
                <a16:creationId xmlns:a16="http://schemas.microsoft.com/office/drawing/2014/main" id="{913947BE-6483-4B96-AEDC-5F394CFEA6A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78872" y="2430735"/>
            <a:ext cx="1247877" cy="2007380"/>
          </a:xfrm>
          <a:prstGeom prst="rect">
            <a:avLst/>
          </a:prstGeom>
        </p:spPr>
      </p:pic>
      <p:sp>
        <p:nvSpPr>
          <p:cNvPr id="8" name="Content Placeholder 2">
            <a:extLst>
              <a:ext uri="{FF2B5EF4-FFF2-40B4-BE49-F238E27FC236}">
                <a16:creationId xmlns:a16="http://schemas.microsoft.com/office/drawing/2014/main" id="{5530CA6A-FAFA-48E7-9FE5-FE3A813B7514}"/>
              </a:ext>
            </a:extLst>
          </p:cNvPr>
          <p:cNvSpPr txBox="1">
            <a:spLocks/>
          </p:cNvSpPr>
          <p:nvPr/>
        </p:nvSpPr>
        <p:spPr>
          <a:xfrm>
            <a:off x="2730321" y="2416106"/>
            <a:ext cx="3176823" cy="201873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DO" dirty="0"/>
              <a:t>Limpie con un trapeador/mapo, paño o esponja mojado y un limpiador multiuso general</a:t>
            </a:r>
          </a:p>
        </p:txBody>
      </p:sp>
      <p:pic>
        <p:nvPicPr>
          <p:cNvPr id="7" name="Picture 6">
            <a:extLst>
              <a:ext uri="{FF2B5EF4-FFF2-40B4-BE49-F238E27FC236}">
                <a16:creationId xmlns:a16="http://schemas.microsoft.com/office/drawing/2014/main" id="{8DB2E8DF-BB92-480E-8B66-E6848AFB70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61323" y="2133555"/>
            <a:ext cx="2149475" cy="2629941"/>
          </a:xfrm>
          <a:prstGeom prst="rect">
            <a:avLst/>
          </a:prstGeom>
        </p:spPr>
      </p:pic>
      <p:sp>
        <p:nvSpPr>
          <p:cNvPr id="3" name="Slide Number Placeholder 2">
            <a:extLst>
              <a:ext uri="{FF2B5EF4-FFF2-40B4-BE49-F238E27FC236}">
                <a16:creationId xmlns:a16="http://schemas.microsoft.com/office/drawing/2014/main" id="{397658EC-C22B-4C6D-B7D5-667ADAD1245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27</a:t>
            </a:fld>
            <a:endParaRPr lang="en-US"/>
          </a:p>
        </p:txBody>
      </p:sp>
    </p:spTree>
    <p:extLst>
      <p:ext uri="{BB962C8B-B14F-4D97-AF65-F5344CB8AC3E}">
        <p14:creationId xmlns:p14="http://schemas.microsoft.com/office/powerpoint/2010/main" val="903521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9C2C-4D8B-4C05-BBFE-67AD97719024}"/>
              </a:ext>
            </a:extLst>
          </p:cNvPr>
          <p:cNvSpPr>
            <a:spLocks noGrp="1"/>
          </p:cNvSpPr>
          <p:nvPr>
            <p:ph type="title"/>
          </p:nvPr>
        </p:nvSpPr>
        <p:spPr/>
        <p:txBody>
          <a:bodyPr/>
          <a:lstStyle/>
          <a:p>
            <a:r>
              <a:rPr lang="es-DO"/>
              <a:t>Muebles</a:t>
            </a:r>
          </a:p>
        </p:txBody>
      </p:sp>
      <p:pic>
        <p:nvPicPr>
          <p:cNvPr id="6" name="Picture 5">
            <a:extLst>
              <a:ext uri="{FF2B5EF4-FFF2-40B4-BE49-F238E27FC236}">
                <a16:creationId xmlns:a16="http://schemas.microsoft.com/office/drawing/2014/main" id="{AD012309-39F4-4A6D-BC1D-144621DC4E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400" y="1968181"/>
            <a:ext cx="1203998" cy="1463040"/>
          </a:xfrm>
          <a:prstGeom prst="rect">
            <a:avLst/>
          </a:prstGeom>
        </p:spPr>
      </p:pic>
      <p:sp>
        <p:nvSpPr>
          <p:cNvPr id="3" name="Content Placeholder 2">
            <a:extLst>
              <a:ext uri="{FF2B5EF4-FFF2-40B4-BE49-F238E27FC236}">
                <a16:creationId xmlns:a16="http://schemas.microsoft.com/office/drawing/2014/main" id="{FABFAFCA-4D58-485B-9ABE-5D32998823CE}"/>
              </a:ext>
            </a:extLst>
          </p:cNvPr>
          <p:cNvSpPr>
            <a:spLocks noGrp="1"/>
          </p:cNvSpPr>
          <p:nvPr>
            <p:ph idx="1"/>
          </p:nvPr>
        </p:nvSpPr>
        <p:spPr>
          <a:xfrm>
            <a:off x="2730321" y="2162353"/>
            <a:ext cx="5785029" cy="891817"/>
          </a:xfrm>
        </p:spPr>
        <p:txBody>
          <a:bodyPr>
            <a:normAutofit fontScale="85000" lnSpcReduction="20000"/>
          </a:bodyPr>
          <a:lstStyle/>
          <a:p>
            <a:r>
              <a:rPr lang="es-DO" dirty="0"/>
              <a:t>Limpie el polvo con limpiador de muebles para evitar la propagación de polvo en el aire</a:t>
            </a:r>
          </a:p>
        </p:txBody>
      </p:sp>
      <p:pic>
        <p:nvPicPr>
          <p:cNvPr id="9" name="Picture 8">
            <a:extLst>
              <a:ext uri="{FF2B5EF4-FFF2-40B4-BE49-F238E27FC236}">
                <a16:creationId xmlns:a16="http://schemas.microsoft.com/office/drawing/2014/main" id="{20353647-0386-49E3-B502-AA1566D961B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0097"/>
          <a:stretch/>
        </p:blipFill>
        <p:spPr>
          <a:xfrm>
            <a:off x="2126511" y="3975839"/>
            <a:ext cx="4890977" cy="2285968"/>
          </a:xfrm>
          <a:prstGeom prst="rect">
            <a:avLst/>
          </a:prstGeom>
        </p:spPr>
      </p:pic>
      <p:sp>
        <p:nvSpPr>
          <p:cNvPr id="4" name="Slide Number Placeholder 3">
            <a:extLst>
              <a:ext uri="{FF2B5EF4-FFF2-40B4-BE49-F238E27FC236}">
                <a16:creationId xmlns:a16="http://schemas.microsoft.com/office/drawing/2014/main" id="{3172A82D-B86E-45E4-94A3-9F7DB509A66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28</a:t>
            </a:fld>
            <a:endParaRPr lang="en-US"/>
          </a:p>
        </p:txBody>
      </p:sp>
    </p:spTree>
    <p:extLst>
      <p:ext uri="{BB962C8B-B14F-4D97-AF65-F5344CB8AC3E}">
        <p14:creationId xmlns:p14="http://schemas.microsoft.com/office/powerpoint/2010/main" val="286804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6EAD-1909-45D2-A02B-0847802280F5}"/>
              </a:ext>
            </a:extLst>
          </p:cNvPr>
          <p:cNvSpPr>
            <a:spLocks noGrp="1"/>
          </p:cNvSpPr>
          <p:nvPr>
            <p:ph type="title"/>
          </p:nvPr>
        </p:nvSpPr>
        <p:spPr/>
        <p:txBody>
          <a:bodyPr>
            <a:normAutofit/>
          </a:bodyPr>
          <a:lstStyle/>
          <a:p>
            <a:r>
              <a:rPr lang="es-DO" sz="4000" dirty="0"/>
              <a:t>Actividad de grupo: Limpieza de polvo de plomo</a:t>
            </a:r>
          </a:p>
        </p:txBody>
      </p:sp>
      <p:sp>
        <p:nvSpPr>
          <p:cNvPr id="3" name="Content Placeholder 2">
            <a:extLst>
              <a:ext uri="{FF2B5EF4-FFF2-40B4-BE49-F238E27FC236}">
                <a16:creationId xmlns:a16="http://schemas.microsoft.com/office/drawing/2014/main" id="{499E6106-2427-493A-AE15-A8EE8B3AF6F0}"/>
              </a:ext>
            </a:extLst>
          </p:cNvPr>
          <p:cNvSpPr>
            <a:spLocks noGrp="1"/>
          </p:cNvSpPr>
          <p:nvPr>
            <p:ph idx="1"/>
          </p:nvPr>
        </p:nvSpPr>
        <p:spPr/>
        <p:txBody>
          <a:bodyPr/>
          <a:lstStyle/>
          <a:p>
            <a:r>
              <a:rPr lang="es-DO" dirty="0"/>
              <a:t>Como grupo, vamos a practicar lo que aprendimos</a:t>
            </a:r>
          </a:p>
        </p:txBody>
      </p:sp>
      <p:pic>
        <p:nvPicPr>
          <p:cNvPr id="5" name="Picture 4">
            <a:extLst>
              <a:ext uri="{FF2B5EF4-FFF2-40B4-BE49-F238E27FC236}">
                <a16:creationId xmlns:a16="http://schemas.microsoft.com/office/drawing/2014/main" id="{EFA1A01B-326F-4D41-8620-5DBB2ADA2BA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3180" y="2709163"/>
            <a:ext cx="4045970" cy="3566160"/>
          </a:xfrm>
          <a:prstGeom prst="rect">
            <a:avLst/>
          </a:prstGeom>
        </p:spPr>
      </p:pic>
      <p:sp>
        <p:nvSpPr>
          <p:cNvPr id="4" name="Slide Number Placeholder 3">
            <a:extLst>
              <a:ext uri="{FF2B5EF4-FFF2-40B4-BE49-F238E27FC236}">
                <a16:creationId xmlns:a16="http://schemas.microsoft.com/office/drawing/2014/main" id="{F72B81C2-CCA3-491B-A632-97893BF789F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29</a:t>
            </a:fld>
            <a:endParaRPr lang="en-US"/>
          </a:p>
        </p:txBody>
      </p:sp>
    </p:spTree>
    <p:extLst>
      <p:ext uri="{BB962C8B-B14F-4D97-AF65-F5344CB8AC3E}">
        <p14:creationId xmlns:p14="http://schemas.microsoft.com/office/powerpoint/2010/main" val="2682391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D46-41FC-4075-A326-C1BD7F22AD73}"/>
              </a:ext>
            </a:extLst>
          </p:cNvPr>
          <p:cNvSpPr>
            <a:spLocks noGrp="1"/>
          </p:cNvSpPr>
          <p:nvPr>
            <p:ph type="title"/>
          </p:nvPr>
        </p:nvSpPr>
        <p:spPr/>
        <p:txBody>
          <a:bodyPr/>
          <a:lstStyle/>
          <a:p>
            <a:r>
              <a:rPr lang="es-DO"/>
              <a:t>Resultados</a:t>
            </a:r>
          </a:p>
        </p:txBody>
      </p:sp>
      <p:sp>
        <p:nvSpPr>
          <p:cNvPr id="3" name="Content Placeholder 2">
            <a:extLst>
              <a:ext uri="{FF2B5EF4-FFF2-40B4-BE49-F238E27FC236}">
                <a16:creationId xmlns:a16="http://schemas.microsoft.com/office/drawing/2014/main" id="{4FCFC925-BBCB-423E-8DC5-13F1E1801516}"/>
              </a:ext>
            </a:extLst>
          </p:cNvPr>
          <p:cNvSpPr>
            <a:spLocks noGrp="1"/>
          </p:cNvSpPr>
          <p:nvPr>
            <p:ph idx="1"/>
          </p:nvPr>
        </p:nvSpPr>
        <p:spPr/>
        <p:txBody>
          <a:bodyPr/>
          <a:lstStyle/>
          <a:p>
            <a:pPr lvl="0"/>
            <a:r>
              <a:rPr lang="es-DO" dirty="0"/>
              <a:t>Enumerar tres colectores de polvo de plomo que se encuentran típicamente en los hogares</a:t>
            </a:r>
          </a:p>
          <a:p>
            <a:pPr lvl="0"/>
            <a:r>
              <a:rPr lang="es-DO" dirty="0"/>
              <a:t>Enumerar tres artículos utilizados para limpiar el polvo de plomo en el hogar</a:t>
            </a:r>
          </a:p>
          <a:p>
            <a:pPr lvl="0"/>
            <a:r>
              <a:rPr lang="es-DO" dirty="0"/>
              <a:t>Demostrar técnicas de limpieza adecuadas</a:t>
            </a:r>
          </a:p>
          <a:p>
            <a:pPr lvl="0"/>
            <a:r>
              <a:rPr lang="es-DO" dirty="0"/>
              <a:t>Explicar cómo prevenir la </a:t>
            </a:r>
            <a:r>
              <a:rPr lang="es-DO" dirty="0" err="1"/>
              <a:t>recontaminación</a:t>
            </a:r>
            <a:r>
              <a:rPr lang="es-DO" dirty="0"/>
              <a:t> de las zonas de la casa previamente limpiadas</a:t>
            </a:r>
          </a:p>
        </p:txBody>
      </p:sp>
      <p:sp>
        <p:nvSpPr>
          <p:cNvPr id="4" name="Slide Number Placeholder 3">
            <a:extLst>
              <a:ext uri="{FF2B5EF4-FFF2-40B4-BE49-F238E27FC236}">
                <a16:creationId xmlns:a16="http://schemas.microsoft.com/office/drawing/2014/main" id="{C8ED59CC-28E6-4B3C-8AB0-26F872E77F8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a:t>
            </a:fld>
            <a:endParaRPr lang="en-US"/>
          </a:p>
        </p:txBody>
      </p:sp>
    </p:spTree>
    <p:extLst>
      <p:ext uri="{BB962C8B-B14F-4D97-AF65-F5344CB8AC3E}">
        <p14:creationId xmlns:p14="http://schemas.microsoft.com/office/powerpoint/2010/main" val="46522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6EAD-1909-45D2-A02B-0847802280F5}"/>
              </a:ext>
            </a:extLst>
          </p:cNvPr>
          <p:cNvSpPr>
            <a:spLocks noGrp="1"/>
          </p:cNvSpPr>
          <p:nvPr>
            <p:ph type="title"/>
          </p:nvPr>
        </p:nvSpPr>
        <p:spPr/>
        <p:txBody>
          <a:bodyPr>
            <a:normAutofit/>
          </a:bodyPr>
          <a:lstStyle/>
          <a:p>
            <a:r>
              <a:rPr lang="es-DO" sz="4000" dirty="0"/>
              <a:t>Actividad de grupo: Limpieza de polvo de plomo </a:t>
            </a:r>
          </a:p>
        </p:txBody>
      </p:sp>
      <p:sp>
        <p:nvSpPr>
          <p:cNvPr id="3" name="Content Placeholder 2">
            <a:extLst>
              <a:ext uri="{FF2B5EF4-FFF2-40B4-BE49-F238E27FC236}">
                <a16:creationId xmlns:a16="http://schemas.microsoft.com/office/drawing/2014/main" id="{499E6106-2427-493A-AE15-A8EE8B3AF6F0}"/>
              </a:ext>
            </a:extLst>
          </p:cNvPr>
          <p:cNvSpPr>
            <a:spLocks noGrp="1"/>
          </p:cNvSpPr>
          <p:nvPr>
            <p:ph idx="1"/>
          </p:nvPr>
        </p:nvSpPr>
        <p:spPr/>
        <p:txBody>
          <a:bodyPr>
            <a:normAutofit/>
          </a:bodyPr>
          <a:lstStyle/>
          <a:p>
            <a:pPr marL="514350" lvl="0" indent="-514350">
              <a:buFont typeface="+mj-lt"/>
              <a:buAutoNum type="arabicPeriod"/>
            </a:pPr>
            <a:r>
              <a:rPr lang="es-DO" dirty="0"/>
              <a:t>¿Qué tan similares son estas técnicas a las técnicas que utiliza para limpiar su casa?</a:t>
            </a:r>
          </a:p>
          <a:p>
            <a:pPr marL="514350" indent="-514350">
              <a:buFont typeface="+mj-lt"/>
              <a:buAutoNum type="arabicPeriod"/>
            </a:pPr>
            <a:endParaRPr lang="en-US" dirty="0"/>
          </a:p>
          <a:p>
            <a:pPr marL="514350" lvl="0" indent="-514350">
              <a:buFont typeface="+mj-lt"/>
              <a:buAutoNum type="arabicPeriod"/>
            </a:pPr>
            <a:r>
              <a:rPr lang="es-DO" dirty="0"/>
              <a:t>¿Qué podría resultar difícil a la hora de cambiar sus técnicas y hábitos de limpieza?</a:t>
            </a:r>
          </a:p>
          <a:p>
            <a:pPr marL="514350" indent="-514350">
              <a:buFont typeface="+mj-lt"/>
              <a:buAutoNum type="arabicPeriod"/>
            </a:pPr>
            <a:endParaRPr lang="en-US" dirty="0"/>
          </a:p>
          <a:p>
            <a:pPr marL="514350" lvl="0" indent="-514350">
              <a:buFont typeface="+mj-lt"/>
              <a:buAutoNum type="arabicPeriod"/>
            </a:pPr>
            <a:r>
              <a:rPr lang="es-DO" dirty="0"/>
              <a:t>¿Cuál paso del lavado con agua omitimos durante la actividad del grupo?</a:t>
            </a:r>
          </a:p>
        </p:txBody>
      </p:sp>
      <p:sp>
        <p:nvSpPr>
          <p:cNvPr id="4" name="Slide Number Placeholder 3">
            <a:extLst>
              <a:ext uri="{FF2B5EF4-FFF2-40B4-BE49-F238E27FC236}">
                <a16:creationId xmlns:a16="http://schemas.microsoft.com/office/drawing/2014/main" id="{3235780A-9874-49E4-A5FD-7A297061A11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30</a:t>
            </a:fld>
            <a:endParaRPr lang="en-US"/>
          </a:p>
        </p:txBody>
      </p:sp>
    </p:spTree>
    <p:extLst>
      <p:ext uri="{BB962C8B-B14F-4D97-AF65-F5344CB8AC3E}">
        <p14:creationId xmlns:p14="http://schemas.microsoft.com/office/powerpoint/2010/main" val="1933802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93EE8E-AE32-49C0-82CF-9CAD0423721F}"/>
              </a:ext>
            </a:extLst>
          </p:cNvPr>
          <p:cNvSpPr>
            <a:spLocks noGrp="1"/>
          </p:cNvSpPr>
          <p:nvPr>
            <p:ph type="title"/>
          </p:nvPr>
        </p:nvSpPr>
        <p:spPr>
          <a:xfrm>
            <a:off x="1337094" y="2593890"/>
            <a:ext cx="6547449" cy="1710825"/>
          </a:xfrm>
        </p:spPr>
        <p:txBody>
          <a:bodyPr>
            <a:noAutofit/>
          </a:bodyPr>
          <a:lstStyle/>
          <a:p>
            <a:pPr algn="ctr"/>
            <a:r>
              <a:rPr lang="es-DO" sz="4100" dirty="0"/>
              <a:t>¿Qué debemos hacer para evitar la </a:t>
            </a:r>
            <a:r>
              <a:rPr lang="es-DO" sz="4100" dirty="0" err="1"/>
              <a:t>recontaminación</a:t>
            </a:r>
            <a:r>
              <a:rPr lang="es-DO" sz="4100" dirty="0"/>
              <a:t> del área?</a:t>
            </a:r>
          </a:p>
        </p:txBody>
      </p:sp>
      <p:sp>
        <p:nvSpPr>
          <p:cNvPr id="2" name="Slide Number Placeholder 1">
            <a:extLst>
              <a:ext uri="{FF2B5EF4-FFF2-40B4-BE49-F238E27FC236}">
                <a16:creationId xmlns:a16="http://schemas.microsoft.com/office/drawing/2014/main" id="{42478489-BCFE-407B-B603-53750AE7DE0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31</a:t>
            </a:fld>
            <a:endParaRPr lang="en-US"/>
          </a:p>
        </p:txBody>
      </p:sp>
      <p:sp>
        <p:nvSpPr>
          <p:cNvPr id="4" name="Rectangle: Rounded Corners 3">
            <a:extLst>
              <a:ext uri="{FF2B5EF4-FFF2-40B4-BE49-F238E27FC236}">
                <a16:creationId xmlns:a16="http://schemas.microsoft.com/office/drawing/2014/main" id="{45465EF0-2EF5-4F6C-B714-4B23156A2DF2}"/>
              </a:ext>
              <a:ext uri="{C183D7F6-B498-43B3-948B-1728B52AA6E4}">
                <adec:decorative xmlns:adec="http://schemas.microsoft.com/office/drawing/2017/decorative" val="1"/>
              </a:ext>
            </a:extLst>
          </p:cNvPr>
          <p:cNvSpPr/>
          <p:nvPr/>
        </p:nvSpPr>
        <p:spPr>
          <a:xfrm>
            <a:off x="486710" y="1448974"/>
            <a:ext cx="8075399" cy="398115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81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s-DO" dirty="0"/>
              <a:t>Deberíamos:</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628651" y="1825624"/>
            <a:ext cx="5884292" cy="4667249"/>
          </a:xfrm>
        </p:spPr>
        <p:txBody>
          <a:bodyPr>
            <a:normAutofit lnSpcReduction="10000"/>
          </a:bodyPr>
          <a:lstStyle/>
          <a:p>
            <a:r>
              <a:rPr lang="es-DO" dirty="0"/>
              <a:t>Lavar las manos y los suministros de limpieza en un lavadero no utilizado para la preparación de alimentos</a:t>
            </a:r>
          </a:p>
          <a:p>
            <a:r>
              <a:rPr lang="es-DO" dirty="0"/>
              <a:t>Lavar el lavadero después de lavar los artículos de limpieza</a:t>
            </a:r>
          </a:p>
          <a:p>
            <a:r>
              <a:rPr lang="es-DO" dirty="0"/>
              <a:t>Limpiar los zapatos</a:t>
            </a:r>
          </a:p>
          <a:p>
            <a:r>
              <a:rPr lang="es-DO" dirty="0"/>
              <a:t>Lavar la ropa y los zapatos por separado</a:t>
            </a:r>
          </a:p>
          <a:p>
            <a:r>
              <a:rPr lang="es-DO" dirty="0"/>
              <a:t>Tomar una ducha y lavarse el cabello</a:t>
            </a:r>
          </a:p>
        </p:txBody>
      </p:sp>
      <p:pic>
        <p:nvPicPr>
          <p:cNvPr id="5" name="Picture 4">
            <a:extLst>
              <a:ext uri="{FF2B5EF4-FFF2-40B4-BE49-F238E27FC236}">
                <a16:creationId xmlns:a16="http://schemas.microsoft.com/office/drawing/2014/main" id="{AF690EE0-6F50-4CFB-9694-E9B5527B8D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911" y="1306053"/>
            <a:ext cx="3154089" cy="3154089"/>
          </a:xfrm>
          <a:prstGeom prst="rect">
            <a:avLst/>
          </a:prstGeom>
        </p:spPr>
      </p:pic>
      <p:sp>
        <p:nvSpPr>
          <p:cNvPr id="4" name="Slide Number Placeholder 3">
            <a:extLst>
              <a:ext uri="{FF2B5EF4-FFF2-40B4-BE49-F238E27FC236}">
                <a16:creationId xmlns:a16="http://schemas.microsoft.com/office/drawing/2014/main" id="{0D5FAA35-1C98-44F5-A095-3CC56ED49A5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32</a:t>
            </a:fld>
            <a:endParaRPr lang="en-US"/>
          </a:p>
        </p:txBody>
      </p:sp>
    </p:spTree>
    <p:extLst>
      <p:ext uri="{BB962C8B-B14F-4D97-AF65-F5344CB8AC3E}">
        <p14:creationId xmlns:p14="http://schemas.microsoft.com/office/powerpoint/2010/main" val="3421969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s-DO"/>
              <a:t>Consejos útiles</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564256" y="1823506"/>
            <a:ext cx="7199518" cy="4667249"/>
          </a:xfrm>
        </p:spPr>
        <p:txBody>
          <a:bodyPr>
            <a:normAutofit lnSpcReduction="10000"/>
          </a:bodyPr>
          <a:lstStyle/>
          <a:p>
            <a:r>
              <a:rPr lang="es-DO" dirty="0"/>
              <a:t>Ordenar su hogar</a:t>
            </a:r>
          </a:p>
          <a:p>
            <a:r>
              <a:rPr lang="es-DO" dirty="0"/>
              <a:t>Limpiar las habitaciones </a:t>
            </a:r>
            <a:br>
              <a:rPr lang="es-DO" dirty="0"/>
            </a:br>
            <a:r>
              <a:rPr lang="es-DO" dirty="0"/>
              <a:t>de dentro a fuera</a:t>
            </a:r>
          </a:p>
          <a:p>
            <a:r>
              <a:rPr lang="es-DO" dirty="0"/>
              <a:t>Limpiar de arriba hacia abajo</a:t>
            </a:r>
          </a:p>
          <a:p>
            <a:r>
              <a:rPr lang="es-DO" dirty="0"/>
              <a:t>Limpiar las paredes y las zonas a lo largo del suelo a 1.5 m (cinco pies) alrededor del objeto que está limpiando</a:t>
            </a:r>
          </a:p>
          <a:p>
            <a:r>
              <a:rPr lang="es-DO" dirty="0"/>
              <a:t>Retirar y lavar cortinas y mini persianas antes de lavar las ventanas</a:t>
            </a:r>
          </a:p>
          <a:p>
            <a:r>
              <a:rPr lang="es-DO" dirty="0"/>
              <a:t>Al usar aerosoles o </a:t>
            </a:r>
            <a:r>
              <a:rPr lang="es-DO" dirty="0" err="1"/>
              <a:t>sprays</a:t>
            </a:r>
            <a:r>
              <a:rPr lang="es-DO" dirty="0"/>
              <a:t>, rociar directamente sobre el paño</a:t>
            </a:r>
          </a:p>
        </p:txBody>
      </p:sp>
      <p:pic>
        <p:nvPicPr>
          <p:cNvPr id="7" name="Picture 6">
            <a:extLst>
              <a:ext uri="{FF2B5EF4-FFF2-40B4-BE49-F238E27FC236}">
                <a16:creationId xmlns:a16="http://schemas.microsoft.com/office/drawing/2014/main" id="{783EED0D-E67B-4DBD-ABFA-412D29951D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a:stretch/>
        </p:blipFill>
        <p:spPr>
          <a:xfrm>
            <a:off x="6027314" y="1362758"/>
            <a:ext cx="3116686" cy="2318208"/>
          </a:xfrm>
          <a:prstGeom prst="rect">
            <a:avLst/>
          </a:prstGeom>
        </p:spPr>
      </p:pic>
      <p:sp>
        <p:nvSpPr>
          <p:cNvPr id="4" name="Slide Number Placeholder 3">
            <a:extLst>
              <a:ext uri="{FF2B5EF4-FFF2-40B4-BE49-F238E27FC236}">
                <a16:creationId xmlns:a16="http://schemas.microsoft.com/office/drawing/2014/main" id="{A911555F-8AE1-445E-B534-4EEE45C54EC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33</a:t>
            </a:fld>
            <a:endParaRPr lang="en-US"/>
          </a:p>
        </p:txBody>
      </p:sp>
    </p:spTree>
    <p:extLst>
      <p:ext uri="{BB962C8B-B14F-4D97-AF65-F5344CB8AC3E}">
        <p14:creationId xmlns:p14="http://schemas.microsoft.com/office/powerpoint/2010/main" val="2652485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822B-4144-4462-AA9F-2B6DB888C166}"/>
              </a:ext>
            </a:extLst>
          </p:cNvPr>
          <p:cNvSpPr>
            <a:spLocks noGrp="1"/>
          </p:cNvSpPr>
          <p:nvPr>
            <p:ph type="title"/>
          </p:nvPr>
        </p:nvSpPr>
        <p:spPr/>
        <p:txBody>
          <a:bodyPr/>
          <a:lstStyle/>
          <a:p>
            <a:r>
              <a:rPr lang="es-DO" dirty="0"/>
              <a:t>Consejos útiles </a:t>
            </a:r>
          </a:p>
        </p:txBody>
      </p:sp>
      <p:sp>
        <p:nvSpPr>
          <p:cNvPr id="3" name="Content Placeholder 2">
            <a:extLst>
              <a:ext uri="{FF2B5EF4-FFF2-40B4-BE49-F238E27FC236}">
                <a16:creationId xmlns:a16="http://schemas.microsoft.com/office/drawing/2014/main" id="{78461F40-88AF-4143-A013-E18FDF2422D5}"/>
              </a:ext>
            </a:extLst>
          </p:cNvPr>
          <p:cNvSpPr>
            <a:spLocks noGrp="1"/>
          </p:cNvSpPr>
          <p:nvPr>
            <p:ph idx="1"/>
          </p:nvPr>
        </p:nvSpPr>
        <p:spPr>
          <a:xfrm>
            <a:off x="628650" y="1810424"/>
            <a:ext cx="5047531" cy="4682450"/>
          </a:xfrm>
        </p:spPr>
        <p:txBody>
          <a:bodyPr>
            <a:normAutofit lnSpcReduction="10000"/>
          </a:bodyPr>
          <a:lstStyle/>
          <a:p>
            <a:r>
              <a:rPr lang="es-DO" dirty="0"/>
              <a:t>Lavar los juguetes, biberones, chupetes (bobos) y muñecos de peluche regularmente</a:t>
            </a:r>
          </a:p>
          <a:p>
            <a:r>
              <a:rPr lang="es-DO" dirty="0"/>
              <a:t>Evitar que los niños muerdan zonas pintadas o juguetes viejos pintados</a:t>
            </a:r>
          </a:p>
          <a:p>
            <a:r>
              <a:rPr lang="es-DO" dirty="0"/>
              <a:t>Verificar regularmente si hay pedazos de pintura o polvo</a:t>
            </a:r>
          </a:p>
          <a:p>
            <a:r>
              <a:rPr lang="es-DO" dirty="0"/>
              <a:t>Limpiar las rejillas de las llaves</a:t>
            </a:r>
          </a:p>
        </p:txBody>
      </p:sp>
      <p:pic>
        <p:nvPicPr>
          <p:cNvPr id="7" name="Content Placeholder 4">
            <a:extLst>
              <a:ext uri="{FF2B5EF4-FFF2-40B4-BE49-F238E27FC236}">
                <a16:creationId xmlns:a16="http://schemas.microsoft.com/office/drawing/2014/main" id="{CB966C1A-263B-418A-BC52-9633EF50E8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652" y="2247899"/>
            <a:ext cx="3074989" cy="3074989"/>
          </a:xfrm>
          <a:prstGeom prst="rect">
            <a:avLst/>
          </a:prstGeom>
        </p:spPr>
      </p:pic>
      <p:sp>
        <p:nvSpPr>
          <p:cNvPr id="4" name="Slide Number Placeholder 3">
            <a:extLst>
              <a:ext uri="{FF2B5EF4-FFF2-40B4-BE49-F238E27FC236}">
                <a16:creationId xmlns:a16="http://schemas.microsoft.com/office/drawing/2014/main" id="{23FAC573-DB63-4592-B063-D6E7EA1ABAF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34</a:t>
            </a:fld>
            <a:endParaRPr lang="en-US"/>
          </a:p>
        </p:txBody>
      </p:sp>
    </p:spTree>
    <p:extLst>
      <p:ext uri="{BB962C8B-B14F-4D97-AF65-F5344CB8AC3E}">
        <p14:creationId xmlns:p14="http://schemas.microsoft.com/office/powerpoint/2010/main" val="1709735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1C92F3-1A25-422E-97D2-9911F4148638}"/>
              </a:ext>
            </a:extLst>
          </p:cNvPr>
          <p:cNvSpPr>
            <a:spLocks noGrp="1"/>
          </p:cNvSpPr>
          <p:nvPr>
            <p:ph type="title"/>
          </p:nvPr>
        </p:nvSpPr>
        <p:spPr>
          <a:xfrm>
            <a:off x="1684990" y="2438400"/>
            <a:ext cx="6009772" cy="1613095"/>
          </a:xfrm>
        </p:spPr>
        <p:txBody>
          <a:bodyPr>
            <a:normAutofit fontScale="90000"/>
          </a:bodyPr>
          <a:lstStyle/>
          <a:p>
            <a:pPr algn="ctr"/>
            <a:r>
              <a:rPr lang="es-DO" sz="4100" dirty="0"/>
              <a:t>¿Cuáles son algunos de los colectores de polvo de plomo en el hogar?</a:t>
            </a:r>
          </a:p>
        </p:txBody>
      </p:sp>
      <p:sp>
        <p:nvSpPr>
          <p:cNvPr id="2" name="Slide Number Placeholder 1">
            <a:extLst>
              <a:ext uri="{FF2B5EF4-FFF2-40B4-BE49-F238E27FC236}">
                <a16:creationId xmlns:a16="http://schemas.microsoft.com/office/drawing/2014/main" id="{02519B85-08C7-40B8-A441-C8C1F39B53B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35</a:t>
            </a:fld>
            <a:endParaRPr lang="en-US"/>
          </a:p>
        </p:txBody>
      </p:sp>
      <p:sp>
        <p:nvSpPr>
          <p:cNvPr id="4" name="Rectangle: Rounded Corners 3">
            <a:extLst>
              <a:ext uri="{FF2B5EF4-FFF2-40B4-BE49-F238E27FC236}">
                <a16:creationId xmlns:a16="http://schemas.microsoft.com/office/drawing/2014/main" id="{DEF0660B-33DC-4268-81FE-54C9A01025F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226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CFA0-A4BF-45DF-81F2-0F95653B268B}"/>
              </a:ext>
            </a:extLst>
          </p:cNvPr>
          <p:cNvSpPr>
            <a:spLocks noGrp="1"/>
          </p:cNvSpPr>
          <p:nvPr>
            <p:ph type="title"/>
          </p:nvPr>
        </p:nvSpPr>
        <p:spPr>
          <a:xfrm>
            <a:off x="428625" y="365126"/>
            <a:ext cx="8286750" cy="1325563"/>
          </a:xfrm>
        </p:spPr>
        <p:txBody>
          <a:bodyPr>
            <a:normAutofit/>
          </a:bodyPr>
          <a:lstStyle/>
          <a:p>
            <a:r>
              <a:rPr lang="es-DO" dirty="0"/>
              <a:t>Revisión</a:t>
            </a:r>
          </a:p>
        </p:txBody>
      </p:sp>
      <p:sp>
        <p:nvSpPr>
          <p:cNvPr id="9" name="TextBox 8">
            <a:extLst>
              <a:ext uri="{FF2B5EF4-FFF2-40B4-BE49-F238E27FC236}">
                <a16:creationId xmlns:a16="http://schemas.microsoft.com/office/drawing/2014/main" id="{67EA8336-EFAE-4F20-9552-8571DE4DCDAC}"/>
              </a:ext>
            </a:extLst>
          </p:cNvPr>
          <p:cNvSpPr txBox="1"/>
          <p:nvPr/>
        </p:nvSpPr>
        <p:spPr>
          <a:xfrm>
            <a:off x="580048" y="1786142"/>
            <a:ext cx="7706981" cy="3816429"/>
          </a:xfrm>
          <a:prstGeom prst="rect">
            <a:avLst/>
          </a:prstGeom>
          <a:noFill/>
        </p:spPr>
        <p:txBody>
          <a:bodyPr wrap="square" rtlCol="0">
            <a:spAutoFit/>
          </a:bodyPr>
          <a:lstStyle/>
          <a:p>
            <a:pPr marL="285750" indent="-285750">
              <a:buFont typeface="Arial" panose="020B0604020202020204" pitchFamily="34" charset="0"/>
              <a:buChar char="•"/>
            </a:pPr>
            <a:r>
              <a:rPr lang="es-DO" sz="2800" dirty="0"/>
              <a:t>Unir cada colector de polvo de plomo con la técnica de limpieza recomendada</a:t>
            </a:r>
          </a:p>
          <a:p>
            <a:pPr marL="285750" indent="-285750">
              <a:buFont typeface="Arial" panose="020B0604020202020204" pitchFamily="34" charset="0"/>
              <a:buChar char="•"/>
            </a:pPr>
            <a:r>
              <a:rPr lang="es-DO" sz="2800" dirty="0"/>
              <a:t>Una técnica de limpieza se puede unir con más de un colector, ya que la misma técnica puede ser la recomendada para limpiar más de un área en el hogar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p:txBody>
      </p:sp>
      <p:grpSp>
        <p:nvGrpSpPr>
          <p:cNvPr id="10" name="Group 9">
            <a:extLst>
              <a:ext uri="{FF2B5EF4-FFF2-40B4-BE49-F238E27FC236}">
                <a16:creationId xmlns:a16="http://schemas.microsoft.com/office/drawing/2014/main" id="{AA2C22F3-1B47-47C7-B7A6-B9DC3ACEA047}"/>
              </a:ext>
              <a:ext uri="{C183D7F6-B498-43B3-948B-1728B52AA6E4}">
                <adec:decorative xmlns:adec="http://schemas.microsoft.com/office/drawing/2017/decorative" val="1"/>
              </a:ext>
            </a:extLst>
          </p:cNvPr>
          <p:cNvGrpSpPr/>
          <p:nvPr/>
        </p:nvGrpSpPr>
        <p:grpSpPr>
          <a:xfrm>
            <a:off x="1220368" y="4640405"/>
            <a:ext cx="6704431" cy="1870405"/>
            <a:chOff x="1220368" y="4640405"/>
            <a:chExt cx="6704431" cy="1870405"/>
          </a:xfrm>
        </p:grpSpPr>
        <p:grpSp>
          <p:nvGrpSpPr>
            <p:cNvPr id="3" name="Group 2">
              <a:extLst>
                <a:ext uri="{FF2B5EF4-FFF2-40B4-BE49-F238E27FC236}">
                  <a16:creationId xmlns:a16="http://schemas.microsoft.com/office/drawing/2014/main" id="{53542E21-3D58-4311-B94C-69BC1052A185}"/>
                </a:ext>
              </a:extLst>
            </p:cNvPr>
            <p:cNvGrpSpPr/>
            <p:nvPr/>
          </p:nvGrpSpPr>
          <p:grpSpPr>
            <a:xfrm>
              <a:off x="2961750" y="4640405"/>
              <a:ext cx="4963049" cy="1870405"/>
              <a:chOff x="2961750" y="4640405"/>
              <a:chExt cx="4963049" cy="1870405"/>
            </a:xfrm>
          </p:grpSpPr>
          <p:pic>
            <p:nvPicPr>
              <p:cNvPr id="4" name="Picture 3" descr="Image of a HEPA vacuum cleaner.">
                <a:extLst>
                  <a:ext uri="{FF2B5EF4-FFF2-40B4-BE49-F238E27FC236}">
                    <a16:creationId xmlns:a16="http://schemas.microsoft.com/office/drawing/2014/main" id="{4F0A8630-6F29-41BE-AB9B-A0D28A29207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750" y="4640405"/>
                <a:ext cx="1492732" cy="1870405"/>
              </a:xfrm>
              <a:prstGeom prst="rect">
                <a:avLst/>
              </a:prstGeom>
            </p:spPr>
          </p:pic>
          <p:pic>
            <p:nvPicPr>
              <p:cNvPr id="5" name="Picture 4" descr="Image of a mop and bucket filled with soapy water.">
                <a:extLst>
                  <a:ext uri="{FF2B5EF4-FFF2-40B4-BE49-F238E27FC236}">
                    <a16:creationId xmlns:a16="http://schemas.microsoft.com/office/drawing/2014/main" id="{ADB7F537-71FF-4DB9-A3B9-0AC93F4E8DE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15002" y="4682978"/>
                <a:ext cx="1109797" cy="1785259"/>
              </a:xfrm>
              <a:prstGeom prst="rect">
                <a:avLst/>
              </a:prstGeom>
            </p:spPr>
          </p:pic>
          <p:pic>
            <p:nvPicPr>
              <p:cNvPr id="6" name="Picture 5" descr="Image of furniture polish and a rag.">
                <a:extLst>
                  <a:ext uri="{FF2B5EF4-FFF2-40B4-BE49-F238E27FC236}">
                    <a16:creationId xmlns:a16="http://schemas.microsoft.com/office/drawing/2014/main" id="{43AFB2C6-AEFC-4C29-ACA0-C62B85C93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6108" y="5054752"/>
                <a:ext cx="857269" cy="1041712"/>
              </a:xfrm>
              <a:prstGeom prst="rect">
                <a:avLst/>
              </a:prstGeom>
            </p:spPr>
          </p:pic>
        </p:grpSp>
        <p:pic>
          <p:nvPicPr>
            <p:cNvPr id="7" name="Picture 6" descr="Image of all-purpose cleaner and a sponge.">
              <a:extLst>
                <a:ext uri="{FF2B5EF4-FFF2-40B4-BE49-F238E27FC236}">
                  <a16:creationId xmlns:a16="http://schemas.microsoft.com/office/drawing/2014/main" id="{A2741195-2B3A-4A6F-963E-1DC176C53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0368" y="5048257"/>
              <a:ext cx="989756" cy="1054701"/>
            </a:xfrm>
            <a:prstGeom prst="rect">
              <a:avLst/>
            </a:prstGeom>
          </p:spPr>
        </p:pic>
      </p:grpSp>
      <p:sp>
        <p:nvSpPr>
          <p:cNvPr id="8" name="Slide Number Placeholder 7">
            <a:extLst>
              <a:ext uri="{FF2B5EF4-FFF2-40B4-BE49-F238E27FC236}">
                <a16:creationId xmlns:a16="http://schemas.microsoft.com/office/drawing/2014/main" id="{984AAC1C-7DDB-450C-A9E3-39C32FA9FEA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36</a:t>
            </a:fld>
            <a:endParaRPr lang="en-US"/>
          </a:p>
        </p:txBody>
      </p:sp>
    </p:spTree>
    <p:extLst>
      <p:ext uri="{BB962C8B-B14F-4D97-AF65-F5344CB8AC3E}">
        <p14:creationId xmlns:p14="http://schemas.microsoft.com/office/powerpoint/2010/main" val="3095853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C513-31F2-44A1-A734-F62AD2DF757D}"/>
              </a:ext>
            </a:extLst>
          </p:cNvPr>
          <p:cNvSpPr>
            <a:spLocks noGrp="1"/>
          </p:cNvSpPr>
          <p:nvPr>
            <p:ph type="title"/>
          </p:nvPr>
        </p:nvSpPr>
        <p:spPr>
          <a:xfrm>
            <a:off x="584209" y="95753"/>
            <a:ext cx="8206258" cy="1325563"/>
          </a:xfrm>
        </p:spPr>
        <p:txBody>
          <a:bodyPr/>
          <a:lstStyle/>
          <a:p>
            <a:r>
              <a:rPr lang="es-DO" dirty="0"/>
              <a:t>Compruebe sus respuestas</a:t>
            </a:r>
          </a:p>
        </p:txBody>
      </p:sp>
      <p:pic>
        <p:nvPicPr>
          <p:cNvPr id="12" name="Picture 11">
            <a:extLst>
              <a:ext uri="{FF2B5EF4-FFF2-40B4-BE49-F238E27FC236}">
                <a16:creationId xmlns:a16="http://schemas.microsoft.com/office/drawing/2014/main" id="{645C3872-3EB4-DB81-E651-884E84C330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84530" y="1100527"/>
            <a:ext cx="6119890" cy="5135417"/>
          </a:xfrm>
          <a:prstGeom prst="rect">
            <a:avLst/>
          </a:prstGeom>
        </p:spPr>
      </p:pic>
      <p:cxnSp>
        <p:nvCxnSpPr>
          <p:cNvPr id="5" name="Straight Arrow Connector 4">
            <a:extLst>
              <a:ext uri="{FF2B5EF4-FFF2-40B4-BE49-F238E27FC236}">
                <a16:creationId xmlns:a16="http://schemas.microsoft.com/office/drawing/2014/main" id="{98C0A8C1-03BC-4377-BCD4-5648C951556F}"/>
              </a:ext>
              <a:ext uri="{C183D7F6-B498-43B3-948B-1728B52AA6E4}">
                <adec:decorative xmlns:adec="http://schemas.microsoft.com/office/drawing/2017/decorative" val="1"/>
              </a:ext>
            </a:extLst>
          </p:cNvPr>
          <p:cNvCxnSpPr>
            <a:cxnSpLocks/>
          </p:cNvCxnSpPr>
          <p:nvPr/>
        </p:nvCxnSpPr>
        <p:spPr>
          <a:xfrm>
            <a:off x="4097826" y="1826810"/>
            <a:ext cx="909603" cy="1325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5FB030B-96BA-4DFD-949C-57CC31134361}"/>
              </a:ext>
              <a:ext uri="{C183D7F6-B498-43B3-948B-1728B52AA6E4}">
                <adec:decorative xmlns:adec="http://schemas.microsoft.com/office/drawing/2017/decorative" val="1"/>
              </a:ext>
            </a:extLst>
          </p:cNvPr>
          <p:cNvCxnSpPr>
            <a:cxnSpLocks/>
          </p:cNvCxnSpPr>
          <p:nvPr/>
        </p:nvCxnSpPr>
        <p:spPr>
          <a:xfrm flipV="1">
            <a:off x="4097826" y="2065854"/>
            <a:ext cx="909603" cy="5176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06DE0B5-711A-4AE2-9928-DD2F719908B3}"/>
              </a:ext>
              <a:ext uri="{C183D7F6-B498-43B3-948B-1728B52AA6E4}">
                <adec:decorative xmlns:adec="http://schemas.microsoft.com/office/drawing/2017/decorative" val="1"/>
              </a:ext>
            </a:extLst>
          </p:cNvPr>
          <p:cNvCxnSpPr>
            <a:cxnSpLocks/>
          </p:cNvCxnSpPr>
          <p:nvPr/>
        </p:nvCxnSpPr>
        <p:spPr>
          <a:xfrm flipV="1">
            <a:off x="4097826" y="2247901"/>
            <a:ext cx="1093299" cy="10616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59AA73-EBCB-4BD6-ABD6-8F19231825E2}"/>
              </a:ext>
              <a:ext uri="{C183D7F6-B498-43B3-948B-1728B52AA6E4}">
                <adec:decorative xmlns:adec="http://schemas.microsoft.com/office/drawing/2017/decorative" val="1"/>
              </a:ext>
            </a:extLst>
          </p:cNvPr>
          <p:cNvCxnSpPr>
            <a:cxnSpLocks/>
          </p:cNvCxnSpPr>
          <p:nvPr/>
        </p:nvCxnSpPr>
        <p:spPr>
          <a:xfrm flipV="1">
            <a:off x="4097826" y="2354625"/>
            <a:ext cx="1179024" cy="17276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37CE10B-344E-4AAF-9C3B-29CA5BEDB5FA}"/>
              </a:ext>
              <a:ext uri="{C183D7F6-B498-43B3-948B-1728B52AA6E4}">
                <adec:decorative xmlns:adec="http://schemas.microsoft.com/office/drawing/2017/decorative" val="1"/>
              </a:ext>
            </a:extLst>
          </p:cNvPr>
          <p:cNvCxnSpPr>
            <a:cxnSpLocks/>
          </p:cNvCxnSpPr>
          <p:nvPr/>
        </p:nvCxnSpPr>
        <p:spPr>
          <a:xfrm>
            <a:off x="4097826" y="4936972"/>
            <a:ext cx="909603" cy="3171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1FB08F3-2D07-48E5-BE0D-99D66DFEF9DE}"/>
              </a:ext>
              <a:ext uri="{C183D7F6-B498-43B3-948B-1728B52AA6E4}">
                <adec:decorative xmlns:adec="http://schemas.microsoft.com/office/drawing/2017/decorative" val="1"/>
              </a:ext>
            </a:extLst>
          </p:cNvPr>
          <p:cNvCxnSpPr>
            <a:cxnSpLocks/>
          </p:cNvCxnSpPr>
          <p:nvPr/>
        </p:nvCxnSpPr>
        <p:spPr>
          <a:xfrm flipV="1">
            <a:off x="4097826" y="4503375"/>
            <a:ext cx="1093299" cy="1171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4D7E2DF-5CD5-4FC6-96FD-A8C841B6E55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37</a:t>
            </a:fld>
            <a:endParaRPr lang="en-US"/>
          </a:p>
        </p:txBody>
      </p:sp>
    </p:spTree>
    <p:extLst>
      <p:ext uri="{BB962C8B-B14F-4D97-AF65-F5344CB8AC3E}">
        <p14:creationId xmlns:p14="http://schemas.microsoft.com/office/powerpoint/2010/main" val="18404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0E2F-798F-4137-84D6-7C173B51E2C6}"/>
              </a:ext>
            </a:extLst>
          </p:cNvPr>
          <p:cNvSpPr>
            <a:spLocks noGrp="1"/>
          </p:cNvSpPr>
          <p:nvPr>
            <p:ph type="title"/>
          </p:nvPr>
        </p:nvSpPr>
        <p:spPr/>
        <p:txBody>
          <a:bodyPr/>
          <a:lstStyle/>
          <a:p>
            <a:r>
              <a:rPr lang="es-DO"/>
              <a:t>Consejos de limpieza útiles</a:t>
            </a:r>
          </a:p>
        </p:txBody>
      </p:sp>
      <p:sp>
        <p:nvSpPr>
          <p:cNvPr id="3" name="Content Placeholder 2">
            <a:extLst>
              <a:ext uri="{FF2B5EF4-FFF2-40B4-BE49-F238E27FC236}">
                <a16:creationId xmlns:a16="http://schemas.microsoft.com/office/drawing/2014/main" id="{18FBFE6C-8FDE-40CF-BAE9-7BADDE0449FE}"/>
              </a:ext>
            </a:extLst>
          </p:cNvPr>
          <p:cNvSpPr>
            <a:spLocks noGrp="1"/>
          </p:cNvSpPr>
          <p:nvPr>
            <p:ph idx="1"/>
          </p:nvPr>
        </p:nvSpPr>
        <p:spPr>
          <a:xfrm>
            <a:off x="628650" y="1825625"/>
            <a:ext cx="7886700" cy="4307756"/>
          </a:xfrm>
        </p:spPr>
        <p:txBody>
          <a:bodyPr>
            <a:normAutofit lnSpcReduction="10000"/>
          </a:bodyPr>
          <a:lstStyle/>
          <a:p>
            <a:pPr marL="457200" lvl="0" indent="-457200">
              <a:buFont typeface="+mj-lt"/>
              <a:buAutoNum type="arabicPeriod"/>
            </a:pPr>
            <a:r>
              <a:rPr lang="es-DO" sz="2400" dirty="0"/>
              <a:t>Después de limpiar su casa usando las técnicas de limpieza recomendadas, ¿qué debe hacer para evitar la </a:t>
            </a:r>
            <a:r>
              <a:rPr lang="es-DO" sz="2400" dirty="0" err="1"/>
              <a:t>recontaminación</a:t>
            </a:r>
            <a:r>
              <a:rPr lang="es-DO" sz="2400" dirty="0"/>
              <a:t> del área o áreas que acaba de limpiar? Seleccione todas las correctas.</a:t>
            </a:r>
          </a:p>
          <a:p>
            <a:pPr marL="800100" lvl="1" indent="-285750">
              <a:buFont typeface="Wingdings" panose="05000000000000000000" pitchFamily="2" charset="2"/>
              <a:buChar char="q"/>
            </a:pPr>
            <a:r>
              <a:rPr lang="es-DO" sz="2200" dirty="0"/>
              <a:t>Lavar las manos y los artículos de limpieza en un lavadero</a:t>
            </a:r>
            <a:r>
              <a:rPr lang="es-DO" dirty="0"/>
              <a:t> </a:t>
            </a:r>
            <a:r>
              <a:rPr lang="es-DO" sz="2200" dirty="0"/>
              <a:t>no utilizado para la preparación de alimentos.</a:t>
            </a:r>
          </a:p>
          <a:p>
            <a:pPr marL="800100" lvl="1" indent="-285750">
              <a:buFont typeface="Wingdings" panose="05000000000000000000" pitchFamily="2" charset="2"/>
              <a:buChar char="q"/>
            </a:pPr>
            <a:r>
              <a:rPr lang="es-DO" sz="2200" dirty="0"/>
              <a:t>Lavar el dicho lavadero después de lavar los artículos  de limpieza, para que el polvo de plomo no se quede allí.</a:t>
            </a:r>
          </a:p>
          <a:p>
            <a:pPr marL="800100" lvl="1" indent="-285750">
              <a:buFont typeface="Wingdings" panose="05000000000000000000" pitchFamily="2" charset="2"/>
              <a:buChar char="q"/>
            </a:pPr>
            <a:r>
              <a:rPr lang="es-DO" sz="2200" dirty="0"/>
              <a:t>Tomar una ducha y lavarse el cabello al acabar de limpiar.</a:t>
            </a:r>
          </a:p>
          <a:p>
            <a:pPr marL="800100" lvl="1" indent="-285750">
              <a:buFont typeface="Wingdings" panose="05000000000000000000" pitchFamily="2" charset="2"/>
              <a:buChar char="q"/>
            </a:pPr>
            <a:r>
              <a:rPr lang="es-DO" sz="2200" dirty="0"/>
              <a:t>Limpiar los zapatos después de la limpieza para evitar arrastrar el polvo de plomo alrededor de la casa.</a:t>
            </a:r>
          </a:p>
          <a:p>
            <a:endParaRPr lang="en-US" dirty="0"/>
          </a:p>
        </p:txBody>
      </p:sp>
      <p:sp>
        <p:nvSpPr>
          <p:cNvPr id="4" name="Multiplication Sign 3">
            <a:extLst>
              <a:ext uri="{FF2B5EF4-FFF2-40B4-BE49-F238E27FC236}">
                <a16:creationId xmlns:a16="http://schemas.microsoft.com/office/drawing/2014/main" id="{D0E54965-4E50-4E79-89FA-A7900F6B2BF2}"/>
              </a:ext>
              <a:ext uri="{C183D7F6-B498-43B3-948B-1728B52AA6E4}">
                <adec:decorative xmlns:adec="http://schemas.microsoft.com/office/drawing/2017/decorative" val="1"/>
              </a:ext>
            </a:extLst>
          </p:cNvPr>
          <p:cNvSpPr/>
          <p:nvPr/>
        </p:nvSpPr>
        <p:spPr>
          <a:xfrm>
            <a:off x="1174281" y="3006040"/>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ultiplication Sign 4">
            <a:extLst>
              <a:ext uri="{FF2B5EF4-FFF2-40B4-BE49-F238E27FC236}">
                <a16:creationId xmlns:a16="http://schemas.microsoft.com/office/drawing/2014/main" id="{A837E758-4422-49A0-AFDA-C4D9FF946933}"/>
              </a:ext>
              <a:ext uri="{C183D7F6-B498-43B3-948B-1728B52AA6E4}">
                <adec:decorative xmlns:adec="http://schemas.microsoft.com/office/drawing/2017/decorative" val="1"/>
              </a:ext>
            </a:extLst>
          </p:cNvPr>
          <p:cNvSpPr/>
          <p:nvPr/>
        </p:nvSpPr>
        <p:spPr>
          <a:xfrm>
            <a:off x="1174280" y="3642612"/>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5FB70B75-DF19-4270-9D04-56DF81F499E6}"/>
              </a:ext>
              <a:ext uri="{C183D7F6-B498-43B3-948B-1728B52AA6E4}">
                <adec:decorative xmlns:adec="http://schemas.microsoft.com/office/drawing/2017/decorative" val="1"/>
              </a:ext>
            </a:extLst>
          </p:cNvPr>
          <p:cNvSpPr/>
          <p:nvPr/>
        </p:nvSpPr>
        <p:spPr>
          <a:xfrm>
            <a:off x="1174279" y="4403539"/>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ultiplication Sign 6">
            <a:extLst>
              <a:ext uri="{FF2B5EF4-FFF2-40B4-BE49-F238E27FC236}">
                <a16:creationId xmlns:a16="http://schemas.microsoft.com/office/drawing/2014/main" id="{B48900A8-31C9-4AA5-A1FA-B1130EE6D44F}"/>
              </a:ext>
              <a:ext uri="{C183D7F6-B498-43B3-948B-1728B52AA6E4}">
                <adec:decorative xmlns:adec="http://schemas.microsoft.com/office/drawing/2017/decorative" val="1"/>
              </a:ext>
            </a:extLst>
          </p:cNvPr>
          <p:cNvSpPr/>
          <p:nvPr/>
        </p:nvSpPr>
        <p:spPr>
          <a:xfrm>
            <a:off x="1174278" y="5069870"/>
            <a:ext cx="336885" cy="47163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62B7B355-9C1B-4CED-8743-2C128664FE9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38</a:t>
            </a:fld>
            <a:endParaRPr lang="en-US"/>
          </a:p>
        </p:txBody>
      </p:sp>
    </p:spTree>
    <p:extLst>
      <p:ext uri="{BB962C8B-B14F-4D97-AF65-F5344CB8AC3E}">
        <p14:creationId xmlns:p14="http://schemas.microsoft.com/office/powerpoint/2010/main" val="17582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821B-3519-4016-A4E2-C90D1820D68F}"/>
              </a:ext>
            </a:extLst>
          </p:cNvPr>
          <p:cNvSpPr>
            <a:spLocks noGrp="1"/>
          </p:cNvSpPr>
          <p:nvPr>
            <p:ph type="title"/>
          </p:nvPr>
        </p:nvSpPr>
        <p:spPr/>
        <p:txBody>
          <a:bodyPr/>
          <a:lstStyle/>
          <a:p>
            <a:r>
              <a:rPr lang="es-DO" dirty="0"/>
              <a:t>Consejos de limpieza útiles </a:t>
            </a:r>
          </a:p>
        </p:txBody>
      </p:sp>
      <p:sp>
        <p:nvSpPr>
          <p:cNvPr id="3" name="Content Placeholder 2">
            <a:extLst>
              <a:ext uri="{FF2B5EF4-FFF2-40B4-BE49-F238E27FC236}">
                <a16:creationId xmlns:a16="http://schemas.microsoft.com/office/drawing/2014/main" id="{A86E3548-4EB4-4FC0-A159-CC5C0D1D5E2F}"/>
              </a:ext>
            </a:extLst>
          </p:cNvPr>
          <p:cNvSpPr>
            <a:spLocks noGrp="1"/>
          </p:cNvSpPr>
          <p:nvPr>
            <p:ph idx="1"/>
          </p:nvPr>
        </p:nvSpPr>
        <p:spPr/>
        <p:txBody>
          <a:bodyPr/>
          <a:lstStyle/>
          <a:p>
            <a:pPr marL="457200" lvl="0" indent="-457200">
              <a:buFont typeface="+mj-lt"/>
              <a:buAutoNum type="arabicPeriod" startAt="2"/>
            </a:pPr>
            <a:r>
              <a:rPr lang="es-DO" dirty="0"/>
              <a:t>Verdadero o falso - Debo quitar y lavar cortinas y </a:t>
            </a:r>
            <a:r>
              <a:rPr lang="es-DO" dirty="0" err="1"/>
              <a:t>minipersianas</a:t>
            </a:r>
            <a:r>
              <a:rPr lang="es-DO" dirty="0"/>
              <a:t> DESPUÉS de lavar las ventanas.</a:t>
            </a:r>
          </a:p>
          <a:p>
            <a:pPr marL="457200" lvl="0" indent="-457200">
              <a:buFont typeface="+mj-lt"/>
              <a:buAutoNum type="arabicPeriod" startAt="2"/>
            </a:pPr>
            <a:endParaRPr lang="en-US" dirty="0"/>
          </a:p>
          <a:p>
            <a:pPr marL="457200" lvl="0" indent="-457200">
              <a:buFont typeface="+mj-lt"/>
              <a:buAutoNum type="arabicPeriod" startAt="2"/>
            </a:pPr>
            <a:r>
              <a:rPr lang="es-DO" dirty="0"/>
              <a:t>Verdadero o falso - Muchos artículos en casa son posibles colectores de polvo de plomo y el desorden puede impedir que limpie mi casa de manera efectiva.</a:t>
            </a:r>
          </a:p>
          <a:p>
            <a:endParaRPr lang="en-US" dirty="0"/>
          </a:p>
        </p:txBody>
      </p:sp>
      <p:sp>
        <p:nvSpPr>
          <p:cNvPr id="4" name="TextBox 3">
            <a:extLst>
              <a:ext uri="{FF2B5EF4-FFF2-40B4-BE49-F238E27FC236}">
                <a16:creationId xmlns:a16="http://schemas.microsoft.com/office/drawing/2014/main" id="{62F59BC6-2506-4B81-9766-580F01DDD507}"/>
              </a:ext>
              <a:ext uri="{C183D7F6-B498-43B3-948B-1728B52AA6E4}">
                <adec:decorative xmlns:adec="http://schemas.microsoft.com/office/drawing/2017/decorative" val="1"/>
              </a:ext>
            </a:extLst>
          </p:cNvPr>
          <p:cNvSpPr txBox="1"/>
          <p:nvPr/>
        </p:nvSpPr>
        <p:spPr>
          <a:xfrm>
            <a:off x="3305186" y="2564942"/>
            <a:ext cx="5130664" cy="523220"/>
          </a:xfrm>
          <a:prstGeom prst="rect">
            <a:avLst/>
          </a:prstGeom>
          <a:noFill/>
        </p:spPr>
        <p:txBody>
          <a:bodyPr wrap="square" rtlCol="0">
            <a:spAutoFit/>
          </a:bodyPr>
          <a:lstStyle/>
          <a:p>
            <a:r>
              <a:rPr lang="es-DO" sz="2800" b="1" dirty="0">
                <a:solidFill>
                  <a:schemeClr val="accent1"/>
                </a:solidFill>
              </a:rPr>
              <a:t>Falso</a:t>
            </a:r>
          </a:p>
        </p:txBody>
      </p:sp>
      <p:sp>
        <p:nvSpPr>
          <p:cNvPr id="6" name="TextBox 5">
            <a:extLst>
              <a:ext uri="{FF2B5EF4-FFF2-40B4-BE49-F238E27FC236}">
                <a16:creationId xmlns:a16="http://schemas.microsoft.com/office/drawing/2014/main" id="{8BDD5B09-1A19-4A19-9BF8-5EB8E008978A}"/>
              </a:ext>
              <a:ext uri="{C183D7F6-B498-43B3-948B-1728B52AA6E4}">
                <adec:decorative xmlns:adec="http://schemas.microsoft.com/office/drawing/2017/decorative" val="1"/>
              </a:ext>
            </a:extLst>
          </p:cNvPr>
          <p:cNvSpPr txBox="1"/>
          <p:nvPr/>
        </p:nvSpPr>
        <p:spPr>
          <a:xfrm>
            <a:off x="5116732" y="4726788"/>
            <a:ext cx="4881283" cy="523220"/>
          </a:xfrm>
          <a:prstGeom prst="rect">
            <a:avLst/>
          </a:prstGeom>
          <a:noFill/>
        </p:spPr>
        <p:txBody>
          <a:bodyPr wrap="square" rtlCol="0">
            <a:spAutoFit/>
          </a:bodyPr>
          <a:lstStyle/>
          <a:p>
            <a:r>
              <a:rPr lang="es-DO" sz="2800" b="1" dirty="0">
                <a:solidFill>
                  <a:schemeClr val="accent1"/>
                </a:solidFill>
              </a:rPr>
              <a:t>Verdadero</a:t>
            </a:r>
          </a:p>
        </p:txBody>
      </p:sp>
      <p:sp>
        <p:nvSpPr>
          <p:cNvPr id="5" name="Slide Number Placeholder 4">
            <a:extLst>
              <a:ext uri="{FF2B5EF4-FFF2-40B4-BE49-F238E27FC236}">
                <a16:creationId xmlns:a16="http://schemas.microsoft.com/office/drawing/2014/main" id="{01571777-3D04-4BA9-B3F7-28472671DFE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39</a:t>
            </a:fld>
            <a:endParaRPr lang="en-US"/>
          </a:p>
        </p:txBody>
      </p:sp>
    </p:spTree>
    <p:extLst>
      <p:ext uri="{BB962C8B-B14F-4D97-AF65-F5344CB8AC3E}">
        <p14:creationId xmlns:p14="http://schemas.microsoft.com/office/powerpoint/2010/main" val="231060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D5B1-F787-45BE-AFD9-CCD5595B4962}"/>
              </a:ext>
            </a:extLst>
          </p:cNvPr>
          <p:cNvSpPr>
            <a:spLocks noGrp="1"/>
          </p:cNvSpPr>
          <p:nvPr>
            <p:ph type="title"/>
          </p:nvPr>
        </p:nvSpPr>
        <p:spPr/>
        <p:txBody>
          <a:bodyPr/>
          <a:lstStyle/>
          <a:p>
            <a:r>
              <a:rPr lang="es-DO" dirty="0"/>
              <a:t>Introducción</a:t>
            </a:r>
          </a:p>
        </p:txBody>
      </p:sp>
      <p:sp>
        <p:nvSpPr>
          <p:cNvPr id="3" name="Content Placeholder 2">
            <a:extLst>
              <a:ext uri="{FF2B5EF4-FFF2-40B4-BE49-F238E27FC236}">
                <a16:creationId xmlns:a16="http://schemas.microsoft.com/office/drawing/2014/main" id="{6F032BEF-2499-4609-B8C8-0ED0ECDD8B0E}"/>
              </a:ext>
            </a:extLst>
          </p:cNvPr>
          <p:cNvSpPr>
            <a:spLocks noGrp="1"/>
          </p:cNvSpPr>
          <p:nvPr>
            <p:ph idx="1"/>
          </p:nvPr>
        </p:nvSpPr>
        <p:spPr>
          <a:xfrm>
            <a:off x="628650" y="1825624"/>
            <a:ext cx="4248150" cy="4667249"/>
          </a:xfrm>
        </p:spPr>
        <p:txBody>
          <a:bodyPr>
            <a:normAutofit/>
          </a:bodyPr>
          <a:lstStyle/>
          <a:p>
            <a:pPr marL="0" indent="0">
              <a:buNone/>
            </a:pPr>
            <a:r>
              <a:rPr lang="es-DO" dirty="0"/>
              <a:t>En el módulo 1 aprendimos sobre:</a:t>
            </a:r>
          </a:p>
          <a:p>
            <a:pPr lvl="1"/>
            <a:r>
              <a:rPr lang="es-DO" sz="2600" dirty="0"/>
              <a:t>Posibles fuentes de exposición al plomo</a:t>
            </a:r>
          </a:p>
          <a:p>
            <a:pPr lvl="1"/>
            <a:r>
              <a:rPr lang="es-DO" sz="2600" dirty="0"/>
              <a:t>Efectos en la salud y posibles impactos</a:t>
            </a:r>
          </a:p>
          <a:p>
            <a:pPr lvl="1"/>
            <a:r>
              <a:rPr lang="es-DO" sz="2600" dirty="0"/>
              <a:t>Acciones que pueden minimizar o eliminar la posible exposición al plomo</a:t>
            </a:r>
          </a:p>
        </p:txBody>
      </p:sp>
      <p:pic>
        <p:nvPicPr>
          <p:cNvPr id="7" name="Picture 6" descr="Infografía circular con imágenes en el interior para las siguientes acciones1. Mantener la casa limpia y libre de polvo;2. Llevar unadieta rica en calcio, hierro y vitamina C;3. Lavarse las manos; 4. Jugar en la grama;5. Contratar profesionales del plomo certificados;6. ducharse y cambiarse;7. Lavar los juguetes, bobos (chupetes) y biberones; y8. Hacer correr el agua">
            <a:extLst>
              <a:ext uri="{FF2B5EF4-FFF2-40B4-BE49-F238E27FC236}">
                <a16:creationId xmlns:a16="http://schemas.microsoft.com/office/drawing/2014/main" id="{236497D0-563A-8032-138A-EA04FC195C01}"/>
              </a:ext>
            </a:extLst>
          </p:cNvPr>
          <p:cNvPicPr>
            <a:picLocks noChangeAspect="1"/>
          </p:cNvPicPr>
          <p:nvPr/>
        </p:nvPicPr>
        <p:blipFill>
          <a:blip r:embed="rId3"/>
          <a:stretch>
            <a:fillRect/>
          </a:stretch>
        </p:blipFill>
        <p:spPr>
          <a:xfrm>
            <a:off x="4876800" y="1690689"/>
            <a:ext cx="4029637" cy="3886742"/>
          </a:xfrm>
          <a:prstGeom prst="rect">
            <a:avLst/>
          </a:prstGeom>
        </p:spPr>
      </p:pic>
      <p:sp>
        <p:nvSpPr>
          <p:cNvPr id="4" name="Slide Number Placeholder 3">
            <a:extLst>
              <a:ext uri="{FF2B5EF4-FFF2-40B4-BE49-F238E27FC236}">
                <a16:creationId xmlns:a16="http://schemas.microsoft.com/office/drawing/2014/main" id="{BAC1E039-1FFC-4A9F-BE24-B8C5D5D98A4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a:t>
            </a:fld>
            <a:endParaRPr lang="en-US"/>
          </a:p>
        </p:txBody>
      </p:sp>
    </p:spTree>
    <p:extLst>
      <p:ext uri="{BB962C8B-B14F-4D97-AF65-F5344CB8AC3E}">
        <p14:creationId xmlns:p14="http://schemas.microsoft.com/office/powerpoint/2010/main" val="3439080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29A30C-C73C-48AA-9B76-B7DC2CAD39F2}"/>
              </a:ext>
            </a:extLst>
          </p:cNvPr>
          <p:cNvSpPr>
            <a:spLocks noGrp="1"/>
          </p:cNvSpPr>
          <p:nvPr>
            <p:ph type="title"/>
          </p:nvPr>
        </p:nvSpPr>
        <p:spPr>
          <a:xfrm>
            <a:off x="1449239" y="2766217"/>
            <a:ext cx="6452558" cy="1325563"/>
          </a:xfrm>
        </p:spPr>
        <p:txBody>
          <a:bodyPr>
            <a:noAutofit/>
          </a:bodyPr>
          <a:lstStyle/>
          <a:p>
            <a:pPr algn="ctr"/>
            <a:r>
              <a:rPr lang="es-DO" sz="4100" dirty="0"/>
              <a:t>¿Qué técnicas de limpieza nuevas empezará a usar en casa?</a:t>
            </a:r>
          </a:p>
        </p:txBody>
      </p:sp>
      <p:sp>
        <p:nvSpPr>
          <p:cNvPr id="2" name="Slide Number Placeholder 1">
            <a:extLst>
              <a:ext uri="{FF2B5EF4-FFF2-40B4-BE49-F238E27FC236}">
                <a16:creationId xmlns:a16="http://schemas.microsoft.com/office/drawing/2014/main" id="{F328301B-0EB8-4230-9A21-A76A60FBC94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40</a:t>
            </a:fld>
            <a:endParaRPr lang="en-US"/>
          </a:p>
        </p:txBody>
      </p:sp>
      <p:sp>
        <p:nvSpPr>
          <p:cNvPr id="4" name="Rectangle: Rounded Corners 3">
            <a:extLst>
              <a:ext uri="{FF2B5EF4-FFF2-40B4-BE49-F238E27FC236}">
                <a16:creationId xmlns:a16="http://schemas.microsoft.com/office/drawing/2014/main" id="{CBE6B51B-0D5F-4215-9157-D10C3571C359}"/>
              </a:ext>
              <a:ext uri="{C183D7F6-B498-43B3-948B-1728B52AA6E4}">
                <adec:decorative xmlns:adec="http://schemas.microsoft.com/office/drawing/2017/decorative" val="1"/>
              </a:ext>
            </a:extLst>
          </p:cNvPr>
          <p:cNvSpPr/>
          <p:nvPr/>
        </p:nvSpPr>
        <p:spPr>
          <a:xfrm>
            <a:off x="486710" y="1593461"/>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61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r>
              <a:rPr lang="es-DO" sz="4000" dirty="0"/>
              <a:t>Centro Nacional de Información Sobre el Plomo</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671268"/>
            <a:ext cx="7886700" cy="4667249"/>
          </a:xfrm>
        </p:spPr>
        <p:txBody>
          <a:bodyPr>
            <a:normAutofit fontScale="92500" lnSpcReduction="20000"/>
          </a:bodyPr>
          <a:lstStyle/>
          <a:p>
            <a:pPr marL="0" indent="0" algn="ctr">
              <a:buNone/>
            </a:pPr>
            <a:r>
              <a:rPr lang="es-DO" sz="3000" dirty="0"/>
              <a:t>1 (800) 424-LEAD [5323] </a:t>
            </a:r>
          </a:p>
          <a:p>
            <a:pPr>
              <a:buFont typeface="Arial" panose="020B0604020202020204" pitchFamily="34" charset="0"/>
              <a:buChar char="•"/>
            </a:pPr>
            <a:endParaRPr lang="en-US" sz="3000" dirty="0"/>
          </a:p>
          <a:p>
            <a:r>
              <a:rPr lang="es-DO" sz="3000" dirty="0"/>
              <a:t>Proporciona al público y a los profesionales información sobre el plomo, los peligros relacionados con el plomo y la prevención </a:t>
            </a:r>
          </a:p>
          <a:p>
            <a:r>
              <a:rPr lang="es-DO" sz="3000" dirty="0"/>
              <a:t>Pregunte a un especialista en información sobre el plomo</a:t>
            </a:r>
          </a:p>
          <a:p>
            <a:r>
              <a:rPr lang="es-DO" sz="3000" dirty="0"/>
              <a:t>De lunes a viernes de 8:00 a 6:00 horas ET (excepto feriados nacionales) </a:t>
            </a:r>
          </a:p>
          <a:p>
            <a:r>
              <a:rPr lang="es-DO" sz="3000" dirty="0"/>
              <a:t>Las personas con discapacidad auditiva o trastornos del habla pueden acceder a este número a través de TTY llamando al Servicio Federal de Relevo en 1-800-877-8339</a:t>
            </a:r>
          </a:p>
          <a:p>
            <a:endParaRPr lang="en-US" dirty="0"/>
          </a:p>
        </p:txBody>
      </p:sp>
      <p:sp>
        <p:nvSpPr>
          <p:cNvPr id="4" name="Slide Number Placeholder 3">
            <a:extLst>
              <a:ext uri="{FF2B5EF4-FFF2-40B4-BE49-F238E27FC236}">
                <a16:creationId xmlns:a16="http://schemas.microsoft.com/office/drawing/2014/main" id="{108B5C0F-162E-498A-9366-B3BB60B7AEFA}"/>
              </a:ex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41</a:t>
            </a:fld>
            <a:endParaRPr lang="es-MX"/>
          </a:p>
        </p:txBody>
      </p:sp>
    </p:spTree>
    <p:extLst>
      <p:ext uri="{BB962C8B-B14F-4D97-AF65-F5344CB8AC3E}">
        <p14:creationId xmlns:p14="http://schemas.microsoft.com/office/powerpoint/2010/main" val="3111332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xfrm>
            <a:off x="628650" y="365126"/>
            <a:ext cx="7886700" cy="1325563"/>
          </a:xfrm>
          <a:solidFill>
            <a:srgbClr val="FFFFFF">
              <a:alpha val="49804"/>
            </a:srgbClr>
          </a:solidFill>
        </p:spPr>
        <p:txBody>
          <a:bodyPr/>
          <a:lstStyle/>
          <a:p>
            <a:r>
              <a:rPr lang="es-DO" dirty="0"/>
              <a:t>¡Gracias!</a:t>
            </a:r>
          </a:p>
        </p:txBody>
      </p:sp>
      <p:sp>
        <p:nvSpPr>
          <p:cNvPr id="3" name="Content Placeholder 2">
            <a:extLst>
              <a:ext uri="{FF2B5EF4-FFF2-40B4-BE49-F238E27FC236}">
                <a16:creationId xmlns:a16="http://schemas.microsoft.com/office/drawing/2014/main" id="{3D173755-AF64-480A-AFCE-C3FFA23D2658}"/>
              </a:ext>
            </a:extLst>
          </p:cNvPr>
          <p:cNvSpPr>
            <a:spLocks noGrp="1"/>
          </p:cNvSpPr>
          <p:nvPr>
            <p:ph idx="1"/>
          </p:nvPr>
        </p:nvSpPr>
        <p:spPr>
          <a:xfrm>
            <a:off x="628650" y="1825625"/>
            <a:ext cx="7886700" cy="2642466"/>
          </a:xfrm>
          <a:solidFill>
            <a:srgbClr val="FFFFFF">
              <a:alpha val="50196"/>
            </a:srgbClr>
          </a:solidFill>
        </p:spPr>
        <p:txBody>
          <a:bodyPr/>
          <a:lstStyle/>
          <a:p>
            <a:pPr marL="0" indent="0">
              <a:buNone/>
            </a:pPr>
            <a:r>
              <a:rPr lang="es-DO" i="1" dirty="0">
                <a:solidFill>
                  <a:schemeClr val="tx1"/>
                </a:solidFill>
              </a:rPr>
              <a:t>Módulo 2: </a:t>
            </a:r>
            <a:r>
              <a:rPr lang="es-DO" dirty="0">
                <a:solidFill>
                  <a:schemeClr val="tx1"/>
                </a:solidFill>
              </a:rPr>
              <a:t>Los recursos para llevar a casa sobre </a:t>
            </a:r>
            <a:r>
              <a:rPr lang="es-DO" i="1" dirty="0">
                <a:solidFill>
                  <a:schemeClr val="tx1"/>
                </a:solidFill>
              </a:rPr>
              <a:t>Técnicas de limpieza recomendadas</a:t>
            </a:r>
            <a:r>
              <a:rPr lang="es-DO" dirty="0">
                <a:solidFill>
                  <a:schemeClr val="tx1"/>
                </a:solidFill>
              </a:rPr>
              <a:t> incluyen:</a:t>
            </a:r>
          </a:p>
          <a:p>
            <a:r>
              <a:rPr lang="es-DO" dirty="0">
                <a:solidFill>
                  <a:schemeClr val="tx1"/>
                </a:solidFill>
              </a:rPr>
              <a:t>Hoja de trabajo;</a:t>
            </a:r>
          </a:p>
          <a:p>
            <a:r>
              <a:rPr lang="es-DO" dirty="0">
                <a:solidFill>
                  <a:schemeClr val="tx1"/>
                </a:solidFill>
              </a:rPr>
              <a:t>Mensajes clave; y</a:t>
            </a:r>
          </a:p>
          <a:p>
            <a:r>
              <a:rPr lang="es-DO" dirty="0">
                <a:solidFill>
                  <a:schemeClr val="tx1"/>
                </a:solidFill>
              </a:rPr>
              <a:t>Hoja de ejercicios para niños.</a:t>
            </a:r>
          </a:p>
        </p:txBody>
      </p:sp>
      <p:sp>
        <p:nvSpPr>
          <p:cNvPr id="4" name="Slide Number Placeholder 3">
            <a:extLst>
              <a:ext uri="{FF2B5EF4-FFF2-40B4-BE49-F238E27FC236}">
                <a16:creationId xmlns:a16="http://schemas.microsoft.com/office/drawing/2014/main" id="{E73EC12D-BA24-4832-9C8E-224FF77750E5}"/>
              </a:ext>
            </a:extLst>
          </p:cNvPr>
          <p:cNvSpPr>
            <a:spLocks noGrp="1"/>
          </p:cNvSpPr>
          <p:nvPr>
            <p:ph type="sldNum" sz="quarter" idx="12"/>
          </p:nvPr>
        </p:nvSpPr>
        <p:spPr/>
        <p:txBody>
          <a:bodyPr/>
          <a:lstStyle/>
          <a:p>
            <a:fld id="{48006AAD-9E02-44C8-BDCD-ACF5C8330FA5}" type="slidenum">
              <a:rPr lang="en-US" smtClean="0"/>
              <a:t>42</a:t>
            </a:fld>
            <a:endParaRPr lang="en-US"/>
          </a:p>
        </p:txBody>
      </p:sp>
    </p:spTree>
    <p:extLst>
      <p:ext uri="{BB962C8B-B14F-4D97-AF65-F5344CB8AC3E}">
        <p14:creationId xmlns:p14="http://schemas.microsoft.com/office/powerpoint/2010/main" val="250310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78C2C8-F288-4D18-8C1C-D1CC496F60ED}"/>
              </a:ext>
            </a:extLst>
          </p:cNvPr>
          <p:cNvSpPr>
            <a:spLocks noGrp="1"/>
          </p:cNvSpPr>
          <p:nvPr>
            <p:ph type="title"/>
          </p:nvPr>
        </p:nvSpPr>
        <p:spPr>
          <a:xfrm>
            <a:off x="486711" y="2293747"/>
            <a:ext cx="8027562" cy="2278250"/>
          </a:xfrm>
        </p:spPr>
        <p:txBody>
          <a:bodyPr>
            <a:noAutofit/>
          </a:bodyPr>
          <a:lstStyle/>
          <a:p>
            <a:pPr algn="ctr"/>
            <a:r>
              <a:rPr lang="es-DO" sz="4000" dirty="0"/>
              <a:t>¿Cree que limpiar su casa usando técnicas de limpieza específicas puede ayudar a reducir la posible exposición al plomo?</a:t>
            </a:r>
          </a:p>
        </p:txBody>
      </p:sp>
      <p:sp>
        <p:nvSpPr>
          <p:cNvPr id="2" name="Slide Number Placeholder 1">
            <a:extLst>
              <a:ext uri="{FF2B5EF4-FFF2-40B4-BE49-F238E27FC236}">
                <a16:creationId xmlns:a16="http://schemas.microsoft.com/office/drawing/2014/main" id="{C5C60364-A0C5-471C-99E0-862F7347858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a:t>
            </a:fld>
            <a:endParaRPr lang="en-US"/>
          </a:p>
        </p:txBody>
      </p:sp>
      <p:sp>
        <p:nvSpPr>
          <p:cNvPr id="4" name="Rectangle: Rounded Corners 3">
            <a:extLst>
              <a:ext uri="{FF2B5EF4-FFF2-40B4-BE49-F238E27FC236}">
                <a16:creationId xmlns:a16="http://schemas.microsoft.com/office/drawing/2014/main" id="{60DF35E8-EA51-4065-B749-192A8976F221}"/>
              </a:ext>
              <a:ext uri="{C183D7F6-B498-43B3-948B-1728B52AA6E4}">
                <adec:decorative xmlns:adec="http://schemas.microsoft.com/office/drawing/2017/decorative" val="1"/>
              </a:ext>
            </a:extLst>
          </p:cNvPr>
          <p:cNvSpPr/>
          <p:nvPr/>
        </p:nvSpPr>
        <p:spPr>
          <a:xfrm>
            <a:off x="486710" y="1297857"/>
            <a:ext cx="8170580" cy="4169813"/>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14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67D3-C584-45D2-8A2E-D8E3FD0D05D6}"/>
              </a:ext>
            </a:extLst>
          </p:cNvPr>
          <p:cNvSpPr>
            <a:spLocks noGrp="1"/>
          </p:cNvSpPr>
          <p:nvPr>
            <p:ph type="title"/>
          </p:nvPr>
        </p:nvSpPr>
        <p:spPr>
          <a:xfrm>
            <a:off x="628650" y="1450976"/>
            <a:ext cx="7886700" cy="1325563"/>
          </a:xfrm>
        </p:spPr>
        <p:txBody>
          <a:bodyPr>
            <a:noAutofit/>
          </a:bodyPr>
          <a:lstStyle/>
          <a:p>
            <a:pPr algn="ctr"/>
            <a:r>
              <a:rPr lang="es-DO" sz="10000"/>
              <a:t>¡SÍ!</a:t>
            </a:r>
          </a:p>
        </p:txBody>
      </p:sp>
      <p:sp>
        <p:nvSpPr>
          <p:cNvPr id="3" name="Content Placeholder 2">
            <a:extLst>
              <a:ext uri="{FF2B5EF4-FFF2-40B4-BE49-F238E27FC236}">
                <a16:creationId xmlns:a16="http://schemas.microsoft.com/office/drawing/2014/main" id="{C1453EDB-BB6B-464D-BD40-89D9D8A8DD02}"/>
              </a:ext>
            </a:extLst>
          </p:cNvPr>
          <p:cNvSpPr>
            <a:spLocks noGrp="1"/>
          </p:cNvSpPr>
          <p:nvPr>
            <p:ph idx="1"/>
          </p:nvPr>
        </p:nvSpPr>
        <p:spPr>
          <a:xfrm>
            <a:off x="628650" y="3444875"/>
            <a:ext cx="7886700" cy="2136775"/>
          </a:xfrm>
        </p:spPr>
        <p:txBody>
          <a:bodyPr>
            <a:normAutofit/>
          </a:bodyPr>
          <a:lstStyle/>
          <a:p>
            <a:r>
              <a:rPr lang="es-DO" dirty="0"/>
              <a:t>Puede reducir la posible exposición de su familia al plomo en el hogar utilizando técnicas de limpieza específicas que le permiten eliminar de forma segura el polvo de plomo y los pedazos de pintura.</a:t>
            </a:r>
          </a:p>
        </p:txBody>
      </p:sp>
      <p:sp>
        <p:nvSpPr>
          <p:cNvPr id="4" name="Slide Number Placeholder 3">
            <a:extLst>
              <a:ext uri="{FF2B5EF4-FFF2-40B4-BE49-F238E27FC236}">
                <a16:creationId xmlns:a16="http://schemas.microsoft.com/office/drawing/2014/main" id="{0FF2671C-FE31-4906-B62E-34342585850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6</a:t>
            </a:fld>
            <a:endParaRPr lang="en-US"/>
          </a:p>
        </p:txBody>
      </p:sp>
    </p:spTree>
    <p:extLst>
      <p:ext uri="{BB962C8B-B14F-4D97-AF65-F5344CB8AC3E}">
        <p14:creationId xmlns:p14="http://schemas.microsoft.com/office/powerpoint/2010/main" val="111347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9FD1-4031-415B-A8CF-74A01045148B}"/>
              </a:ext>
            </a:extLst>
          </p:cNvPr>
          <p:cNvSpPr>
            <a:spLocks noGrp="1"/>
          </p:cNvSpPr>
          <p:nvPr>
            <p:ph type="title"/>
          </p:nvPr>
        </p:nvSpPr>
        <p:spPr/>
        <p:txBody>
          <a:bodyPr/>
          <a:lstStyle/>
          <a:p>
            <a:r>
              <a:rPr lang="es-DO" dirty="0"/>
              <a:t>Polvo de plomo</a:t>
            </a:r>
          </a:p>
        </p:txBody>
      </p:sp>
      <p:sp>
        <p:nvSpPr>
          <p:cNvPr id="3" name="Content Placeholder 2">
            <a:extLst>
              <a:ext uri="{FF2B5EF4-FFF2-40B4-BE49-F238E27FC236}">
                <a16:creationId xmlns:a16="http://schemas.microsoft.com/office/drawing/2014/main" id="{766B497B-F213-4153-BAAA-CCD14716C038}"/>
              </a:ext>
            </a:extLst>
          </p:cNvPr>
          <p:cNvSpPr>
            <a:spLocks noGrp="1"/>
          </p:cNvSpPr>
          <p:nvPr>
            <p:ph idx="1"/>
          </p:nvPr>
        </p:nvSpPr>
        <p:spPr>
          <a:xfrm>
            <a:off x="628650" y="1441270"/>
            <a:ext cx="4606738" cy="4667249"/>
          </a:xfrm>
        </p:spPr>
        <p:txBody>
          <a:bodyPr>
            <a:normAutofit/>
          </a:bodyPr>
          <a:lstStyle/>
          <a:p>
            <a:r>
              <a:rPr lang="es-DO" dirty="0"/>
              <a:t>Se forma cuando la pintura a base de plomo se raspa, se lima o se calienta</a:t>
            </a:r>
          </a:p>
          <a:p>
            <a:r>
              <a:rPr lang="es-DO" dirty="0"/>
              <a:t>Se forma cuando las superficies pintadas que contienen plomo se chocan o rozan</a:t>
            </a:r>
          </a:p>
          <a:p>
            <a:r>
              <a:rPr lang="es-DO" dirty="0"/>
              <a:t>El polvo de plomo es el polvo del hogar que contiene plomo</a:t>
            </a:r>
          </a:p>
          <a:p>
            <a:endParaRPr lang="en-US" b="1" dirty="0"/>
          </a:p>
        </p:txBody>
      </p:sp>
      <p:pic>
        <p:nvPicPr>
          <p:cNvPr id="11" name="Picture 10">
            <a:extLst>
              <a:ext uri="{FF2B5EF4-FFF2-40B4-BE49-F238E27FC236}">
                <a16:creationId xmlns:a16="http://schemas.microsoft.com/office/drawing/2014/main" id="{FFA36800-78A7-4B62-A044-2B676F99FE4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958313" y="2432729"/>
            <a:ext cx="4256574" cy="3042364"/>
          </a:xfrm>
          <a:prstGeom prst="rect">
            <a:avLst/>
          </a:prstGeom>
        </p:spPr>
      </p:pic>
      <p:sp>
        <p:nvSpPr>
          <p:cNvPr id="4" name="Slide Number Placeholder 3">
            <a:extLst>
              <a:ext uri="{FF2B5EF4-FFF2-40B4-BE49-F238E27FC236}">
                <a16:creationId xmlns:a16="http://schemas.microsoft.com/office/drawing/2014/main" id="{A53D879B-A907-4C36-8D86-89E8FC42ED0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7</a:t>
            </a:fld>
            <a:endParaRPr lang="en-US"/>
          </a:p>
        </p:txBody>
      </p:sp>
    </p:spTree>
    <p:extLst>
      <p:ext uri="{BB962C8B-B14F-4D97-AF65-F5344CB8AC3E}">
        <p14:creationId xmlns:p14="http://schemas.microsoft.com/office/powerpoint/2010/main" val="840487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BE3A-1E45-40C4-8C41-848C1FE2EFB7}"/>
              </a:ext>
            </a:extLst>
          </p:cNvPr>
          <p:cNvSpPr>
            <a:spLocks noGrp="1"/>
          </p:cNvSpPr>
          <p:nvPr>
            <p:ph type="title"/>
          </p:nvPr>
        </p:nvSpPr>
        <p:spPr/>
        <p:txBody>
          <a:bodyPr/>
          <a:lstStyle/>
          <a:p>
            <a:r>
              <a:rPr lang="es-DO"/>
              <a:t>Colectores de polvo de plomo</a:t>
            </a:r>
          </a:p>
        </p:txBody>
      </p:sp>
      <p:sp>
        <p:nvSpPr>
          <p:cNvPr id="3" name="Content Placeholder 2">
            <a:extLst>
              <a:ext uri="{FF2B5EF4-FFF2-40B4-BE49-F238E27FC236}">
                <a16:creationId xmlns:a16="http://schemas.microsoft.com/office/drawing/2014/main" id="{B740739B-2CEE-479F-A341-03A434580D3E}"/>
              </a:ext>
            </a:extLst>
          </p:cNvPr>
          <p:cNvSpPr>
            <a:spLocks noGrp="1"/>
          </p:cNvSpPr>
          <p:nvPr>
            <p:ph idx="1"/>
          </p:nvPr>
        </p:nvSpPr>
        <p:spPr>
          <a:xfrm>
            <a:off x="628650" y="1825624"/>
            <a:ext cx="4538775" cy="4667249"/>
          </a:xfrm>
        </p:spPr>
        <p:txBody>
          <a:bodyPr>
            <a:normAutofit fontScale="92500"/>
          </a:bodyPr>
          <a:lstStyle/>
          <a:p>
            <a:r>
              <a:rPr lang="es-DO" dirty="0"/>
              <a:t>Espacio u objeto en el que el polvo de plomo se puede acumular fácilmente encima, dentro o debajo</a:t>
            </a:r>
          </a:p>
          <a:p>
            <a:r>
              <a:rPr lang="es-DO" dirty="0"/>
              <a:t>Áreas o superficies en hogares que pueden tener polvo de plomo</a:t>
            </a:r>
          </a:p>
          <a:p>
            <a:r>
              <a:rPr lang="es-DO" dirty="0"/>
              <a:t>Zonas de mucho movimiento</a:t>
            </a:r>
          </a:p>
          <a:p>
            <a:pPr lvl="1"/>
            <a:r>
              <a:rPr lang="es-DO" dirty="0"/>
              <a:t>Sala </a:t>
            </a:r>
          </a:p>
          <a:p>
            <a:pPr lvl="1"/>
            <a:r>
              <a:rPr lang="es-DO" dirty="0"/>
              <a:t>Cocina</a:t>
            </a:r>
          </a:p>
          <a:p>
            <a:pPr lvl="1"/>
            <a:r>
              <a:rPr lang="es-DO" dirty="0"/>
              <a:t>Habitaciones (dormitorios)</a:t>
            </a:r>
          </a:p>
        </p:txBody>
      </p:sp>
      <p:pic>
        <p:nvPicPr>
          <p:cNvPr id="6" name="Picture 5">
            <a:extLst>
              <a:ext uri="{FF2B5EF4-FFF2-40B4-BE49-F238E27FC236}">
                <a16:creationId xmlns:a16="http://schemas.microsoft.com/office/drawing/2014/main" id="{78F677D7-52D5-4B9B-AAB8-610845C3EE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57335" y="2038258"/>
            <a:ext cx="3458530" cy="4043547"/>
          </a:xfrm>
          <a:prstGeom prst="rect">
            <a:avLst/>
          </a:prstGeom>
        </p:spPr>
      </p:pic>
      <p:sp>
        <p:nvSpPr>
          <p:cNvPr id="4" name="Slide Number Placeholder 3">
            <a:extLst>
              <a:ext uri="{FF2B5EF4-FFF2-40B4-BE49-F238E27FC236}">
                <a16:creationId xmlns:a16="http://schemas.microsoft.com/office/drawing/2014/main" id="{527182E8-54A5-48EB-A957-C62305245E8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8</a:t>
            </a:fld>
            <a:endParaRPr lang="en-US"/>
          </a:p>
        </p:txBody>
      </p:sp>
    </p:spTree>
    <p:extLst>
      <p:ext uri="{BB962C8B-B14F-4D97-AF65-F5344CB8AC3E}">
        <p14:creationId xmlns:p14="http://schemas.microsoft.com/office/powerpoint/2010/main" val="169864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AC6D-291B-4813-933F-173B44AE1804}"/>
              </a:ext>
            </a:extLst>
          </p:cNvPr>
          <p:cNvSpPr>
            <a:spLocks noGrp="1"/>
          </p:cNvSpPr>
          <p:nvPr>
            <p:ph type="title"/>
          </p:nvPr>
        </p:nvSpPr>
        <p:spPr>
          <a:xfrm>
            <a:off x="628650" y="365126"/>
            <a:ext cx="7886700" cy="1325563"/>
          </a:xfrm>
        </p:spPr>
        <p:txBody>
          <a:bodyPr/>
          <a:lstStyle/>
          <a:p>
            <a:r>
              <a:rPr lang="es-DO"/>
              <a:t>Niños</a:t>
            </a:r>
          </a:p>
        </p:txBody>
      </p:sp>
      <p:sp>
        <p:nvSpPr>
          <p:cNvPr id="3" name="Content Placeholder 2">
            <a:extLst>
              <a:ext uri="{FF2B5EF4-FFF2-40B4-BE49-F238E27FC236}">
                <a16:creationId xmlns:a16="http://schemas.microsoft.com/office/drawing/2014/main" id="{85A8F9C5-1828-4043-BAF8-B470298A21F2}"/>
              </a:ext>
            </a:extLst>
          </p:cNvPr>
          <p:cNvSpPr>
            <a:spLocks noGrp="1"/>
          </p:cNvSpPr>
          <p:nvPr>
            <p:ph idx="1"/>
          </p:nvPr>
        </p:nvSpPr>
        <p:spPr>
          <a:xfrm>
            <a:off x="628651" y="1825624"/>
            <a:ext cx="4549406" cy="4667249"/>
          </a:xfrm>
        </p:spPr>
        <p:txBody>
          <a:bodyPr vert="horz" lIns="91440" tIns="45720" rIns="91440" bIns="45720" rtlCol="0" anchor="t">
            <a:normAutofit/>
          </a:bodyPr>
          <a:lstStyle/>
          <a:p>
            <a:r>
              <a:rPr lang="es-DO" dirty="0"/>
              <a:t>Tienden a jugar en áreas con mucho movimiento</a:t>
            </a:r>
          </a:p>
          <a:p>
            <a:r>
              <a:rPr lang="es-DO" dirty="0"/>
              <a:t>Ponen las manos, pies o juguetes en la boca, lo que puede resultar en la ingestión o aspiración del polvo de plomo</a:t>
            </a:r>
            <a:endParaRPr lang="es-DO" dirty="0">
              <a:cs typeface="Arial"/>
            </a:endParaRPr>
          </a:p>
          <a:p>
            <a:r>
              <a:rPr lang="es-DO" dirty="0"/>
              <a:t>También pueden lamer o morder superficies con pintura a base de plomo</a:t>
            </a:r>
            <a:endParaRPr lang="es-DO" dirty="0">
              <a:cs typeface="Arial"/>
            </a:endParaRPr>
          </a:p>
          <a:p>
            <a:endParaRPr lang="en-US" dirty="0"/>
          </a:p>
        </p:txBody>
      </p:sp>
      <p:grpSp>
        <p:nvGrpSpPr>
          <p:cNvPr id="7" name="Group 6">
            <a:extLst>
              <a:ext uri="{FF2B5EF4-FFF2-40B4-BE49-F238E27FC236}">
                <a16:creationId xmlns:a16="http://schemas.microsoft.com/office/drawing/2014/main" id="{8EB01169-E8AF-4DDC-85F7-7470AF5F1772}"/>
              </a:ext>
              <a:ext uri="{C183D7F6-B498-43B3-948B-1728B52AA6E4}">
                <adec:decorative xmlns:adec="http://schemas.microsoft.com/office/drawing/2017/decorative" val="1"/>
              </a:ext>
            </a:extLst>
          </p:cNvPr>
          <p:cNvGrpSpPr/>
          <p:nvPr/>
        </p:nvGrpSpPr>
        <p:grpSpPr>
          <a:xfrm>
            <a:off x="5368287" y="2514709"/>
            <a:ext cx="3464428" cy="2937700"/>
            <a:chOff x="5368287" y="2514709"/>
            <a:chExt cx="3464428" cy="2937700"/>
          </a:xfrm>
        </p:grpSpPr>
        <p:pic>
          <p:nvPicPr>
            <p:cNvPr id="4" name="Picture 3" descr="A child putting their fingers in their mouth">
              <a:extLst>
                <a:ext uri="{FF2B5EF4-FFF2-40B4-BE49-F238E27FC236}">
                  <a16:creationId xmlns:a16="http://schemas.microsoft.com/office/drawing/2014/main" id="{0792EFB6-1593-4AA0-81EE-FBDADD24CE6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5368287" y="2514709"/>
              <a:ext cx="3464428" cy="2702652"/>
            </a:xfrm>
            <a:prstGeom prst="rect">
              <a:avLst/>
            </a:prstGeom>
          </p:spPr>
        </p:pic>
        <p:sp>
          <p:nvSpPr>
            <p:cNvPr id="5" name="Rectangle 4">
              <a:extLst>
                <a:ext uri="{FF2B5EF4-FFF2-40B4-BE49-F238E27FC236}">
                  <a16:creationId xmlns:a16="http://schemas.microsoft.com/office/drawing/2014/main" id="{7636162E-D564-47F9-9484-A9AFFC81DB55}"/>
                </a:ext>
              </a:extLst>
            </p:cNvPr>
            <p:cNvSpPr/>
            <p:nvPr/>
          </p:nvSpPr>
          <p:spPr>
            <a:xfrm>
              <a:off x="5407199" y="5236965"/>
              <a:ext cx="2012089" cy="215444"/>
            </a:xfrm>
            <a:prstGeom prst="rect">
              <a:avLst/>
            </a:prstGeom>
          </p:spPr>
          <p:txBody>
            <a:bodyPr wrap="none">
              <a:spAutoFit/>
            </a:bodyPr>
            <a:lstStyle/>
            <a:p>
              <a:r>
                <a:rPr lang="es-DO" sz="800" dirty="0">
                  <a:solidFill>
                    <a:srgbClr val="111111"/>
                  </a:solidFill>
                  <a:latin typeface="-apple-system"/>
                </a:rPr>
                <a:t>Foto de </a:t>
              </a:r>
              <a:r>
                <a:rPr lang="es-DO" sz="800" dirty="0" err="1">
                  <a:solidFill>
                    <a:srgbClr val="111111"/>
                  </a:solidFill>
                  <a:latin typeface="-apple-system"/>
                </a:rPr>
                <a:t>Jelleke</a:t>
              </a:r>
              <a:r>
                <a:rPr lang="es-DO" sz="800" dirty="0">
                  <a:solidFill>
                    <a:srgbClr val="111111"/>
                  </a:solidFill>
                  <a:latin typeface="-apple-system"/>
                </a:rPr>
                <a:t> </a:t>
              </a:r>
              <a:r>
                <a:rPr lang="es-DO" sz="800" dirty="0" err="1">
                  <a:solidFill>
                    <a:srgbClr val="111111"/>
                  </a:solidFill>
                  <a:latin typeface="-apple-system"/>
                </a:rPr>
                <a:t>Vanooteghem</a:t>
              </a:r>
              <a:r>
                <a:rPr lang="es-DO" sz="800" dirty="0">
                  <a:solidFill>
                    <a:srgbClr val="111111"/>
                  </a:solidFill>
                  <a:latin typeface="-apple-system"/>
                </a:rPr>
                <a:t> en </a:t>
              </a:r>
              <a:r>
                <a:rPr lang="es-DO" sz="800" dirty="0" err="1">
                  <a:solidFill>
                    <a:srgbClr val="111111"/>
                  </a:solidFill>
                  <a:latin typeface="-apple-system"/>
                </a:rPr>
                <a:t>Unsplash</a:t>
              </a:r>
              <a:endParaRPr lang="es-DO" sz="800" dirty="0">
                <a:solidFill>
                  <a:srgbClr val="111111"/>
                </a:solidFill>
                <a:latin typeface="-apple-system"/>
              </a:endParaRPr>
            </a:p>
          </p:txBody>
        </p:sp>
      </p:grpSp>
      <p:sp>
        <p:nvSpPr>
          <p:cNvPr id="6" name="Slide Number Placeholder 5">
            <a:extLst>
              <a:ext uri="{FF2B5EF4-FFF2-40B4-BE49-F238E27FC236}">
                <a16:creationId xmlns:a16="http://schemas.microsoft.com/office/drawing/2014/main" id="{40A44A17-DCCF-402C-86F0-984955857CB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9</a:t>
            </a:fld>
            <a:endParaRPr lang="en-US"/>
          </a:p>
        </p:txBody>
      </p:sp>
    </p:spTree>
    <p:extLst>
      <p:ext uri="{BB962C8B-B14F-4D97-AF65-F5344CB8AC3E}">
        <p14:creationId xmlns:p14="http://schemas.microsoft.com/office/powerpoint/2010/main" val="3176811557"/>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2020-10-27T10:32:14+00:00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Plomo</TermName>
          <TermId xmlns="http://schemas.microsoft.com/office/infopath/2007/PartnerControls">13d12701-863f-49c9-8c91-4c0ffeb85a66</TermId>
        </TermInfo>
      </Term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Value>2454</Value>
    </TaxCatchAll>
    <SharedWithUsers xmlns="8208de43-a64f-47b6-af23-f340daf30859">
      <UserInfo>
        <DisplayName>Sellars, Shayna</DisplayName>
        <AccountId>24</AccountId>
        <AccountType/>
      </UserInfo>
    </SharedWithUsers>
    <MediaLengthInSeconds xmlns="9d61d8fb-a99e-4f97-bee3-1c0c42237d32" xsi:nil="true"/>
    <_ip_UnifiedCompliancePolicyUIAction xmlns="http://schemas.microsoft.com/sharepoint/v3" xsi:nil="true"/>
    <_ip_UnifiedCompliancePolicyProperties xmlns="http://schemas.microsoft.com/sharepoint/v3" xsi:nil="true"/>
    <lcf76f155ced4ddcb4097134ff3c332f xmlns="9d61d8fb-a99e-4f97-bee3-1c0c42237d3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7" ma:contentTypeDescription="Create a new document." ma:contentTypeScope="" ma:versionID="ceb0df817da008a8ccb6cfbc4c6ed3c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5512ab9d0cb0f65106e221a4b71e3a21"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DCBE4139-1B1B-43E4-9909-E6CECA448335}">
  <ds:schemaRef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208de43-a64f-47b6-af23-f340daf30859"/>
    <ds:schemaRef ds:uri="http://schemas.microsoft.com/sharepoint/v3"/>
    <ds:schemaRef ds:uri="9d61d8fb-a99e-4f97-bee3-1c0c42237d32"/>
    <ds:schemaRef ds:uri="http://purl.org/dc/terms/"/>
    <ds:schemaRef ds:uri="http://schemas.microsoft.com/sharepoint/v3/fields"/>
    <ds:schemaRef ds:uri="http://schemas.microsoft.com/sharepoint.v3"/>
    <ds:schemaRef ds:uri="http://schemas.microsoft.com/office/2006/documentManagement/types"/>
    <ds:schemaRef ds:uri="4ffa91fb-a0ff-4ac5-b2db-65c790d184a4"/>
    <ds:schemaRef ds:uri="http://www.w3.org/XML/1998/namespace"/>
    <ds:schemaRef ds:uri="http://purl.org/dc/dcmitype/"/>
  </ds:schemaRefs>
</ds:datastoreItem>
</file>

<file path=customXml/itemProps2.xml><?xml version="1.0" encoding="utf-8"?>
<ds:datastoreItem xmlns:ds="http://schemas.openxmlformats.org/officeDocument/2006/customXml" ds:itemID="{9A2204B4-6790-4DC9-A2B3-529FF5FFC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EA1B04-B86F-450F-BD5F-582B354A633D}">
  <ds:schemaRefs>
    <ds:schemaRef ds:uri="http://schemas.microsoft.com/sharepoint/v3/contenttype/forms"/>
  </ds:schemaRefs>
</ds:datastoreItem>
</file>

<file path=customXml/itemProps4.xml><?xml version="1.0" encoding="utf-8"?>
<ds:datastoreItem xmlns:ds="http://schemas.openxmlformats.org/officeDocument/2006/customXml" ds:itemID="{AA5E7F75-0B19-43AB-A4E2-3E54400B119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5803</Words>
  <Application>Microsoft Office PowerPoint</Application>
  <PresentationFormat>On-screen Show (4:3)</PresentationFormat>
  <Paragraphs>396</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-apple-system</vt:lpstr>
      <vt:lpstr>Arial</vt:lpstr>
      <vt:lpstr>Calibri</vt:lpstr>
      <vt:lpstr>Segoe UI</vt:lpstr>
      <vt:lpstr>Wingdings</vt:lpstr>
      <vt:lpstr>Office Theme</vt:lpstr>
      <vt:lpstr>Módulo 2: Técnicas de limpieza eficaces </vt:lpstr>
      <vt:lpstr>Descripción</vt:lpstr>
      <vt:lpstr>Resultados</vt:lpstr>
      <vt:lpstr>Introducción</vt:lpstr>
      <vt:lpstr>¿Cree que limpiar su casa usando técnicas de limpieza específicas puede ayudar a reducir la posible exposición al plomo?</vt:lpstr>
      <vt:lpstr>¡SÍ!</vt:lpstr>
      <vt:lpstr>Polvo de plomo</vt:lpstr>
      <vt:lpstr>Colectores de polvo de plomo</vt:lpstr>
      <vt:lpstr>Niños</vt:lpstr>
      <vt:lpstr>Limpieza</vt:lpstr>
      <vt:lpstr>Posibles colectores de polvo </vt:lpstr>
      <vt:lpstr>Posibles colectores de polvo</vt:lpstr>
      <vt:lpstr>Técnicas de limpieza recomendadas</vt:lpstr>
      <vt:lpstr>¿Qué técnicas de limpieza específicas cree que pueden ser importantes para incorporar en nuestros hábitos de limpieza para ayudar a eliminar de forma segura el polvo de plomo del hogar?</vt:lpstr>
      <vt:lpstr>Lavado con agua</vt:lpstr>
      <vt:lpstr>Pasos del lavado con agua</vt:lpstr>
      <vt:lpstr>Pasos del lavado con agua </vt:lpstr>
      <vt:lpstr>Lavado con agua </vt:lpstr>
      <vt:lpstr>Demostración opcional</vt:lpstr>
      <vt:lpstr>Técnicas de limpieza para reducir el polvo de plomo</vt:lpstr>
      <vt:lpstr>Pisos, zócalos, alfombras y tapetes</vt:lpstr>
      <vt:lpstr>Pisos, zócalos, alfombras y tapetes </vt:lpstr>
      <vt:lpstr>Ventanas y  alféizares/ antepechos</vt:lpstr>
      <vt:lpstr>Rejillas de conductos de aire y radiadores</vt:lpstr>
      <vt:lpstr>Puertas, marcos de puerta, paredes y otras superficies pintadas</vt:lpstr>
      <vt:lpstr>Puertas, marcos de puerta, paredes y otras superficies pintadas </vt:lpstr>
      <vt:lpstr>Escaleras, barandillas y barandas</vt:lpstr>
      <vt:lpstr>Muebles</vt:lpstr>
      <vt:lpstr>Actividad de grupo: Limpieza de polvo de plomo</vt:lpstr>
      <vt:lpstr>Actividad de grupo: Limpieza de polvo de plomo </vt:lpstr>
      <vt:lpstr>¿Qué debemos hacer para evitar la recontaminación del área?</vt:lpstr>
      <vt:lpstr>Deberíamos:</vt:lpstr>
      <vt:lpstr>Consejos útiles</vt:lpstr>
      <vt:lpstr>Consejos útiles </vt:lpstr>
      <vt:lpstr>¿Cuáles son algunos de los colectores de polvo de plomo en el hogar?</vt:lpstr>
      <vt:lpstr>Revisión</vt:lpstr>
      <vt:lpstr>Compruebe sus respuestas</vt:lpstr>
      <vt:lpstr>Consejos de limpieza útiles</vt:lpstr>
      <vt:lpstr>Consejos de limpieza útiles </vt:lpstr>
      <vt:lpstr>¿Qué técnicas de limpieza nuevas empezará a usar en casa?</vt:lpstr>
      <vt:lpstr>Centro Nacional de Información Sobre el Plomo</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2: Técnicas de limpieza recomendadas</dc:title>
  <dc:creator/>
  <cp:keywords>Plomo</cp:keywords>
  <cp:lastModifiedBy/>
  <cp:revision>29</cp:revision>
  <dcterms:created xsi:type="dcterms:W3CDTF">2020-10-08T02:44:52Z</dcterms:created>
  <dcterms:modified xsi:type="dcterms:W3CDTF">2022-11-04T21:46:45Z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0x01010046E555EE6AEA6F4E90DC1EE56A20DF84</vt:lpwstr>
  </property>
  <property fmtid="{D5CDD505-2E9C-101B-9397-08002B2CF9AE}" pid="3" name="TaxKeyword">
    <vt:lpwstr>2454;#Plomo|13d12701-863f-49c9-8c91-4c0ffeb85a66</vt:lpwstr>
  </property>
  <property fmtid="{D5CDD505-2E9C-101B-9397-08002B2CF9AE}" pid="4" name="Order">
    <vt:r8>1067700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EPA Subject">
    <vt:lpwstr/>
  </property>
  <property fmtid="{D5CDD505-2E9C-101B-9397-08002B2CF9AE}" pid="9" name="e3f09c3df709400db2417a7161762d62">
    <vt:lpwstr/>
  </property>
  <property fmtid="{D5CDD505-2E9C-101B-9397-08002B2CF9AE}" pid="10" name="Document Type">
    <vt:lpwstr/>
  </property>
  <property fmtid="{D5CDD505-2E9C-101B-9397-08002B2CF9AE}" pid="11" name="xd_Signature">
    <vt:bool>false</vt:bool>
  </property>
  <property fmtid="{D5CDD505-2E9C-101B-9397-08002B2CF9AE}" pid="12" name="Records Status">
    <vt:lpwstr>Pending</vt:lpwstr>
  </property>
  <property fmtid="{D5CDD505-2E9C-101B-9397-08002B2CF9AE}" pid="13" name="_ExtendedDescription">
    <vt:lpwstr/>
  </property>
  <property fmtid="{D5CDD505-2E9C-101B-9397-08002B2CF9AE}" pid="14" name="TriggerFlowInfo">
    <vt:lpwstr/>
  </property>
  <property fmtid="{D5CDD505-2E9C-101B-9397-08002B2CF9AE}" pid="15" name="MediaServiceImageTags">
    <vt:lpwstr/>
  </property>
</Properties>
</file>