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5"/>
  </p:sldMasterIdLst>
  <p:notesMasterIdLst>
    <p:notesMasterId r:id="rId60"/>
  </p:notesMasterIdLst>
  <p:sldIdLst>
    <p:sldId id="258" r:id="rId6"/>
    <p:sldId id="513" r:id="rId7"/>
    <p:sldId id="262" r:id="rId8"/>
    <p:sldId id="519" r:id="rId9"/>
    <p:sldId id="518" r:id="rId10"/>
    <p:sldId id="263" r:id="rId11"/>
    <p:sldId id="264" r:id="rId12"/>
    <p:sldId id="265" r:id="rId13"/>
    <p:sldId id="515" r:id="rId14"/>
    <p:sldId id="520" r:id="rId15"/>
    <p:sldId id="521" r:id="rId16"/>
    <p:sldId id="474" r:id="rId17"/>
    <p:sldId id="473" r:id="rId18"/>
    <p:sldId id="475" r:id="rId19"/>
    <p:sldId id="476" r:id="rId20"/>
    <p:sldId id="514" r:id="rId21"/>
    <p:sldId id="512" r:id="rId22"/>
    <p:sldId id="477" r:id="rId23"/>
    <p:sldId id="524" r:id="rId24"/>
    <p:sldId id="479" r:id="rId25"/>
    <p:sldId id="480" r:id="rId26"/>
    <p:sldId id="525" r:id="rId27"/>
    <p:sldId id="482" r:id="rId28"/>
    <p:sldId id="483" r:id="rId29"/>
    <p:sldId id="484" r:id="rId30"/>
    <p:sldId id="486" r:id="rId31"/>
    <p:sldId id="485" r:id="rId32"/>
    <p:sldId id="487" r:id="rId33"/>
    <p:sldId id="489" r:id="rId34"/>
    <p:sldId id="488" r:id="rId35"/>
    <p:sldId id="491" r:id="rId36"/>
    <p:sldId id="492" r:id="rId37"/>
    <p:sldId id="493" r:id="rId38"/>
    <p:sldId id="494" r:id="rId39"/>
    <p:sldId id="495" r:id="rId40"/>
    <p:sldId id="526" r:id="rId41"/>
    <p:sldId id="497" r:id="rId42"/>
    <p:sldId id="527" r:id="rId43"/>
    <p:sldId id="498" r:id="rId44"/>
    <p:sldId id="500" r:id="rId45"/>
    <p:sldId id="501" r:id="rId46"/>
    <p:sldId id="516" r:id="rId47"/>
    <p:sldId id="528" r:id="rId48"/>
    <p:sldId id="529" r:id="rId49"/>
    <p:sldId id="505" r:id="rId50"/>
    <p:sldId id="530" r:id="rId51"/>
    <p:sldId id="531" r:id="rId52"/>
    <p:sldId id="532" r:id="rId53"/>
    <p:sldId id="508" r:id="rId54"/>
    <p:sldId id="509" r:id="rId55"/>
    <p:sldId id="510" r:id="rId56"/>
    <p:sldId id="511" r:id="rId57"/>
    <p:sldId id="445" r:id="rId58"/>
    <p:sldId id="451"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444"/>
    <a:srgbClr val="005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8CDA6B-1820-4DD2-932F-DFB3ED5174CB}" v="9" dt="2022-10-04T02:35:00.500"/>
    <p1510:client id="{E414ACCA-1D8C-4AF7-8159-5CEC16309140}" v="5" dt="2022-10-03T18:58:41.0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93" autoAdjust="0"/>
    <p:restoredTop sz="68449" autoAdjust="0"/>
  </p:normalViewPr>
  <p:slideViewPr>
    <p:cSldViewPr snapToGrid="0" showGuides="1">
      <p:cViewPr varScale="1">
        <p:scale>
          <a:sx n="75" d="100"/>
          <a:sy n="75" d="100"/>
        </p:scale>
        <p:origin x="1254" y="66"/>
      </p:cViewPr>
      <p:guideLst>
        <p:guide orient="horz" pos="2160"/>
        <p:guide pos="5712"/>
      </p:guideLst>
    </p:cSldViewPr>
  </p:slideViewPr>
  <p:outlineViewPr>
    <p:cViewPr>
      <p:scale>
        <a:sx n="33" d="100"/>
        <a:sy n="33" d="100"/>
      </p:scale>
      <p:origin x="0" y="-2490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36CFC-CD9F-48CE-9C2D-1AF1C71D6D52}" type="datetimeFigureOut">
              <a:rPr lang="en-US" smtClean="0"/>
              <a:t>11/4/2022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62184-A42E-4521-9103-23C15114745B}" type="slidenum">
              <a:rPr lang="en-US" smtClean="0"/>
              <a:t>‹#›</a:t>
            </a:fld>
            <a:endParaRPr lang="en-US"/>
          </a:p>
        </p:txBody>
      </p:sp>
    </p:spTree>
    <p:extLst>
      <p:ext uri="{BB962C8B-B14F-4D97-AF65-F5344CB8AC3E}">
        <p14:creationId xmlns:p14="http://schemas.microsoft.com/office/powerpoint/2010/main" val="3386461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1</a:t>
            </a:fld>
            <a:endParaRPr lang="en-US"/>
          </a:p>
        </p:txBody>
      </p:sp>
    </p:spTree>
    <p:extLst>
      <p:ext uri="{BB962C8B-B14F-4D97-AF65-F5344CB8AC3E}">
        <p14:creationId xmlns:p14="http://schemas.microsoft.com/office/powerpoint/2010/main" val="790365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II. </a:t>
            </a:r>
            <a:r>
              <a:rPr lang="en-US" b="0" i="0" u="sng" dirty="0" err="1">
                <a:effectLst/>
                <a:latin typeface="Arial" panose="020B0604020202020204" pitchFamily="34" charset="0"/>
              </a:rPr>
              <a:t>Higiene</a:t>
            </a:r>
            <a:r>
              <a:rPr lang="en-US" b="0" i="0" u="sng" dirty="0">
                <a:effectLst/>
                <a:latin typeface="Arial" panose="020B0604020202020204" pitchFamily="34" charset="0"/>
              </a:rPr>
              <a:t> personal</a:t>
            </a:r>
          </a:p>
          <a:p>
            <a:r>
              <a:rPr lang="es-ES" b="0" i="0" dirty="0">
                <a:effectLst/>
                <a:latin typeface="Arial" panose="020B0604020202020204" pitchFamily="34" charset="0"/>
              </a:rPr>
              <a:t>Cuidar y mantener nuestro cuerpo y nuestro entorno limpios y libres de desorden es importante para mantener una buena salud. Para minimiza el riesgo de enfermedad y reducir la posible exposición al plomo, es esencial enseñar a los niños buenos hábitos de higiene personal. Los adultos pueden enseñar a los niños buenos hábitos de higiene personal:</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0" dirty="0">
                <a:effectLst/>
                <a:latin typeface="Arial" panose="020B0604020202020204" pitchFamily="34" charset="0"/>
              </a:rPr>
              <a:t>Asegurándose de que se laven las manos varias veces al día. </a:t>
            </a:r>
          </a:p>
          <a:p>
            <a:pPr marL="171450" lvl="0" indent="-171450">
              <a:buFont typeface="Arial" panose="020B0604020202020204" pitchFamily="34" charset="0"/>
              <a:buChar char="•"/>
            </a:pPr>
            <a:r>
              <a:rPr lang="es-ES" b="0" i="0" dirty="0">
                <a:effectLst/>
                <a:latin typeface="Arial" panose="020B0604020202020204" pitchFamily="34" charset="0"/>
              </a:rPr>
              <a:t>Cortándoles las uñas de los pies y de las manos. </a:t>
            </a:r>
          </a:p>
          <a:p>
            <a:pPr marL="171450" lvl="0" indent="-171450">
              <a:buFont typeface="Arial" panose="020B0604020202020204" pitchFamily="34" charset="0"/>
              <a:buChar char="•"/>
            </a:pPr>
            <a:r>
              <a:rPr lang="es-ES" b="0" i="0" dirty="0">
                <a:effectLst/>
                <a:latin typeface="Arial" panose="020B0604020202020204" pitchFamily="34" charset="0"/>
              </a:rPr>
              <a:t>Bañándolos todos los días. </a:t>
            </a:r>
          </a:p>
          <a:p>
            <a:pPr marL="171450" lvl="0" indent="-171450">
              <a:buFont typeface="Arial" panose="020B0604020202020204" pitchFamily="34" charset="0"/>
              <a:buChar char="•"/>
            </a:pPr>
            <a:r>
              <a:rPr lang="es-ES" b="0" i="0" dirty="0">
                <a:effectLst/>
                <a:latin typeface="Arial" panose="020B0604020202020204" pitchFamily="34" charset="0"/>
              </a:rPr>
              <a:t>Sujetando sus bobos o chupetes en la ropa.</a:t>
            </a:r>
          </a:p>
          <a:p>
            <a:pPr marL="171450" lvl="0" indent="-171450">
              <a:buFont typeface="Arial" panose="020B0604020202020204" pitchFamily="34" charset="0"/>
              <a:buChar char="•"/>
            </a:pPr>
            <a:r>
              <a:rPr lang="es-ES" b="0" i="0" dirty="0">
                <a:effectLst/>
                <a:latin typeface="Arial" panose="020B0604020202020204" pitchFamily="34" charset="0"/>
              </a:rPr>
              <a:t>Lavando sus biberones y bobos (chupetes) todos los días. </a:t>
            </a:r>
          </a:p>
          <a:p>
            <a:pPr marL="171450" lvl="0" indent="-171450">
              <a:buFont typeface="Arial" panose="020B0604020202020204" pitchFamily="34" charset="0"/>
              <a:buChar char="•"/>
            </a:pPr>
            <a:r>
              <a:rPr lang="es-ES" b="0" i="0" dirty="0">
                <a:effectLst/>
                <a:latin typeface="Arial" panose="020B0604020202020204" pitchFamily="34" charset="0"/>
              </a:rPr>
              <a:t>Lavando sus juguetes con frecuencia. </a:t>
            </a:r>
          </a:p>
          <a:p>
            <a:pPr marL="171450" lvl="0" indent="-171450">
              <a:buFont typeface="Arial" panose="020B0604020202020204" pitchFamily="34" charset="0"/>
              <a:buChar char="•"/>
            </a:pPr>
            <a:r>
              <a:rPr lang="es-ES" b="0" i="0" dirty="0">
                <a:effectLst/>
                <a:latin typeface="Arial" panose="020B0604020202020204" pitchFamily="34" charset="0"/>
              </a:rPr>
              <a:t>Lavando su ropa y zapatos sucios de polvo de plomo o tierra por separado de otros artículos.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10</a:t>
            </a:fld>
            <a:endParaRPr lang="en-US"/>
          </a:p>
        </p:txBody>
      </p:sp>
    </p:spTree>
    <p:extLst>
      <p:ext uri="{BB962C8B-B14F-4D97-AF65-F5344CB8AC3E}">
        <p14:creationId xmlns:p14="http://schemas.microsoft.com/office/powerpoint/2010/main" val="124456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Una forma en que los niños pequeños ingieren plomo es a través del polvo o el suelo contaminado por la pintura a base de plomo u otras fuentes de plomo que se depositan en sus manos mientras juegan. Cuando los niños se ponen las manos en la boca, pueden ingerir polvo o suelo contaminado con plomo, que luego puede entrar en su torrente sanguíneo. Los buenos hábitos de higiene, como el lavado de manos consistente, reducen la probabilidad de que esto ocurra y es la mejor manera de reducir el número de gérmenes en los niños en la mayoría de las situaciones. Los niños deben lavarse las manos con jabón:</a:t>
            </a:r>
          </a:p>
          <a:p>
            <a:pPr marL="171450" indent="-171450">
              <a:buFont typeface="Arial" panose="020B0604020202020204" pitchFamily="34" charset="0"/>
              <a:buChar char="•"/>
            </a:pPr>
            <a:r>
              <a:rPr lang="es-ES" b="0" i="0" dirty="0">
                <a:effectLst/>
                <a:latin typeface="Arial" panose="020B0604020202020204" pitchFamily="34" charset="0"/>
              </a:rPr>
              <a:t>Antes de comer, beber y dormir; </a:t>
            </a:r>
          </a:p>
          <a:p>
            <a:pPr marL="171450" indent="-171450">
              <a:buFont typeface="Arial" panose="020B0604020202020204" pitchFamily="34" charset="0"/>
              <a:buChar char="•"/>
            </a:pPr>
            <a:r>
              <a:rPr lang="es-ES" b="0" i="0" dirty="0">
                <a:effectLst/>
                <a:latin typeface="Arial" panose="020B0604020202020204" pitchFamily="34" charset="0"/>
              </a:rPr>
              <a:t>Después de ir al baño; y </a:t>
            </a:r>
          </a:p>
          <a:p>
            <a:pPr marL="171450" indent="-171450">
              <a:buFont typeface="Arial" panose="020B0604020202020204" pitchFamily="34" charset="0"/>
              <a:buChar char="•"/>
            </a:pPr>
            <a:r>
              <a:rPr lang="es-ES" b="0" i="0" dirty="0">
                <a:effectLst/>
                <a:latin typeface="Arial" panose="020B0604020202020204" pitchFamily="34" charset="0"/>
              </a:rPr>
              <a:t>Después de jugar fuera de casa o con animales.</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11</a:t>
            </a:fld>
            <a:endParaRPr lang="en-US"/>
          </a:p>
        </p:txBody>
      </p:sp>
    </p:spTree>
    <p:extLst>
      <p:ext uri="{BB962C8B-B14F-4D97-AF65-F5344CB8AC3E}">
        <p14:creationId xmlns:p14="http://schemas.microsoft.com/office/powerpoint/2010/main" val="3792773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Cuando los niños se lavan las manos, deben usar agua con jabón durante al menos 20 segundos, y luego secarse bien las manos con una toalla limpia o con una toalla de papel. Aunque es preferible usar agua tibia, lavar con agua fría es mejor que no lavar. Las manos no deben limpiarse ni secarse con la ropa, que puede estar contaminada. Se recomiendan seis pasos para lavarse las manos de forma eficaz.</a:t>
            </a:r>
          </a:p>
          <a:p>
            <a:endParaRPr lang="en-US" sz="1200" u="sng" kern="1200" dirty="0">
              <a:solidFill>
                <a:schemeClr val="tx1"/>
              </a:solidFill>
              <a:effectLst/>
              <a:latin typeface="+mn-lt"/>
              <a:ea typeface="+mn-ea"/>
              <a:cs typeface="+mn-cs"/>
            </a:endParaRPr>
          </a:p>
          <a:p>
            <a:pPr marL="228600" indent="-228600">
              <a:buAutoNum type="alphaLcPeriod"/>
            </a:pPr>
            <a:r>
              <a:rPr lang="es-ES" b="0" i="0" u="sng" dirty="0">
                <a:effectLst/>
                <a:latin typeface="Arial" panose="020B0604020202020204" pitchFamily="34" charset="0"/>
              </a:rPr>
              <a:t>Lavado de manos en 6 pasos</a:t>
            </a:r>
          </a:p>
          <a:p>
            <a:pPr marL="0" indent="0">
              <a:buNone/>
            </a:pPr>
            <a:endParaRPr lang="en-US" sz="1200" kern="1200" dirty="0">
              <a:solidFill>
                <a:schemeClr val="tx1"/>
              </a:solidFill>
              <a:effectLst/>
              <a:latin typeface="+mn-lt"/>
              <a:ea typeface="+mn-ea"/>
              <a:cs typeface="+mn-cs"/>
            </a:endParaRPr>
          </a:p>
          <a:p>
            <a:pPr marL="0" indent="0">
              <a:buNone/>
            </a:pPr>
            <a:r>
              <a:rPr lang="es-ES" b="0" i="0" dirty="0">
                <a:effectLst/>
                <a:latin typeface="Arial" panose="020B0604020202020204" pitchFamily="34" charset="0"/>
              </a:rPr>
              <a:t>Paso 1: Mojar las manos con agua limpia. </a:t>
            </a:r>
          </a:p>
          <a:p>
            <a:pPr marL="0" indent="0">
              <a:buNone/>
            </a:pPr>
            <a:endParaRPr lang="es-ES" b="0" i="0" dirty="0">
              <a:effectLst/>
              <a:latin typeface="Arial" panose="020B0604020202020204" pitchFamily="34" charset="0"/>
            </a:endParaRPr>
          </a:p>
          <a:p>
            <a:pPr marL="0" indent="0">
              <a:buNone/>
            </a:pPr>
            <a:r>
              <a:rPr lang="es-ES" b="0" i="0" dirty="0">
                <a:effectLst/>
                <a:latin typeface="Arial" panose="020B0604020202020204" pitchFamily="34" charset="0"/>
              </a:rPr>
              <a:t>Paso 2: Añadir jabón, frotar las manos hasta hacer espuma. Hacer esto lejos del agua corriente; tenga cuidado de no retirar la espuma. </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12</a:t>
            </a:fld>
            <a:endParaRPr lang="en-US"/>
          </a:p>
        </p:txBody>
      </p:sp>
    </p:spTree>
    <p:extLst>
      <p:ext uri="{BB962C8B-B14F-4D97-AF65-F5344CB8AC3E}">
        <p14:creationId xmlns:p14="http://schemas.microsoft.com/office/powerpoint/2010/main" val="1594759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Paso 3: Estrujar el dorso y las palmas de las manos, entre los dedos y debajo de las uñas. Lavar por lo menos 20 segundos, la cantidad de tiempo que se necesita para cantar el ABC una vez o la canción de Feliz Cumpleaños dos veces. </a:t>
            </a:r>
          </a:p>
          <a:p>
            <a:endParaRPr lang="es-ES" b="0" i="0" dirty="0">
              <a:effectLst/>
              <a:latin typeface="Arial" panose="020B0604020202020204" pitchFamily="34" charset="0"/>
            </a:endParaRPr>
          </a:p>
          <a:p>
            <a:r>
              <a:rPr lang="es-ES" b="0" i="0" dirty="0">
                <a:effectLst/>
                <a:latin typeface="Arial" panose="020B0604020202020204" pitchFamily="34" charset="0"/>
              </a:rPr>
              <a:t>Paso 4: Enjuagar las manos de la muñeca hasta la punta de los dedos con agua limpia. Deja que el agua escurra hacia el fregadero, no hacia los codos.</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13</a:t>
            </a:fld>
            <a:endParaRPr lang="en-US"/>
          </a:p>
        </p:txBody>
      </p:sp>
    </p:spTree>
    <p:extLst>
      <p:ext uri="{BB962C8B-B14F-4D97-AF65-F5344CB8AC3E}">
        <p14:creationId xmlns:p14="http://schemas.microsoft.com/office/powerpoint/2010/main" val="281842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Paso 5: Secar las manos con una toalla limpia o con una toalla de papel. </a:t>
            </a:r>
          </a:p>
          <a:p>
            <a:endParaRPr lang="es-ES" b="0" i="0" dirty="0">
              <a:effectLst/>
              <a:latin typeface="Arial" panose="020B0604020202020204" pitchFamily="34" charset="0"/>
            </a:endParaRPr>
          </a:p>
          <a:p>
            <a:r>
              <a:rPr lang="es-ES" b="0" i="0" dirty="0">
                <a:effectLst/>
                <a:latin typeface="Arial" panose="020B0604020202020204" pitchFamily="34" charset="0"/>
              </a:rPr>
              <a:t>Paso 6: Cerrar la llave con la toalla usada. Recuerde: las manos sucias abrieron la llave.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Después de estos seis pasos puede estar seguro de que los niños están retirando el polvo de plomo de sus manos. Esta información se encuentra en los Mensajes clave, un recurso para llevar a casa que resume la información tratada hoy. </a:t>
            </a:r>
            <a:r>
              <a:rPr lang="es-ES" b="1" i="1" dirty="0">
                <a:effectLst/>
                <a:latin typeface="Arial" panose="020B0604020202020204" pitchFamily="34" charset="0"/>
              </a:rPr>
              <a:t>Nota para el instructor: </a:t>
            </a:r>
            <a:r>
              <a:rPr lang="es-ES" b="0" i="1" dirty="0">
                <a:effectLst/>
                <a:latin typeface="Arial" panose="020B0604020202020204" pitchFamily="34" charset="0"/>
              </a:rPr>
              <a:t>Entregue una copia de los Mensajes clave del Módulo 3 a cada participante.</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14</a:t>
            </a:fld>
            <a:endParaRPr lang="en-US"/>
          </a:p>
        </p:txBody>
      </p:sp>
    </p:spTree>
    <p:extLst>
      <p:ext uri="{BB962C8B-B14F-4D97-AF65-F5344CB8AC3E}">
        <p14:creationId xmlns:p14="http://schemas.microsoft.com/office/powerpoint/2010/main" val="1931404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b. </a:t>
            </a:r>
            <a:r>
              <a:rPr lang="es-ES" b="0" i="0" u="sng" dirty="0">
                <a:effectLst/>
                <a:latin typeface="Arial" panose="020B0604020202020204" pitchFamily="34" charset="0"/>
              </a:rPr>
              <a:t>Demostración de lavado de manos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effectLst/>
                <a:latin typeface="Arial" panose="020B0604020202020204" pitchFamily="34" charset="0"/>
              </a:rPr>
              <a:t>Nota para el instructor: </a:t>
            </a:r>
            <a:r>
              <a:rPr lang="es-ES" b="0" i="1" dirty="0">
                <a:effectLst/>
                <a:latin typeface="Arial" panose="020B0604020202020204" pitchFamily="34" charset="0"/>
              </a:rPr>
              <a:t>Utilice los seis pasos de lavado de mano descritos anteriormente para que los participantes laven sus manos. Necesitará jabón de mano líquido, una llave con agua corriente y toallas de papel. Si no tiene acceso a una llave con agua corriente, puede utilizar cubetas para la demostración: una cubeta para la llave y otra para el lavamanos. Un participante puede verter agua de una cubeta en la otra simulando una llave mientras otro se lava las manos. Si es posible, amplíe la demostración para incluir la actividad de luz negra opcional. </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15</a:t>
            </a:fld>
            <a:endParaRPr lang="en-US"/>
          </a:p>
        </p:txBody>
      </p:sp>
    </p:spTree>
    <p:extLst>
      <p:ext uri="{BB962C8B-B14F-4D97-AF65-F5344CB8AC3E}">
        <p14:creationId xmlns:p14="http://schemas.microsoft.com/office/powerpoint/2010/main" val="492329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0" i="1" dirty="0">
                <a:effectLst/>
                <a:latin typeface="Arial" panose="020B0604020202020204" pitchFamily="34" charset="0"/>
              </a:rPr>
              <a:t>Como alternativa, puede mostrar un video, como este de los Centros de Control y Prevención de Enfermedades que solamente será disponible en inglés en </a:t>
            </a:r>
            <a:r>
              <a:rPr lang="es-ES" sz="2800" b="1" i="1" u="sng" dirty="0">
                <a:solidFill>
                  <a:srgbClr val="0070C0"/>
                </a:solidFill>
                <a:effectLst/>
                <a:latin typeface="Arial" panose="020B0604020202020204" pitchFamily="34" charset="0"/>
              </a:rPr>
              <a:t>https://www.cdc.gov/handwashing/esp/videos.html </a:t>
            </a:r>
            <a:r>
              <a:rPr lang="es-ES" sz="2800" b="0" i="1" dirty="0">
                <a:effectLst/>
                <a:latin typeface="Arial" panose="020B0604020202020204" pitchFamily="34" charset="0"/>
              </a:rPr>
              <a:t>o puede buscar otro video. </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16</a:t>
            </a:fld>
            <a:endParaRPr lang="en-US"/>
          </a:p>
        </p:txBody>
      </p:sp>
    </p:spTree>
    <p:extLst>
      <p:ext uri="{BB962C8B-B14F-4D97-AF65-F5344CB8AC3E}">
        <p14:creationId xmlns:p14="http://schemas.microsoft.com/office/powerpoint/2010/main" val="2015231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c. </a:t>
            </a:r>
            <a:r>
              <a:rPr lang="es-ES" b="0" i="0" u="sng" dirty="0">
                <a:effectLst/>
                <a:latin typeface="Arial" panose="020B0604020202020204" pitchFamily="34" charset="0"/>
              </a:rPr>
              <a:t>Buenas prácticas al aire libre</a:t>
            </a:r>
          </a:p>
          <a:p>
            <a:r>
              <a:rPr lang="es-ES" b="0" i="0" dirty="0">
                <a:effectLst/>
                <a:latin typeface="Arial" panose="020B0604020202020204" pitchFamily="34" charset="0"/>
              </a:rPr>
              <a:t>Esta sesión se centra principalmente en las actividades dentro de casa. Sin embargo, podemos quedar expuestos al plomo en entornos exteriores por medio de la tierra</a:t>
            </a:r>
            <a:r>
              <a:rPr lang="en-US" sz="1200" b="0" i="0" kern="1200" dirty="0">
                <a:solidFill>
                  <a:schemeClr val="tx1"/>
                </a:solidFill>
                <a:effectLst/>
                <a:latin typeface="+mn-lt"/>
                <a:ea typeface="+mn-ea"/>
                <a:cs typeface="+mn-cs"/>
              </a:rPr>
              <a:t> </a:t>
            </a:r>
            <a:r>
              <a:rPr lang="es-ES" b="0" i="0" dirty="0">
                <a:effectLst/>
                <a:latin typeface="Arial" panose="020B0604020202020204" pitchFamily="34" charset="0"/>
              </a:rPr>
              <a:t>contaminada o de la aspiración del polvo que contiene plomo. La pintura a base de plomo en el exterior de las casas y edificios puede esparcirse o pelarse, y luego penetrar al suelo. El uso de gasolina con plomo en vehículos en el pasado, de fuentes industriales, o incluso de sitios contaminados, incluyendo las antiguas fundiciones de plomo, puede contaminar el suelo.</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Algunas plantas que crecen en suelos con alta concentración de plomo pueden absorber el plomo del suelo, siendo que la mayor parte del plomo se queda en las raíces y, en algunos casos raros, puede llegar a las partes superiores de la planta. Un profesional certificado puede eliminar (o eliminar parcialmente) el terreno contaminado y reemplazarlo por terreno limpio. </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17</a:t>
            </a:fld>
            <a:endParaRPr lang="en-US"/>
          </a:p>
        </p:txBody>
      </p:sp>
    </p:spTree>
    <p:extLst>
      <p:ext uri="{BB962C8B-B14F-4D97-AF65-F5344CB8AC3E}">
        <p14:creationId xmlns:p14="http://schemas.microsoft.com/office/powerpoint/2010/main" val="2105552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¿Cómo podemos reducir la posible exposición al plomo al aire libre en zonas con sospecha o certeza de que existe contaminación con plomo? ¿Cómo podemos evitar que el plomo entre en nuestras casas</a:t>
            </a:r>
            <a:r>
              <a:rPr lang="es-ES" b="0" i="1" dirty="0">
                <a:effectLst/>
                <a:latin typeface="Arial" panose="020B0604020202020204" pitchFamily="34" charset="0"/>
              </a:rPr>
              <a:t>? </a:t>
            </a:r>
            <a:r>
              <a:rPr lang="es-ES" b="1" i="1" dirty="0">
                <a:effectLst/>
                <a:latin typeface="Arial" panose="020B0604020202020204" pitchFamily="34" charset="0"/>
              </a:rPr>
              <a:t>Nota para el instructor</a:t>
            </a:r>
            <a:r>
              <a:rPr lang="es-ES" b="0" i="1" dirty="0">
                <a:effectLst/>
                <a:latin typeface="Arial" panose="020B0604020202020204" pitchFamily="34" charset="0"/>
              </a:rPr>
              <a:t>: Dé a los participantes tiempo para pensar y compartir con el grupo.</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18</a:t>
            </a:fld>
            <a:endParaRPr lang="en-US"/>
          </a:p>
        </p:txBody>
      </p:sp>
    </p:spTree>
    <p:extLst>
      <p:ext uri="{BB962C8B-B14F-4D97-AF65-F5344CB8AC3E}">
        <p14:creationId xmlns:p14="http://schemas.microsoft.com/office/powerpoint/2010/main" val="277410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Para reducir la exposición potencial al plomo al aire libre podemos: </a:t>
            </a:r>
          </a:p>
          <a:p>
            <a:pPr marL="171450" indent="-171450">
              <a:buFont typeface="Arial" panose="020B0604020202020204" pitchFamily="34" charset="0"/>
              <a:buChar char="•"/>
            </a:pPr>
            <a:r>
              <a:rPr lang="es-ES" b="0" i="0" dirty="0">
                <a:effectLst/>
                <a:latin typeface="Arial" panose="020B0604020202020204" pitchFamily="34" charset="0"/>
              </a:rPr>
              <a:t>Verificar el exterior de su casa, incluyendo porches (galerías) y verjas (cercas), en busca de pintura en estado de deterioro. </a:t>
            </a:r>
          </a:p>
          <a:p>
            <a:pPr marL="171450" lvl="0" indent="-171450">
              <a:buFont typeface="Arial" panose="020B0604020202020204" pitchFamily="34" charset="0"/>
              <a:buChar char="•"/>
            </a:pPr>
            <a:r>
              <a:rPr lang="es-ES" b="0" i="0" dirty="0">
                <a:effectLst/>
                <a:latin typeface="Arial" panose="020B0604020202020204" pitchFamily="34" charset="0"/>
              </a:rPr>
              <a:t>Cubrir la tierra descubierta con grama, plantas, grava o pedazos de madera, especialmente cerca de las paredes exteriores de su casa. </a:t>
            </a:r>
          </a:p>
          <a:p>
            <a:pPr marL="171450" lvl="0" indent="-171450">
              <a:buFont typeface="Arial" panose="020B0604020202020204" pitchFamily="34" charset="0"/>
              <a:buChar char="•"/>
            </a:pPr>
            <a:r>
              <a:rPr lang="es-ES" b="0" i="0" dirty="0">
                <a:effectLst/>
                <a:latin typeface="Arial" panose="020B0604020202020204" pitchFamily="34" charset="0"/>
              </a:rPr>
              <a:t>Jugar en la grama y en la tierra no contaminada con plomo, si es posible. </a:t>
            </a:r>
          </a:p>
          <a:p>
            <a:pPr marL="171450" lvl="0" indent="-171450">
              <a:buFont typeface="Arial" panose="020B0604020202020204" pitchFamily="34" charset="0"/>
              <a:buChar char="•"/>
            </a:pPr>
            <a:r>
              <a:rPr lang="es-ES" b="0" i="0" dirty="0">
                <a:effectLst/>
                <a:latin typeface="Arial" panose="020B0604020202020204" pitchFamily="34" charset="0"/>
              </a:rPr>
              <a:t>Lavar los juguetes de fuera de casa y el equipo de juegos de recreo con regularidad utilizando una llave o manguera exterior. </a:t>
            </a:r>
          </a:p>
          <a:p>
            <a:pPr marL="171450" lvl="0" indent="-171450">
              <a:buFont typeface="Arial" panose="020B0604020202020204" pitchFamily="34" charset="0"/>
              <a:buChar char="•"/>
            </a:pPr>
            <a:r>
              <a:rPr lang="es-ES" b="0" i="0" dirty="0">
                <a:effectLst/>
                <a:latin typeface="Arial" panose="020B0604020202020204" pitchFamily="34" charset="0"/>
              </a:rPr>
              <a:t>Utilizar las zonas designadas para pícnic, camping y caminatas.</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19</a:t>
            </a:fld>
            <a:endParaRPr lang="en-US"/>
          </a:p>
        </p:txBody>
      </p:sp>
    </p:spTree>
    <p:extLst>
      <p:ext uri="{BB962C8B-B14F-4D97-AF65-F5344CB8AC3E}">
        <p14:creationId xmlns:p14="http://schemas.microsoft.com/office/powerpoint/2010/main" val="169630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sesión de hoy tendrá una duración aproximada de 60 minutos, discutiremos</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DO" dirty="0"/>
              <a:t>Higiene personal y </a:t>
            </a:r>
            <a:endParaRPr lang="en-US" dirty="0"/>
          </a:p>
          <a:p>
            <a:pPr marL="171450" indent="-171450">
              <a:buFont typeface="Arial" panose="020B0604020202020204" pitchFamily="34" charset="0"/>
              <a:buChar char="•"/>
            </a:pPr>
            <a:r>
              <a:rPr lang="en-US" dirty="0" err="1"/>
              <a:t>Nutrición</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2</a:t>
            </a:fld>
            <a:endParaRPr lang="en-US"/>
          </a:p>
        </p:txBody>
      </p:sp>
    </p:spTree>
    <p:extLst>
      <p:ext uri="{BB962C8B-B14F-4D97-AF65-F5344CB8AC3E}">
        <p14:creationId xmlns:p14="http://schemas.microsoft.com/office/powerpoint/2010/main" val="1547568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Para evitar llevar tierra al interior de casa: </a:t>
            </a:r>
          </a:p>
          <a:p>
            <a:pPr marL="171450" indent="-171450">
              <a:buFont typeface="Arial" panose="020B0604020202020204" pitchFamily="34" charset="0"/>
              <a:buChar char="•"/>
            </a:pPr>
            <a:r>
              <a:rPr lang="es-ES" b="0" i="0" dirty="0">
                <a:effectLst/>
                <a:latin typeface="Arial" panose="020B0604020202020204" pitchFamily="34" charset="0"/>
              </a:rPr>
              <a:t>Colocar tapetes fuera y dentro de cada entrada.</a:t>
            </a:r>
          </a:p>
          <a:p>
            <a:pPr marL="171450" indent="-171450">
              <a:buFont typeface="Arial" panose="020B0604020202020204" pitchFamily="34" charset="0"/>
              <a:buChar char="•"/>
            </a:pPr>
            <a:r>
              <a:rPr lang="es-ES" b="0" i="0" dirty="0">
                <a:effectLst/>
                <a:latin typeface="Arial" panose="020B0604020202020204" pitchFamily="34" charset="0"/>
              </a:rPr>
              <a:t>Quitarse los zapatos antes de entrar.</a:t>
            </a:r>
          </a:p>
          <a:p>
            <a:pPr marL="171450" indent="-171450">
              <a:buFont typeface="Arial" panose="020B0604020202020204" pitchFamily="34" charset="0"/>
              <a:buChar char="•"/>
            </a:pPr>
            <a:r>
              <a:rPr lang="es-ES" b="0" i="0" dirty="0">
                <a:effectLst/>
                <a:latin typeface="Arial" panose="020B0604020202020204" pitchFamily="34" charset="0"/>
              </a:rPr>
              <a:t>Limpiar las patas de la mascota antes de traerlas al interior.</a:t>
            </a:r>
          </a:p>
          <a:p>
            <a:pPr marL="171450" indent="-171450">
              <a:buFont typeface="Arial" panose="020B0604020202020204" pitchFamily="34" charset="0"/>
              <a:buChar char="•"/>
            </a:pPr>
            <a:r>
              <a:rPr lang="es-ES" b="0" i="0" dirty="0">
                <a:effectLst/>
                <a:latin typeface="Arial" panose="020B0604020202020204" pitchFamily="34" charset="0"/>
              </a:rPr>
              <a:t>Retirar la tierra de la ropa, los juguetes, las mascotas y el equipo exterior, si es posible.</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20</a:t>
            </a:fld>
            <a:endParaRPr lang="en-US"/>
          </a:p>
        </p:txBody>
      </p:sp>
    </p:spTree>
    <p:extLst>
      <p:ext uri="{BB962C8B-B14F-4D97-AF65-F5344CB8AC3E}">
        <p14:creationId xmlns:p14="http://schemas.microsoft.com/office/powerpoint/2010/main" val="576771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i="1" dirty="0">
                <a:effectLst/>
                <a:latin typeface="Arial" panose="020B0604020202020204" pitchFamily="34" charset="0"/>
              </a:rPr>
              <a:t>Nota para el instructor: </a:t>
            </a:r>
            <a:r>
              <a:rPr lang="es-ES" b="0" i="1" dirty="0">
                <a:effectLst/>
                <a:latin typeface="Arial" panose="020B0604020202020204" pitchFamily="34" charset="0"/>
              </a:rPr>
              <a:t>Entregue un lápiz y una copia de la Hoja de trabajo del Módulo 3 a cada participante. Revise las preguntas de higiene personal junto a los participantes.</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Usaremos la hoja de trabajo durante esta sesión como instrumento de discusión y revisaremos lo que aprendimos juntos. Vea la sección de higiene personal en la parte superior de su hoja de trabajo.</a:t>
            </a:r>
          </a:p>
          <a:p>
            <a:endParaRPr lang="en-US" sz="1200" kern="1200" dirty="0">
              <a:solidFill>
                <a:schemeClr val="tx1"/>
              </a:solidFill>
              <a:effectLst/>
              <a:latin typeface="+mn-lt"/>
              <a:ea typeface="+mn-ea"/>
              <a:cs typeface="+mn-cs"/>
            </a:endParaRPr>
          </a:p>
          <a:p>
            <a:pPr marL="228600" lvl="0" indent="-228600">
              <a:buFont typeface="+mj-lt"/>
              <a:buAutoNum type="arabicPeriod"/>
            </a:pPr>
            <a:r>
              <a:rPr lang="es-ES" b="0" i="0" dirty="0">
                <a:effectLst/>
                <a:latin typeface="Arial" panose="020B0604020202020204" pitchFamily="34" charset="0"/>
              </a:rPr>
              <a:t>Enumere dos hábitos de higiene personal que pueden ayudar a reducir la posible exposición al plomo de los niños. </a:t>
            </a:r>
            <a:r>
              <a:rPr lang="es-ES" b="1" i="1" dirty="0">
                <a:effectLst/>
                <a:latin typeface="Arial" panose="020B0604020202020204" pitchFamily="34" charset="0"/>
              </a:rPr>
              <a:t>Nota para el instructor: </a:t>
            </a:r>
            <a:r>
              <a:rPr lang="es-ES" b="0" i="1" dirty="0">
                <a:effectLst/>
                <a:latin typeface="Arial" panose="020B0604020202020204" pitchFamily="34" charset="0"/>
              </a:rPr>
              <a:t>Las respuestas pueden incluir el lavado de las manos de los niños varias veces al día; el corte de las uñas de los pies y de las manos; el baño diario; sujetar los bobos o chupetes en la ropa; lavar los biberones y los bobos o chupetes todos los días; lavar los juguetes con frecuencia; y lavar la ropa y los zapatos sucios de polvo de plomo o tierra por separado. </a:t>
            </a:r>
          </a:p>
          <a:p>
            <a:pPr marL="228600" lvl="0" indent="-228600">
              <a:buFont typeface="+mj-lt"/>
              <a:buAutoNum type="arabicPeriod"/>
            </a:pPr>
            <a:endParaRPr lang="es-ES" b="0" i="1" dirty="0">
              <a:effectLst/>
              <a:latin typeface="Arial" panose="020B0604020202020204" pitchFamily="34" charset="0"/>
            </a:endParaRPr>
          </a:p>
          <a:p>
            <a:pPr marL="228600" lvl="0" indent="-228600">
              <a:buFont typeface="+mj-lt"/>
              <a:buAutoNum type="arabicPeriod"/>
            </a:pPr>
            <a:r>
              <a:rPr lang="es-ES" b="0" i="0" dirty="0">
                <a:effectLst/>
                <a:latin typeface="Arial" panose="020B0604020202020204" pitchFamily="34" charset="0"/>
              </a:rPr>
              <a:t>Debe lavarse las manos con agua y jabón por lo menos durante _____ segundos. </a:t>
            </a:r>
            <a:r>
              <a:rPr lang="es-ES" b="1" i="1" dirty="0">
                <a:effectLst/>
                <a:latin typeface="Arial" panose="020B0604020202020204" pitchFamily="34" charset="0"/>
              </a:rPr>
              <a:t>Nota para el instructor: </a:t>
            </a:r>
            <a:r>
              <a:rPr lang="es-ES" b="0" i="1" dirty="0">
                <a:effectLst/>
                <a:latin typeface="Arial" panose="020B0604020202020204" pitchFamily="34" charset="0"/>
              </a:rPr>
              <a:t>La respuesta es 20.</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21</a:t>
            </a:fld>
            <a:endParaRPr lang="en-US"/>
          </a:p>
        </p:txBody>
      </p:sp>
    </p:spTree>
    <p:extLst>
      <p:ext uri="{BB962C8B-B14F-4D97-AF65-F5344CB8AC3E}">
        <p14:creationId xmlns:p14="http://schemas.microsoft.com/office/powerpoint/2010/main" val="2526136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III. </a:t>
            </a:r>
            <a:r>
              <a:rPr lang="en-US" b="0" i="0" u="sng" dirty="0" err="1">
                <a:effectLst/>
                <a:latin typeface="Arial" panose="020B0604020202020204" pitchFamily="34" charset="0"/>
              </a:rPr>
              <a:t>Nutrición</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effectLst/>
                <a:latin typeface="Arial" panose="020B0604020202020204" pitchFamily="34" charset="0"/>
              </a:rPr>
              <a:t>Nota para el instructor: </a:t>
            </a:r>
            <a:r>
              <a:rPr lang="es-ES" b="0" i="1" dirty="0">
                <a:effectLst/>
                <a:latin typeface="Arial" panose="020B0604020202020204" pitchFamily="34" charset="0"/>
              </a:rPr>
              <a:t>Familiarícese con las listas de alimentos, comidas y meriendas que se proponen en el Plan de clases y esté preparado para proporcionar ejemplos para iniciar la conversación. Si necesita ideas adicionales, utilice el Apéndice A: Alimentos que contienen calcio, hierro y vitamina C, que es una lista de más de 150 alimentos generales y locales/tradicionales conocidos que contienen calcio, hierro y vitamina C. Registre las sugerencias de alimentos, comidas y meriendas de los participantes, preferiblemente en papel de rotafolio.</a:t>
            </a:r>
            <a:endParaRPr lang="en-US" sz="1200"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Los hábitos alimenticios específicos que usted y sus hijos tienen son cruciales. La nutrición es importante para el crecimiento, el desarrollo y el aprendizaje general del niño, y mucho más. Crear buenos hábitos alimenticios nos mantendrá saludables y reducirá el riesgo de enfermedades. Todo lo que comemos y bebemos es relevante, por lo que es importante incluir una variedad de verduras, frutas, granos integrales, proteínas y productos lácteos en nuestras dietas (Ref. 1).</a:t>
            </a:r>
          </a:p>
          <a:p>
            <a:endParaRPr lang="en-US" sz="1200" kern="1200" dirty="0">
              <a:solidFill>
                <a:schemeClr val="tx1"/>
              </a:solidFill>
              <a:effectLst/>
              <a:latin typeface="+mn-lt"/>
              <a:ea typeface="+mn-ea"/>
              <a:cs typeface="+mn-cs"/>
            </a:endParaRPr>
          </a:p>
          <a:p>
            <a:pPr marL="228600" indent="-228600">
              <a:buAutoNum type="alphaLcPeriod"/>
            </a:pPr>
            <a:r>
              <a:rPr lang="es-ES" b="0" i="0" u="sng" dirty="0">
                <a:effectLst/>
                <a:latin typeface="Arial" panose="020B0604020202020204" pitchFamily="34" charset="0"/>
              </a:rPr>
              <a:t>Comer una dieta saludable con nutrientes clave para reducir la absorción de plomo</a:t>
            </a:r>
            <a:endParaRPr lang="en-US" sz="1200" b="0" i="0" u="sng" kern="1200" dirty="0">
              <a:solidFill>
                <a:schemeClr val="tx1"/>
              </a:solidFill>
              <a:effectLst/>
              <a:latin typeface="+mn-lt"/>
              <a:ea typeface="+mn-ea"/>
              <a:cs typeface="+mn-cs"/>
            </a:endParaRPr>
          </a:p>
          <a:p>
            <a:pPr marL="0" indent="0">
              <a:buNone/>
            </a:pPr>
            <a:r>
              <a:rPr lang="es-ES" b="0" i="0" dirty="0">
                <a:effectLst/>
                <a:latin typeface="Arial" panose="020B0604020202020204" pitchFamily="34" charset="0"/>
              </a:rPr>
              <a:t>Comer una variedad de alimentos les da a los niños las vitaminas y minerales que necesitan para crecer sanos. Cuando los niños no tienen suficiente calcio o hierro en sus cuerpos, estos pueden absorber plomo en lugar de estos nutrientes. El calcio, el hierro y la vitamina C son bloqueadores naturales que pueden ayudar a reducir la absorción de plomo en el torrente sanguíneo.</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22</a:t>
            </a:fld>
            <a:endParaRPr lang="en-US"/>
          </a:p>
        </p:txBody>
      </p:sp>
    </p:spTree>
    <p:extLst>
      <p:ext uri="{BB962C8B-B14F-4D97-AF65-F5344CB8AC3E}">
        <p14:creationId xmlns:p14="http://schemas.microsoft.com/office/powerpoint/2010/main" val="1144514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Una dieta rica en nutrientes importantes como el calcio, el hierro y la vitamina C desempeña un papel esencial en la reducción de la absorción del plomo:</a:t>
            </a:r>
          </a:p>
          <a:p>
            <a:r>
              <a:rPr lang="en-US" sz="1200" kern="1200" dirty="0">
                <a:solidFill>
                  <a:schemeClr val="tx1"/>
                </a:solidFill>
                <a:effectLst/>
                <a:latin typeface="+mn-lt"/>
                <a:ea typeface="+mn-ea"/>
                <a:cs typeface="+mn-cs"/>
              </a:rPr>
              <a:t> </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b="0" i="0" dirty="0">
                <a:effectLst/>
                <a:latin typeface="Arial" panose="020B0604020202020204" pitchFamily="34" charset="0"/>
              </a:rPr>
              <a:t>El calcio ayuda a los huesos a mantenerse fuertes y puede mantener el plomo fuera del organismo. Los alimentos que contienen calcio incluyen: </a:t>
            </a:r>
          </a:p>
          <a:p>
            <a:pPr marL="628650" lvl="1" indent="-171450">
              <a:buFont typeface="Arial" panose="020B0604020202020204" pitchFamily="34" charset="0"/>
              <a:buChar char="•"/>
            </a:pPr>
            <a:r>
              <a:rPr lang="es-ES" b="0" i="0" dirty="0">
                <a:effectLst/>
                <a:latin typeface="Arial" panose="020B0604020202020204" pitchFamily="34" charset="0"/>
              </a:rPr>
              <a:t>La leche y los productos lácteos, como el yogurt y el queso; </a:t>
            </a:r>
          </a:p>
          <a:p>
            <a:pPr marL="628650" lvl="1" indent="-171450">
              <a:buFont typeface="Arial" panose="020B0604020202020204" pitchFamily="34" charset="0"/>
              <a:buChar char="•"/>
            </a:pPr>
            <a:r>
              <a:rPr lang="es-ES" b="0" i="0" dirty="0">
                <a:effectLst/>
                <a:latin typeface="Arial" panose="020B0604020202020204" pitchFamily="34" charset="0"/>
              </a:rPr>
              <a:t>Brócoli; </a:t>
            </a:r>
          </a:p>
          <a:p>
            <a:pPr marL="628650" lvl="1" indent="-171450">
              <a:buFont typeface="Arial" panose="020B0604020202020204" pitchFamily="34" charset="0"/>
              <a:buChar char="•"/>
            </a:pPr>
            <a:r>
              <a:rPr lang="es-ES" b="0" i="0" dirty="0">
                <a:effectLst/>
                <a:latin typeface="Arial" panose="020B0604020202020204" pitchFamily="34" charset="0"/>
              </a:rPr>
              <a:t>Salmones y sardinas enlatados; y </a:t>
            </a:r>
          </a:p>
          <a:p>
            <a:pPr marL="628650" lvl="1" indent="-171450">
              <a:buFont typeface="Arial" panose="020B0604020202020204" pitchFamily="34" charset="0"/>
              <a:buChar char="•"/>
            </a:pPr>
            <a:r>
              <a:rPr lang="es-ES" b="0" i="0" dirty="0">
                <a:effectLst/>
                <a:latin typeface="Arial" panose="020B0604020202020204" pitchFamily="34" charset="0"/>
              </a:rPr>
              <a:t>Alimentos con calcio añadido, como el jugo de naranja y la leche de soja. </a:t>
            </a:r>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462184-A42E-4521-9103-23C15114745B}" type="slidenum">
              <a:rPr lang="en-US" smtClean="0"/>
              <a:t>23</a:t>
            </a:fld>
            <a:endParaRPr lang="en-US"/>
          </a:p>
        </p:txBody>
      </p:sp>
    </p:spTree>
    <p:extLst>
      <p:ext uri="{BB962C8B-B14F-4D97-AF65-F5344CB8AC3E}">
        <p14:creationId xmlns:p14="http://schemas.microsoft.com/office/powerpoint/2010/main" val="678255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El hierro puede bloquear la absorción del plomo. Los alimentos que contienen hierro incluyen:</a:t>
            </a:r>
          </a:p>
          <a:p>
            <a:pPr marL="628650" lvl="1" indent="-171450">
              <a:buFont typeface="Arial" panose="020B0604020202020204" pitchFamily="34" charset="0"/>
              <a:buChar char="•"/>
            </a:pPr>
            <a:r>
              <a:rPr lang="es-ES" b="0" i="0" dirty="0">
                <a:effectLst/>
                <a:latin typeface="Arial" panose="020B0604020202020204" pitchFamily="34" charset="0"/>
              </a:rPr>
              <a:t>Carnes rojas magras, pescado, pollo y huevos;</a:t>
            </a:r>
          </a:p>
          <a:p>
            <a:pPr marL="628650" lvl="1" indent="-171450">
              <a:buFont typeface="Arial" panose="020B0604020202020204" pitchFamily="34" charset="0"/>
              <a:buChar char="•"/>
            </a:pPr>
            <a:r>
              <a:rPr lang="es-ES" b="0" i="0" dirty="0">
                <a:effectLst/>
                <a:latin typeface="Arial" panose="020B0604020202020204" pitchFamily="34" charset="0"/>
              </a:rPr>
              <a:t>Habichuelas, arvejas, verduras de hojas verdes y lentejas; </a:t>
            </a:r>
          </a:p>
          <a:p>
            <a:pPr marL="628650" lvl="1" indent="-171450">
              <a:buFont typeface="Arial" panose="020B0604020202020204" pitchFamily="34" charset="0"/>
              <a:buChar char="•"/>
            </a:pPr>
            <a:r>
              <a:rPr lang="es-ES" b="0" i="0" dirty="0">
                <a:effectLst/>
                <a:latin typeface="Arial" panose="020B0604020202020204" pitchFamily="34" charset="0"/>
              </a:rPr>
              <a:t>Cereales, pan y pasta fortificados con hierro; y </a:t>
            </a:r>
          </a:p>
          <a:p>
            <a:pPr marL="628650" lvl="1" indent="-171450">
              <a:buFont typeface="Arial" panose="020B0604020202020204" pitchFamily="34" charset="0"/>
              <a:buChar char="•"/>
            </a:pPr>
            <a:r>
              <a:rPr lang="es-ES" b="0" i="0" dirty="0">
                <a:effectLst/>
                <a:latin typeface="Arial" panose="020B0604020202020204" pitchFamily="34" charset="0"/>
              </a:rPr>
              <a:t>Frutas secas, como pasas y albaricoques.</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24</a:t>
            </a:fld>
            <a:endParaRPr lang="en-US"/>
          </a:p>
        </p:txBody>
      </p:sp>
    </p:spTree>
    <p:extLst>
      <p:ext uri="{BB962C8B-B14F-4D97-AF65-F5344CB8AC3E}">
        <p14:creationId xmlns:p14="http://schemas.microsoft.com/office/powerpoint/2010/main" val="3195908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La vitamina C aumenta la absorción del hierro, lo que puede disminuir la absorción del plomo. Los alimentos que contienen vitamina C incluyen:</a:t>
            </a:r>
          </a:p>
          <a:p>
            <a:pPr marL="628650" lvl="1" indent="-171450">
              <a:buFont typeface="Arial" panose="020B0604020202020204" pitchFamily="34" charset="0"/>
              <a:buChar char="•"/>
            </a:pPr>
            <a:r>
              <a:rPr lang="es-ES" b="0" i="0" dirty="0">
                <a:effectLst/>
                <a:latin typeface="Arial" panose="020B0604020202020204" pitchFamily="34" charset="0"/>
              </a:rPr>
              <a:t>Toronja; </a:t>
            </a:r>
          </a:p>
          <a:p>
            <a:pPr marL="628650" lvl="1" indent="-171450">
              <a:buFont typeface="Arial" panose="020B0604020202020204" pitchFamily="34" charset="0"/>
              <a:buChar char="•"/>
            </a:pPr>
            <a:r>
              <a:rPr lang="es-ES" b="0" i="0" dirty="0">
                <a:effectLst/>
                <a:latin typeface="Arial" panose="020B0604020202020204" pitchFamily="34" charset="0"/>
              </a:rPr>
              <a:t>Kiwi, fresas y melón; y</a:t>
            </a:r>
          </a:p>
          <a:p>
            <a:pPr marL="628650" lvl="1" indent="-171450">
              <a:buFont typeface="Arial" panose="020B0604020202020204" pitchFamily="34" charset="0"/>
              <a:buChar char="•"/>
            </a:pPr>
            <a:r>
              <a:rPr lang="es-ES" b="0" i="0" dirty="0">
                <a:effectLst/>
                <a:latin typeface="Arial" panose="020B0604020202020204" pitchFamily="34" charset="0"/>
              </a:rPr>
              <a:t>Tomates, papas y pimientos. </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25</a:t>
            </a:fld>
            <a:endParaRPr lang="en-US"/>
          </a:p>
        </p:txBody>
      </p:sp>
    </p:spTree>
    <p:extLst>
      <p:ext uri="{BB962C8B-B14F-4D97-AF65-F5344CB8AC3E}">
        <p14:creationId xmlns:p14="http://schemas.microsoft.com/office/powerpoint/2010/main" val="1107211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Otros datos importantes que debemos tener en cuenta con respecto a los niños y a la prevención de la absorción del plomo son: </a:t>
            </a:r>
          </a:p>
          <a:p>
            <a:pPr marL="171450" indent="-171450">
              <a:buFont typeface="Arial" panose="020B0604020202020204" pitchFamily="34" charset="0"/>
              <a:buChar char="•"/>
            </a:pPr>
            <a:r>
              <a:rPr lang="es-ES" b="0" i="0" dirty="0">
                <a:effectLst/>
                <a:latin typeface="Arial" panose="020B0604020202020204" pitchFamily="34" charset="0"/>
              </a:rPr>
              <a:t>Los alimentos altos en grasa y aceite pueden aumentar la tasa de absorción de plomo; y</a:t>
            </a:r>
          </a:p>
          <a:p>
            <a:pPr marL="171450" indent="-171450">
              <a:buFont typeface="Arial" panose="020B0604020202020204" pitchFamily="34" charset="0"/>
              <a:buChar char="•"/>
            </a:pPr>
            <a:r>
              <a:rPr lang="es-ES" b="0" i="0" dirty="0">
                <a:effectLst/>
                <a:latin typeface="Arial" panose="020B0604020202020204" pitchFamily="34" charset="0"/>
              </a:rPr>
              <a:t>Un niño con el estómago vacío absorberá más plomo.</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26</a:t>
            </a:fld>
            <a:endParaRPr lang="en-US"/>
          </a:p>
        </p:txBody>
      </p:sp>
    </p:spTree>
    <p:extLst>
      <p:ext uri="{BB962C8B-B14F-4D97-AF65-F5344CB8AC3E}">
        <p14:creationId xmlns:p14="http://schemas.microsoft.com/office/powerpoint/2010/main" val="4055355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¿Qué otros alimentos, además de los ya mencionados, cree que podemos proporcionar a nuestros niños para asegurarse de que están recibiendo calcio, hierro y vitamina C en sus dietas? </a:t>
            </a:r>
            <a:r>
              <a:rPr lang="es-ES" b="1" i="1" dirty="0">
                <a:effectLst/>
                <a:latin typeface="Arial" panose="020B0604020202020204" pitchFamily="34" charset="0"/>
              </a:rPr>
              <a:t>Nota para el instructor</a:t>
            </a:r>
            <a:r>
              <a:rPr lang="es-ES" b="0" i="1" dirty="0">
                <a:effectLst/>
                <a:latin typeface="Arial" panose="020B0604020202020204" pitchFamily="34" charset="0"/>
              </a:rPr>
              <a:t>: Dé a los participantes tiempo para pensar y responder antes de mostrarles la tabla con los alimentos que pueden ayudar a reducir la absorción de plomo que está en la hoja de trabajo y en la presentación. Los alimentos se enumeran por el nutriente que más contienen: calcio, hierro o vitamina C.</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27</a:t>
            </a:fld>
            <a:endParaRPr lang="en-US"/>
          </a:p>
        </p:txBody>
      </p:sp>
    </p:spTree>
    <p:extLst>
      <p:ext uri="{BB962C8B-B14F-4D97-AF65-F5344CB8AC3E}">
        <p14:creationId xmlns:p14="http://schemas.microsoft.com/office/powerpoint/2010/main" val="501750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Vea la tabla con los alimentos que pueden ayudar a reducir la absorción de plomo en su Hoja de trabajo.</a:t>
            </a:r>
          </a:p>
          <a:p>
            <a:r>
              <a:rPr lang="en-US" sz="1200" kern="1200" dirty="0">
                <a:solidFill>
                  <a:schemeClr val="tx1"/>
                </a:solidFill>
                <a:effectLst/>
                <a:latin typeface="+mn-lt"/>
                <a:ea typeface="+mn-ea"/>
                <a:cs typeface="+mn-cs"/>
              </a:rPr>
              <a:t> </a:t>
            </a:r>
          </a:p>
          <a:p>
            <a:pPr marL="228600" lvl="0" indent="-228600">
              <a:buFont typeface="+mj-lt"/>
              <a:buAutoNum type="arabicPeriod"/>
            </a:pPr>
            <a:r>
              <a:rPr lang="es-ES" b="0" i="0" dirty="0">
                <a:effectLst/>
                <a:latin typeface="Arial" panose="020B0604020202020204" pitchFamily="34" charset="0"/>
              </a:rPr>
              <a:t>¿Hemos mencionado algunos de estos alimentos antes? </a:t>
            </a:r>
          </a:p>
          <a:p>
            <a:pPr marL="0" lvl="0" indent="0">
              <a:buFont typeface="+mj-lt"/>
              <a:buNone/>
            </a:pPr>
            <a:endParaRPr lang="es-ES" b="0" i="0" dirty="0">
              <a:effectLst/>
              <a:latin typeface="Arial" panose="020B0604020202020204" pitchFamily="34" charset="0"/>
            </a:endParaRPr>
          </a:p>
          <a:p>
            <a:pPr marL="228600" lvl="0" indent="-228600">
              <a:buFont typeface="+mj-lt"/>
              <a:buAutoNum type="arabicPeriod" startAt="2"/>
            </a:pPr>
            <a:r>
              <a:rPr lang="es-ES" b="0" i="0" dirty="0">
                <a:effectLst/>
                <a:latin typeface="Arial" panose="020B0604020202020204" pitchFamily="34" charset="0"/>
              </a:rPr>
              <a:t>¿Alguno de estos alimentos ya forma parte de la dieta de sus familias?</a:t>
            </a:r>
            <a:r>
              <a:rPr lang="en-US" sz="1200" kern="1200" dirty="0">
                <a:solidFill>
                  <a:schemeClr val="tx1"/>
                </a:solidFill>
                <a:effectLst/>
                <a:latin typeface="+mn-lt"/>
                <a:ea typeface="+mn-ea"/>
                <a:cs typeface="+mn-cs"/>
              </a:rPr>
              <a:t> </a:t>
            </a:r>
          </a:p>
          <a:p>
            <a:endParaRPr lang="es-ES" b="0" i="0" dirty="0">
              <a:effectLst/>
              <a:latin typeface="Arial" panose="020B0604020202020204" pitchFamily="34" charset="0"/>
            </a:endParaRPr>
          </a:p>
          <a:p>
            <a:r>
              <a:rPr lang="es-ES" b="0" i="0" dirty="0">
                <a:effectLst/>
                <a:latin typeface="Arial" panose="020B0604020202020204" pitchFamily="34" charset="0"/>
              </a:rPr>
              <a:t>Tome un momento para leer cuidadosamente la columna Alimentos generales y encierre en un círculo todos los alimentos que usted y su familia comen.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Cuente el número de alimentos que encerró con un círculo y luego escriba el número en la caja debajo de la tabla. </a:t>
            </a:r>
            <a:r>
              <a:rPr lang="es-ES" b="1" i="1" dirty="0">
                <a:effectLst/>
                <a:latin typeface="Arial" panose="020B0604020202020204" pitchFamily="34" charset="0"/>
              </a:rPr>
              <a:t>Nota para el instructor: </a:t>
            </a:r>
            <a:r>
              <a:rPr lang="es-ES" b="0" i="1" dirty="0">
                <a:effectLst/>
                <a:latin typeface="Arial" panose="020B0604020202020204" pitchFamily="34" charset="0"/>
              </a:rPr>
              <a:t>Comparta con los participantes el número de alimentos de la columna de Alimentos generales que se comen en su casa. Pida a algunos de los participantes que digan el número de alimentos que se comen en su casa.</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28</a:t>
            </a:fld>
            <a:endParaRPr lang="en-US"/>
          </a:p>
        </p:txBody>
      </p:sp>
    </p:spTree>
    <p:extLst>
      <p:ext uri="{BB962C8B-B14F-4D97-AF65-F5344CB8AC3E}">
        <p14:creationId xmlns:p14="http://schemas.microsoft.com/office/powerpoint/2010/main" val="3310691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¿Cree que faltan alimentos en la tabla, específicamente alimentos locales/tradicionales que se comen en su comunidad? Tome unos minutos para intercambiar ideas con otros y escríbalas en la columna de Alimentos locales/ tradicionales en su Hoja de trabajo, enumerándolos por el nutriente que cree que tiene mayor presencia en dicho alimento: calcio, hierro o vitamina C. </a:t>
            </a:r>
            <a:r>
              <a:rPr lang="es-ES" b="1" i="1" dirty="0">
                <a:effectLst/>
                <a:latin typeface="Arial" panose="020B0604020202020204" pitchFamily="34" charset="0"/>
              </a:rPr>
              <a:t>Nota para el instructor: </a:t>
            </a:r>
            <a:r>
              <a:rPr lang="es-ES" b="0" i="1" dirty="0">
                <a:effectLst/>
                <a:latin typeface="Arial" panose="020B0604020202020204" pitchFamily="34" charset="0"/>
              </a:rPr>
              <a:t>Permita que los participantes discutan por unos minutos; compartir sus hallazgos con base en el Apéndice A y sus propias investigaciones.</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29</a:t>
            </a:fld>
            <a:endParaRPr lang="en-US"/>
          </a:p>
        </p:txBody>
      </p:sp>
    </p:spTree>
    <p:extLst>
      <p:ext uri="{BB962C8B-B14F-4D97-AF65-F5344CB8AC3E}">
        <p14:creationId xmlns:p14="http://schemas.microsoft.com/office/powerpoint/2010/main" val="371924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Al terminar el módulo 3, los participantes podrán: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Enumerar tres hábitos de higiene personal que pueden reducir la posible exposición al plomo en los niños;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Enumerar tres meriendas saludables para niños que pueden ayudar a reducir el impacto de la posible exposición al plomo;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Explicar cómo las comidas y meriendas pueden contaminarse con plomo durante la preparación; 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Discutir las acciones que se pueden tomar en el hogar para reducir la posible exposición al plomo.</a:t>
            </a:r>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a:t>
            </a:fld>
            <a:endParaRPr lang="en-US"/>
          </a:p>
        </p:txBody>
      </p:sp>
    </p:spTree>
    <p:extLst>
      <p:ext uri="{BB962C8B-B14F-4D97-AF65-F5344CB8AC3E}">
        <p14:creationId xmlns:p14="http://schemas.microsoft.com/office/powerpoint/2010/main" val="1293014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i="1" dirty="0">
                <a:effectLst/>
                <a:latin typeface="Arial" panose="020B0604020202020204" pitchFamily="34" charset="0"/>
              </a:rPr>
              <a:t>Nota para el instructor: </a:t>
            </a:r>
            <a:r>
              <a:rPr lang="es-ES" b="0" i="1" dirty="0">
                <a:effectLst/>
                <a:latin typeface="Arial" panose="020B0604020202020204" pitchFamily="34" charset="0"/>
              </a:rPr>
              <a:t>Escriba los alimentos locales/tradicionales que contienen calcio, hierro, o vitamina C aquí.</a:t>
            </a:r>
            <a:endParaRPr lang="en-US" sz="1200" b="1" i="1" kern="1200" dirty="0">
              <a:solidFill>
                <a:schemeClr val="dk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Con base en mi propia investigación, esta tabla tiene algunos de nuestros alimentos locales o tradicionales que contienen estos tres nutrientes. Cada alimento se enumera por el nutriente que más contienen: calcio, hierro o vitamina C.</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30</a:t>
            </a:fld>
            <a:endParaRPr lang="en-US"/>
          </a:p>
        </p:txBody>
      </p:sp>
    </p:spTree>
    <p:extLst>
      <p:ext uri="{BB962C8B-B14F-4D97-AF65-F5344CB8AC3E}">
        <p14:creationId xmlns:p14="http://schemas.microsoft.com/office/powerpoint/2010/main" val="2777410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LcPeriod"/>
            </a:pPr>
            <a:r>
              <a:rPr lang="es-ES" b="0" i="0" u="sng" dirty="0">
                <a:effectLst/>
                <a:latin typeface="Arial" panose="020B0604020202020204" pitchFamily="34" charset="0"/>
              </a:rPr>
              <a:t>Actividad opcional: Lectura de etiquetas de información nutricional</a:t>
            </a:r>
            <a:endParaRPr lang="en-US" sz="1200" b="0" i="0" u="sng" kern="1200" dirty="0">
              <a:solidFill>
                <a:schemeClr val="tx1"/>
              </a:solidFill>
              <a:effectLst/>
              <a:latin typeface="+mn-lt"/>
              <a:ea typeface="+mn-ea"/>
              <a:cs typeface="+mn-cs"/>
            </a:endParaRPr>
          </a:p>
          <a:p>
            <a:pPr marL="0" indent="0">
              <a:buNone/>
            </a:pPr>
            <a:r>
              <a:rPr lang="es-ES" b="1" i="1" dirty="0">
                <a:effectLst/>
                <a:latin typeface="Arial" panose="020B0604020202020204" pitchFamily="34" charset="0"/>
              </a:rPr>
              <a:t>Nota para el instructor: </a:t>
            </a:r>
            <a:r>
              <a:rPr lang="es-ES" b="0" i="1" dirty="0">
                <a:effectLst/>
                <a:latin typeface="Arial" panose="020B0604020202020204" pitchFamily="34" charset="0"/>
              </a:rPr>
              <a:t>Después de discutir los alimentos que contienen calcio, hierro y vitamina C, es posible que desee realizar la actividad opcional de Lectura de etiquetas de información nutricional. El objetivo de esta actividad es que los participantes practiquen la lectura de las etiquetas de información nutricional para determinar y comparar la cantidad de calcio, hierro y vitamina C de los alimentos disponibles para compra en los tiendas locales. Las etiquetas de información nutricional se encuentran por lo general solo en alimentos envasados (por ejemplo, alimentos enlatados, congelados y secos) y no en productos frescos. Puede utilizar las etiquetas proporcionadas o encontrar sus propios ejemplos. Para más información sobre la lectura y comprensión de las etiquetas de información nutricional, visite: </a:t>
            </a:r>
            <a:r>
              <a:rPr lang="es-ES" b="1" i="1" u="sng" dirty="0">
                <a:solidFill>
                  <a:srgbClr val="0070C0"/>
                </a:solidFill>
                <a:effectLst/>
                <a:latin typeface="Arial" panose="020B0604020202020204" pitchFamily="34" charset="0"/>
              </a:rPr>
              <a:t>https://www.fda.gov/food/new-nutrition-facts-label/la-nueva-etiqueta-de-informacion-nutricional. </a:t>
            </a:r>
          </a:p>
          <a:p>
            <a:pPr marL="0" indent="0">
              <a:buNone/>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 compra de alimentos frescos o mínimamente procesados no siempre es una opción dependiendo de dónde viva. ¿Cuáles son otras formas de consumir frutas, verduras y proteínas? </a:t>
            </a:r>
            <a:r>
              <a:rPr lang="es-ES" b="1" i="1" dirty="0">
                <a:effectLst/>
                <a:latin typeface="Arial" panose="020B0604020202020204" pitchFamily="34" charset="0"/>
              </a:rPr>
              <a:t>Nota para el instructor: </a:t>
            </a:r>
            <a:r>
              <a:rPr lang="es-ES" b="0" i="1" dirty="0">
                <a:effectLst/>
                <a:latin typeface="Arial" panose="020B0604020202020204" pitchFamily="34" charset="0"/>
              </a:rPr>
              <a:t>Las respuestas pueden incluir: comidas congeladas, productos enlatados, jugo de fruta o alimentos secos. </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31</a:t>
            </a:fld>
            <a:endParaRPr lang="en-US"/>
          </a:p>
        </p:txBody>
      </p:sp>
    </p:spTree>
    <p:extLst>
      <p:ext uri="{BB962C8B-B14F-4D97-AF65-F5344CB8AC3E}">
        <p14:creationId xmlns:p14="http://schemas.microsoft.com/office/powerpoint/2010/main" val="551676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Las frutas y vegetales congelados, enlatados y secos y los jugos hechos100% de frutas y verduras son deliciosos y proporcionan nutrientes para una dieta saludable. ¿Cuáles son algunas ventajas de los alimentos congelados, enlatados o secos? </a:t>
            </a:r>
            <a:r>
              <a:rPr lang="es-ES" b="1" i="1" dirty="0">
                <a:effectLst/>
                <a:latin typeface="Arial" panose="020B0604020202020204" pitchFamily="34" charset="0"/>
              </a:rPr>
              <a:t>Nota para el instructor</a:t>
            </a:r>
            <a:r>
              <a:rPr lang="es-ES" b="0" i="1" dirty="0">
                <a:effectLst/>
                <a:latin typeface="Arial" panose="020B0604020202020204" pitchFamily="34" charset="0"/>
              </a:rPr>
              <a:t>: Las respuestas pueden incluir: puede disfrutar de ciertos alimentos fuera de temporada; y los alimentos congelados, enlatados y secos no se dañan tan pronto como los alimentos frescos.</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32</a:t>
            </a:fld>
            <a:endParaRPr lang="en-US"/>
          </a:p>
        </p:txBody>
      </p:sp>
    </p:spTree>
    <p:extLst>
      <p:ext uri="{BB962C8B-B14F-4D97-AF65-F5344CB8AC3E}">
        <p14:creationId xmlns:p14="http://schemas.microsoft.com/office/powerpoint/2010/main" val="16547227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Para entender los ingredientes y el contenido nutricional de los alimentos envasados, necesitamos leer la etiqueta de información nutricional. ¿Alguien aquí lee las etiquetas de información nutricional? ¿Qué información se incluye en las etiquetas de información nutricional? </a:t>
            </a:r>
            <a:r>
              <a:rPr lang="es-ES" b="1" i="1" dirty="0">
                <a:effectLst/>
                <a:latin typeface="Arial" panose="020B0604020202020204" pitchFamily="34" charset="0"/>
              </a:rPr>
              <a:t>Nota para el instructor</a:t>
            </a:r>
            <a:r>
              <a:rPr lang="es-ES" b="0" i="1" dirty="0">
                <a:effectLst/>
                <a:latin typeface="Arial" panose="020B0604020202020204" pitchFamily="34" charset="0"/>
              </a:rPr>
              <a:t>: Posibles respuestas incluyen tamaño de la porción, calorías, grasa total, sodio, fibra dietética, azúcares, calcio, etc.</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33</a:t>
            </a:fld>
            <a:endParaRPr lang="en-US"/>
          </a:p>
        </p:txBody>
      </p:sp>
    </p:spTree>
    <p:extLst>
      <p:ext uri="{BB962C8B-B14F-4D97-AF65-F5344CB8AC3E}">
        <p14:creationId xmlns:p14="http://schemas.microsoft.com/office/powerpoint/2010/main" val="158892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DIAPOSITIVA ANIMADA– </a:t>
            </a:r>
            <a:r>
              <a:rPr lang="es-ES" b="1" i="1" dirty="0"/>
              <a:t>se requieren varios clics (cada clic mostrará las respuestas</a:t>
            </a:r>
            <a:r>
              <a:rPr lang="es-ES" dirty="0"/>
              <a:t>)</a:t>
            </a:r>
            <a:endParaRPr lang="en-US" sz="1200" b="1"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Hay mucha información en estas etiquetas y hoy vamos a revisar cómo podemos utilizarlas para asegurarnos de que nuestras familias estén recibiendo calcio, hierro y vitamina C en sus dietas, lo que puede impedir la absorción del plomo. ¿Dónde podemos encontrar información sobre el contenido de vitaminas y minerales en la etiqueta? Si observamos la parte inferior de la etiqueta de información nutricional, encontraremos una lista de las vitaminas y minerales que el alimento contiene y el porcentaje de valor diario (% VD) de cada uno. El %VD (o %DV en inglés) muestra la cantidad de un nutriente en una porción del alimento que contribuye a su dieta diaria. Los %VD se basan en los valores diarios para nutrientes clave, que son las cantidades de nutrientes recomendadas por día para los estadounidenses. El %VD proporcionado en una etiqueta de información nutricional se basa en una dieta de 2,000 calorías, y el número de calorías recomendadas varía de un individuo a otro. Por ejemplo, la mayoría de los niños de 4 a 8 años solo necesitan entre 1,400 y 1,600 calorías al día. </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34</a:t>
            </a:fld>
            <a:endParaRPr lang="en-US"/>
          </a:p>
        </p:txBody>
      </p:sp>
    </p:spTree>
    <p:extLst>
      <p:ext uri="{BB962C8B-B14F-4D97-AF65-F5344CB8AC3E}">
        <p14:creationId xmlns:p14="http://schemas.microsoft.com/office/powerpoint/2010/main" val="3669427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¿Cuál de los tres nutrientes, calcio, hierro o vitamina C, contiene la sopa de tomate? </a:t>
            </a:r>
            <a:r>
              <a:rPr lang="es-ES" b="1" i="1" dirty="0">
                <a:effectLst/>
                <a:latin typeface="Arial" panose="020B0604020202020204" pitchFamily="34" charset="0"/>
              </a:rPr>
              <a:t>Nota para el instructor:</a:t>
            </a:r>
            <a:r>
              <a:rPr lang="es-ES" b="0" i="1" dirty="0">
                <a:effectLst/>
                <a:latin typeface="Arial" panose="020B0604020202020204" pitchFamily="34" charset="0"/>
              </a:rPr>
              <a:t> Permita a los participantes tiempo para pensar. La respuesta es: los tres nutrientes.</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¿Cuál de los tres nutrientes contiene los ejotes congelados? </a:t>
            </a:r>
            <a:r>
              <a:rPr lang="es-ES" b="1" i="1" dirty="0">
                <a:effectLst/>
                <a:latin typeface="Arial" panose="020B0604020202020204" pitchFamily="34" charset="0"/>
              </a:rPr>
              <a:t>Nota para el instructor:</a:t>
            </a:r>
            <a:r>
              <a:rPr lang="es-ES" b="0" i="1" dirty="0">
                <a:effectLst/>
                <a:latin typeface="Arial" panose="020B0604020202020204" pitchFamily="34" charset="0"/>
              </a:rPr>
              <a:t> Permita a los participantes tiempo para pensar. La respuesta es: los tres nutrientes</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¿Cuál de estos dos alimentos contiene más calcio? </a:t>
            </a:r>
            <a:r>
              <a:rPr lang="es-ES" b="1" i="1" dirty="0">
                <a:effectLst/>
                <a:latin typeface="Arial" panose="020B0604020202020204" pitchFamily="34" charset="0"/>
              </a:rPr>
              <a:t>Nota para el instructor: </a:t>
            </a:r>
            <a:r>
              <a:rPr lang="es-ES" b="0" i="1" dirty="0">
                <a:effectLst/>
                <a:latin typeface="Arial" panose="020B0604020202020204" pitchFamily="34" charset="0"/>
              </a:rPr>
              <a:t>Permita a los participantes tiempo para pensar. La respuesta es una porción de ejotes congeladas, porque tiene un mayor %VD de calcio en una porción.</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35</a:t>
            </a:fld>
            <a:endParaRPr lang="en-US"/>
          </a:p>
        </p:txBody>
      </p:sp>
    </p:spTree>
    <p:extLst>
      <p:ext uri="{BB962C8B-B14F-4D97-AF65-F5344CB8AC3E}">
        <p14:creationId xmlns:p14="http://schemas.microsoft.com/office/powerpoint/2010/main" val="1041459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sng" kern="1200" dirty="0">
                <a:solidFill>
                  <a:schemeClr val="tx1"/>
                </a:solidFill>
                <a:effectLst/>
                <a:latin typeface="+mn-lt"/>
                <a:ea typeface="+mn-ea"/>
                <a:cs typeface="+mn-cs"/>
              </a:rPr>
              <a:t>b. Ideas de </a:t>
            </a:r>
            <a:r>
              <a:rPr lang="en-US" sz="1200" u="sng" kern="1200" dirty="0" err="1">
                <a:solidFill>
                  <a:schemeClr val="tx1"/>
                </a:solidFill>
                <a:effectLst/>
                <a:latin typeface="+mn-lt"/>
                <a:ea typeface="+mn-ea"/>
                <a:cs typeface="+mn-cs"/>
              </a:rPr>
              <a:t>comidas</a:t>
            </a:r>
            <a:endParaRPr lang="en-US" sz="1200" kern="1200" dirty="0">
              <a:solidFill>
                <a:schemeClr val="tx1"/>
              </a:solidFill>
              <a:effectLst/>
              <a:latin typeface="+mn-lt"/>
              <a:ea typeface="+mn-ea"/>
              <a:cs typeface="+mn-cs"/>
            </a:endParaRPr>
          </a:p>
          <a:p>
            <a:r>
              <a:rPr lang="es-ES" b="1" i="1" dirty="0">
                <a:effectLst/>
                <a:latin typeface="Arial" panose="020B0604020202020204" pitchFamily="34" charset="0"/>
              </a:rPr>
              <a:t>Nota para el instructor: </a:t>
            </a:r>
            <a:r>
              <a:rPr lang="es-ES" b="0" i="1" dirty="0">
                <a:effectLst/>
                <a:latin typeface="Arial" panose="020B0604020202020204" pitchFamily="34" charset="0"/>
              </a:rPr>
              <a:t>A continuación, se incluyen algunos ejemplos de ideas de comida (Ref. 3).</a:t>
            </a:r>
          </a:p>
          <a:p>
            <a:r>
              <a:rPr lang="en-US" sz="1200" kern="1200" dirty="0">
                <a:solidFill>
                  <a:schemeClr val="tx1"/>
                </a:solidFill>
                <a:effectLst/>
                <a:latin typeface="+mn-lt"/>
                <a:ea typeface="+mn-ea"/>
                <a:cs typeface="+mn-cs"/>
              </a:rPr>
              <a:t> </a:t>
            </a:r>
          </a:p>
          <a:p>
            <a:r>
              <a:rPr lang="es-ES" b="0" i="0" dirty="0">
                <a:effectLst/>
                <a:latin typeface="Arial" panose="020B0604020202020204" pitchFamily="34" charset="0"/>
              </a:rPr>
              <a:t>Aquí hay algunas ideas de comidas que contienen calcio, hierro y vitamina 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b="0" i="0" dirty="0" err="1">
                <a:effectLst/>
                <a:latin typeface="Arial" panose="020B0604020202020204" pitchFamily="34" charset="0"/>
              </a:rPr>
              <a:t>Desayuno</a:t>
            </a:r>
            <a:r>
              <a:rPr lang="en-US" b="0" i="0" dirty="0">
                <a:effectLst/>
                <a:latin typeface="Arial" panose="020B0604020202020204" pitchFamily="34" charset="0"/>
              </a:rPr>
              <a:t>: </a:t>
            </a:r>
          </a:p>
          <a:p>
            <a:pPr marL="171450" indent="-171450">
              <a:buFont typeface="Arial" panose="020B0604020202020204" pitchFamily="34" charset="0"/>
              <a:buChar char="•"/>
            </a:pPr>
            <a:r>
              <a:rPr lang="en-US" b="0" i="0" dirty="0" err="1">
                <a:effectLst/>
                <a:latin typeface="Arial" panose="020B0604020202020204" pitchFamily="34" charset="0"/>
              </a:rPr>
              <a:t>Avena</a:t>
            </a:r>
            <a:r>
              <a:rPr lang="en-US" b="0" i="0" dirty="0">
                <a:effectLst/>
                <a:latin typeface="Arial" panose="020B0604020202020204" pitchFamily="34" charset="0"/>
              </a:rPr>
              <a:t>, </a:t>
            </a:r>
            <a:r>
              <a:rPr lang="en-US" b="0" i="0" dirty="0" err="1">
                <a:effectLst/>
                <a:latin typeface="Arial" panose="020B0604020202020204" pitchFamily="34" charset="0"/>
              </a:rPr>
              <a:t>guineo</a:t>
            </a:r>
            <a:r>
              <a:rPr lang="en-US" b="0" i="0" dirty="0">
                <a:effectLst/>
                <a:latin typeface="Arial" panose="020B0604020202020204" pitchFamily="34" charset="0"/>
              </a:rPr>
              <a:t> (</a:t>
            </a:r>
            <a:r>
              <a:rPr lang="en-US" b="0" i="0" dirty="0" err="1">
                <a:effectLst/>
                <a:latin typeface="Arial" panose="020B0604020202020204" pitchFamily="34" charset="0"/>
              </a:rPr>
              <a:t>plátano</a:t>
            </a:r>
            <a:r>
              <a:rPr lang="en-US" b="0" i="0" dirty="0">
                <a:effectLst/>
                <a:latin typeface="Arial" panose="020B0604020202020204" pitchFamily="34" charset="0"/>
              </a:rPr>
              <a:t>) </a:t>
            </a:r>
            <a:r>
              <a:rPr lang="en-US" b="0" i="0" dirty="0" err="1">
                <a:effectLst/>
                <a:latin typeface="Arial" panose="020B0604020202020204" pitchFamily="34" charset="0"/>
              </a:rPr>
              <a:t>en</a:t>
            </a:r>
            <a:r>
              <a:rPr lang="en-US" b="0" i="0" dirty="0">
                <a:effectLst/>
                <a:latin typeface="Arial" panose="020B0604020202020204" pitchFamily="34" charset="0"/>
              </a:rPr>
              <a:t> </a:t>
            </a:r>
            <a:r>
              <a:rPr lang="en-US" b="0" i="0" dirty="0" err="1">
                <a:effectLst/>
                <a:latin typeface="Arial" panose="020B0604020202020204" pitchFamily="34" charset="0"/>
              </a:rPr>
              <a:t>rodajas</a:t>
            </a:r>
            <a:r>
              <a:rPr lang="en-US" b="0" i="0" dirty="0">
                <a:effectLst/>
                <a:latin typeface="Arial" panose="020B0604020202020204" pitchFamily="34" charset="0"/>
              </a:rPr>
              <a:t> y jugo de </a:t>
            </a:r>
            <a:r>
              <a:rPr lang="en-US" b="0" i="0" dirty="0" err="1">
                <a:effectLst/>
                <a:latin typeface="Arial" panose="020B0604020202020204" pitchFamily="34" charset="0"/>
              </a:rPr>
              <a:t>naranja</a:t>
            </a:r>
            <a:r>
              <a:rPr lang="en-US" b="0" i="0" dirty="0">
                <a:effectLst/>
                <a:latin typeface="Arial" panose="020B0604020202020204" pitchFamily="34" charset="0"/>
              </a:rPr>
              <a:t> al 100%. </a:t>
            </a:r>
          </a:p>
          <a:p>
            <a:pPr marL="171450" indent="-171450">
              <a:buFont typeface="Arial" panose="020B0604020202020204" pitchFamily="34" charset="0"/>
              <a:buChar char="•"/>
            </a:pPr>
            <a:r>
              <a:rPr lang="en-US" b="0" i="0" dirty="0">
                <a:effectLst/>
                <a:latin typeface="Arial" panose="020B0604020202020204" pitchFamily="34" charset="0"/>
              </a:rPr>
              <a:t>Tortilla de huevo con </a:t>
            </a:r>
            <a:r>
              <a:rPr lang="en-US" b="0" i="0" dirty="0" err="1">
                <a:effectLst/>
                <a:latin typeface="Arial" panose="020B0604020202020204" pitchFamily="34" charset="0"/>
              </a:rPr>
              <a:t>vegetales</a:t>
            </a:r>
            <a:r>
              <a:rPr lang="en-US" b="0" i="0" dirty="0">
                <a:effectLst/>
                <a:latin typeface="Arial" panose="020B0604020202020204" pitchFamily="34" charset="0"/>
              </a:rPr>
              <a:t>, </a:t>
            </a:r>
            <a:r>
              <a:rPr lang="en-US" b="0" i="0" dirty="0" err="1">
                <a:effectLst/>
                <a:latin typeface="Arial" panose="020B0604020202020204" pitchFamily="34" charset="0"/>
              </a:rPr>
              <a:t>compota</a:t>
            </a:r>
            <a:r>
              <a:rPr lang="en-US" b="0" i="0" dirty="0">
                <a:effectLst/>
                <a:latin typeface="Arial" panose="020B0604020202020204" pitchFamily="34" charset="0"/>
              </a:rPr>
              <a:t> (</a:t>
            </a:r>
            <a:r>
              <a:rPr lang="en-US" b="0" i="0" dirty="0" err="1">
                <a:effectLst/>
                <a:latin typeface="Arial" panose="020B0604020202020204" pitchFamily="34" charset="0"/>
              </a:rPr>
              <a:t>puré</a:t>
            </a:r>
            <a:r>
              <a:rPr lang="en-US" b="0" i="0" dirty="0">
                <a:effectLst/>
                <a:latin typeface="Arial" panose="020B0604020202020204" pitchFamily="34" charset="0"/>
              </a:rPr>
              <a:t>) de manzana y leche.</a:t>
            </a:r>
          </a:p>
          <a:p>
            <a:pPr marL="171450" indent="-171450">
              <a:buFont typeface="Arial" panose="020B0604020202020204" pitchFamily="34" charset="0"/>
              <a:buChar char="•"/>
            </a:pPr>
            <a:r>
              <a:rPr lang="en-US" b="0" i="0" dirty="0">
                <a:effectLst/>
                <a:latin typeface="Arial" panose="020B0604020202020204" pitchFamily="34" charset="0"/>
              </a:rPr>
              <a:t>Tostada </a:t>
            </a:r>
            <a:r>
              <a:rPr lang="en-US" b="0" i="0" dirty="0" err="1">
                <a:effectLst/>
                <a:latin typeface="Arial" panose="020B0604020202020204" pitchFamily="34" charset="0"/>
              </a:rPr>
              <a:t>francés</a:t>
            </a:r>
            <a:r>
              <a:rPr lang="en-US" b="0" i="0" dirty="0">
                <a:effectLst/>
                <a:latin typeface="Arial" panose="020B0604020202020204" pitchFamily="34" charset="0"/>
              </a:rPr>
              <a:t>, </a:t>
            </a:r>
            <a:r>
              <a:rPr lang="en-US" b="0" i="0" dirty="0" err="1">
                <a:effectLst/>
                <a:latin typeface="Arial" panose="020B0604020202020204" pitchFamily="34" charset="0"/>
              </a:rPr>
              <a:t>rodajas</a:t>
            </a:r>
            <a:r>
              <a:rPr lang="en-US" b="0" i="0" dirty="0">
                <a:effectLst/>
                <a:latin typeface="Arial" panose="020B0604020202020204" pitchFamily="34" charset="0"/>
              </a:rPr>
              <a:t> de </a:t>
            </a:r>
            <a:r>
              <a:rPr lang="en-US" b="0" i="0" dirty="0" err="1">
                <a:effectLst/>
                <a:latin typeface="Arial" panose="020B0604020202020204" pitchFamily="34" charset="0"/>
              </a:rPr>
              <a:t>naranja</a:t>
            </a:r>
            <a:r>
              <a:rPr lang="en-US" b="0" i="0" dirty="0">
                <a:effectLst/>
                <a:latin typeface="Arial" panose="020B0604020202020204" pitchFamily="34" charset="0"/>
              </a:rPr>
              <a:t>, </a:t>
            </a:r>
            <a:r>
              <a:rPr lang="en-US" b="0" i="0" dirty="0" err="1">
                <a:effectLst/>
                <a:latin typeface="Arial" panose="020B0604020202020204" pitchFamily="34" charset="0"/>
              </a:rPr>
              <a:t>yogur</a:t>
            </a:r>
            <a:r>
              <a:rPr lang="en-US" b="0" i="0" dirty="0">
                <a:effectLst/>
                <a:latin typeface="Arial" panose="020B0604020202020204" pitchFamily="34" charset="0"/>
              </a:rPr>
              <a:t> y jugo de </a:t>
            </a:r>
            <a:r>
              <a:rPr lang="en-US" b="0" i="0" dirty="0" err="1">
                <a:effectLst/>
                <a:latin typeface="Arial" panose="020B0604020202020204" pitchFamily="34" charset="0"/>
              </a:rPr>
              <a:t>fruta</a:t>
            </a:r>
            <a:r>
              <a:rPr lang="en-US" b="0" i="0" dirty="0">
                <a:effectLst/>
                <a:latin typeface="Arial" panose="020B0604020202020204" pitchFamily="34" charset="0"/>
              </a:rPr>
              <a:t> 100%. </a:t>
            </a:r>
          </a:p>
          <a:p>
            <a:pPr marL="171450" indent="-171450">
              <a:buFont typeface="Arial" panose="020B0604020202020204" pitchFamily="34" charset="0"/>
              <a:buChar char="•"/>
            </a:pPr>
            <a:r>
              <a:rPr lang="en-US" b="0" i="0" dirty="0">
                <a:effectLst/>
                <a:latin typeface="Arial" panose="020B0604020202020204" pitchFamily="34" charset="0"/>
              </a:rPr>
              <a:t>Cereal </a:t>
            </a:r>
            <a:r>
              <a:rPr lang="en-US" b="0" i="0" dirty="0" err="1">
                <a:effectLst/>
                <a:latin typeface="Arial" panose="020B0604020202020204" pitchFamily="34" charset="0"/>
              </a:rPr>
              <a:t>fortifcado</a:t>
            </a:r>
            <a:r>
              <a:rPr lang="en-US" b="0" i="0" dirty="0">
                <a:effectLst/>
                <a:latin typeface="Arial" panose="020B0604020202020204" pitchFamily="34" charset="0"/>
              </a:rPr>
              <a:t> con </a:t>
            </a:r>
            <a:r>
              <a:rPr lang="en-US" b="0" i="0" dirty="0" err="1">
                <a:effectLst/>
                <a:latin typeface="Arial" panose="020B0604020202020204" pitchFamily="34" charset="0"/>
              </a:rPr>
              <a:t>hierro</a:t>
            </a:r>
            <a:r>
              <a:rPr lang="en-US" b="0" i="0" dirty="0">
                <a:effectLst/>
                <a:latin typeface="Arial" panose="020B0604020202020204" pitchFamily="34" charset="0"/>
              </a:rPr>
              <a:t> con leche y </a:t>
            </a:r>
            <a:r>
              <a:rPr lang="en-US" b="0" i="0" dirty="0" err="1">
                <a:effectLst/>
                <a:latin typeface="Arial" panose="020B0604020202020204" pitchFamily="34" charset="0"/>
              </a:rPr>
              <a:t>pasas</a:t>
            </a:r>
            <a:r>
              <a:rPr lang="en-US" b="0" i="0" dirty="0">
                <a:effectLst/>
                <a:latin typeface="Arial" panose="020B0604020202020204" pitchFamily="34" charset="0"/>
              </a:rPr>
              <a:t>. </a:t>
            </a:r>
          </a:p>
          <a:p>
            <a:pPr marL="171450" indent="-171450">
              <a:buFont typeface="Arial" panose="020B0604020202020204" pitchFamily="34" charset="0"/>
              <a:buChar char="•"/>
            </a:pPr>
            <a:r>
              <a:rPr lang="en-US" b="0" i="0" dirty="0">
                <a:effectLst/>
                <a:latin typeface="Arial" panose="020B0604020202020204" pitchFamily="34" charset="0"/>
              </a:rPr>
              <a:t>Papilla de arroz </a:t>
            </a:r>
            <a:r>
              <a:rPr lang="en-US" b="0" i="0" dirty="0" err="1">
                <a:effectLst/>
                <a:latin typeface="Arial" panose="020B0604020202020204" pitchFamily="34" charset="0"/>
              </a:rPr>
              <a:t>silvestre</a:t>
            </a:r>
            <a:r>
              <a:rPr lang="en-US" b="0" i="0" dirty="0">
                <a:effectLst/>
                <a:latin typeface="Arial" panose="020B0604020202020204" pitchFamily="34" charset="0"/>
              </a:rPr>
              <a:t> con bayas.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462184-A42E-4521-9103-23C15114745B}" type="slidenum">
              <a:rPr lang="en-US" smtClean="0"/>
              <a:t>36</a:t>
            </a:fld>
            <a:endParaRPr lang="en-US"/>
          </a:p>
        </p:txBody>
      </p:sp>
    </p:spTree>
    <p:extLst>
      <p:ext uri="{BB962C8B-B14F-4D97-AF65-F5344CB8AC3E}">
        <p14:creationId xmlns:p14="http://schemas.microsoft.com/office/powerpoint/2010/main" val="3109291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Almuerzo: </a:t>
            </a:r>
          </a:p>
          <a:p>
            <a:pPr marL="171450" indent="-171450">
              <a:buFont typeface="Arial" panose="020B0604020202020204" pitchFamily="34" charset="0"/>
              <a:buChar char="•"/>
            </a:pPr>
            <a:r>
              <a:rPr lang="es-ES" b="0" i="0" dirty="0">
                <a:effectLst/>
                <a:latin typeface="Arial" panose="020B0604020202020204" pitchFamily="34" charset="0"/>
              </a:rPr>
              <a:t>Sándwich de pavo y tomate, ensalada de col (repollo) y leche. </a:t>
            </a:r>
          </a:p>
          <a:p>
            <a:pPr marL="171450" indent="-171450">
              <a:buFont typeface="Arial" panose="020B0604020202020204" pitchFamily="34" charset="0"/>
              <a:buChar char="•"/>
            </a:pPr>
            <a:r>
              <a:rPr lang="es-ES" b="0" i="0" dirty="0">
                <a:effectLst/>
                <a:latin typeface="Arial" panose="020B0604020202020204" pitchFamily="34" charset="0"/>
              </a:rPr>
              <a:t>Sándwich de ensalada de atún en pan integral con rodajas de pera. </a:t>
            </a:r>
          </a:p>
          <a:p>
            <a:pPr marL="171450" indent="-171450">
              <a:buFont typeface="Arial" panose="020B0604020202020204" pitchFamily="34" charset="0"/>
              <a:buChar char="•"/>
            </a:pPr>
            <a:r>
              <a:rPr lang="es-ES" b="0" i="0" dirty="0">
                <a:effectLst/>
                <a:latin typeface="Arial" panose="020B0604020202020204" pitchFamily="34" charset="0"/>
              </a:rPr>
              <a:t>Hamburguesa de queso con carne magra en un pancito integral y jugo de arándano 100%. </a:t>
            </a:r>
          </a:p>
          <a:p>
            <a:pPr marL="171450" indent="-171450">
              <a:buFont typeface="Arial" panose="020B0604020202020204" pitchFamily="34" charset="0"/>
              <a:buChar char="•"/>
            </a:pPr>
            <a:r>
              <a:rPr lang="es-ES" b="0" i="0" dirty="0">
                <a:effectLst/>
                <a:latin typeface="Arial" panose="020B0604020202020204" pitchFamily="34" charset="0"/>
              </a:rPr>
              <a:t>Camarones, calabaza (calabacín) y coles de Bruselas.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462184-A42E-4521-9103-23C15114745B}" type="slidenum">
              <a:rPr lang="en-US" smtClean="0"/>
              <a:t>37</a:t>
            </a:fld>
            <a:endParaRPr lang="en-US"/>
          </a:p>
        </p:txBody>
      </p:sp>
    </p:spTree>
    <p:extLst>
      <p:ext uri="{BB962C8B-B14F-4D97-AF65-F5344CB8AC3E}">
        <p14:creationId xmlns:p14="http://schemas.microsoft.com/office/powerpoint/2010/main" val="3271607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Cena:</a:t>
            </a:r>
          </a:p>
          <a:p>
            <a:pPr marL="171450" indent="-171450">
              <a:buFont typeface="Arial" panose="020B0604020202020204" pitchFamily="34" charset="0"/>
              <a:buChar char="•"/>
            </a:pPr>
            <a:r>
              <a:rPr lang="es-ES" b="0" i="0" dirty="0">
                <a:effectLst/>
                <a:latin typeface="Arial" panose="020B0604020202020204" pitchFamily="34" charset="0"/>
              </a:rPr>
              <a:t>Sándwich de carne baja en grasa (</a:t>
            </a:r>
            <a:r>
              <a:rPr lang="es-ES" b="0" i="0" dirty="0" err="1">
                <a:effectLst/>
                <a:latin typeface="Arial" panose="020B0604020202020204" pitchFamily="34" charset="0"/>
              </a:rPr>
              <a:t>Sloppy</a:t>
            </a:r>
            <a:r>
              <a:rPr lang="es-ES" b="0" i="0" dirty="0">
                <a:effectLst/>
                <a:latin typeface="Arial" panose="020B0604020202020204" pitchFamily="34" charset="0"/>
              </a:rPr>
              <a:t> Joe), sandía y leche </a:t>
            </a:r>
          </a:p>
          <a:p>
            <a:pPr marL="171450" indent="-171450">
              <a:buFont typeface="Arial" panose="020B0604020202020204" pitchFamily="34" charset="0"/>
              <a:buChar char="•"/>
            </a:pPr>
            <a:r>
              <a:rPr lang="es-ES" b="0" i="0" dirty="0">
                <a:effectLst/>
                <a:latin typeface="Arial" panose="020B0604020202020204" pitchFamily="34" charset="0"/>
              </a:rPr>
              <a:t>Macarrones con queso, tomates guisados y rodajas de melón. </a:t>
            </a:r>
          </a:p>
          <a:p>
            <a:pPr marL="171450" indent="-171450">
              <a:buFont typeface="Arial" panose="020B0604020202020204" pitchFamily="34" charset="0"/>
              <a:buChar char="•"/>
            </a:pPr>
            <a:r>
              <a:rPr lang="es-ES" b="0" i="0" dirty="0">
                <a:effectLst/>
                <a:latin typeface="Arial" panose="020B0604020202020204" pitchFamily="34" charset="0"/>
              </a:rPr>
              <a:t>Pollo, arroz, ejotes y bayas. </a:t>
            </a:r>
          </a:p>
          <a:p>
            <a:pPr marL="171450" indent="-171450">
              <a:buFont typeface="Arial" panose="020B0604020202020204" pitchFamily="34" charset="0"/>
              <a:buChar char="•"/>
            </a:pPr>
            <a:r>
              <a:rPr lang="es-ES" b="0" i="0" dirty="0">
                <a:effectLst/>
                <a:latin typeface="Arial" panose="020B0604020202020204" pitchFamily="34" charset="0"/>
              </a:rPr>
              <a:t>Salmón, arroz y pimientos.</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38</a:t>
            </a:fld>
            <a:endParaRPr lang="en-US"/>
          </a:p>
        </p:txBody>
      </p:sp>
    </p:spTree>
    <p:extLst>
      <p:ext uri="{BB962C8B-B14F-4D97-AF65-F5344CB8AC3E}">
        <p14:creationId xmlns:p14="http://schemas.microsoft.com/office/powerpoint/2010/main" val="70864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¿Tiene otras ideas de comida que incluyan los tres nutrientes? </a:t>
            </a:r>
            <a:r>
              <a:rPr lang="es-ES" b="1" i="1" dirty="0">
                <a:effectLst/>
                <a:latin typeface="Arial" panose="020B0604020202020204" pitchFamily="34" charset="0"/>
              </a:rPr>
              <a:t>Nota para el instructor: </a:t>
            </a:r>
            <a:r>
              <a:rPr lang="es-ES" b="0" i="1" dirty="0">
                <a:effectLst/>
                <a:latin typeface="Arial" panose="020B0604020202020204" pitchFamily="34" charset="0"/>
              </a:rPr>
              <a:t>A medida que los participantes comparten sus ideas con el grupo, escriba sus respuestas en la pizarra de papel. Si necesario, extienda el tiempo para que esta parte de la sesión para ofrecer una discusión más amplia.</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39</a:t>
            </a:fld>
            <a:endParaRPr lang="en-US"/>
          </a:p>
        </p:txBody>
      </p:sp>
    </p:spTree>
    <p:extLst>
      <p:ext uri="{BB962C8B-B14F-4D97-AF65-F5344CB8AC3E}">
        <p14:creationId xmlns:p14="http://schemas.microsoft.com/office/powerpoint/2010/main" val="31120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 </a:t>
            </a:r>
            <a:r>
              <a:rPr lang="es-DO" u="sng" dirty="0"/>
              <a:t>Introducción</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Una buena higiene personal y prácticas nutricionales saludables pueden ayudar a reducir la absorción del plomo en el cuerpo de un niño. Es importante que todo el mundo, no solo los padres y cuidadores, comprendan los efectos beneficiosos que pueden tener acciones sencillas, como lavarse las manos constantemente y dar a los niños alimentos saludables, para ayudar a reducir el riesgo de exposición al plomo. Hoy discutiremos acciones sencillas que podemos tomar para reducir la posible exposición al plomo centrándose en la higiene personal y la nutrición.</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4</a:t>
            </a:fld>
            <a:endParaRPr lang="en-US"/>
          </a:p>
        </p:txBody>
      </p:sp>
    </p:spTree>
    <p:extLst>
      <p:ext uri="{BB962C8B-B14F-4D97-AF65-F5344CB8AC3E}">
        <p14:creationId xmlns:p14="http://schemas.microsoft.com/office/powerpoint/2010/main" val="1680532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b. </a:t>
            </a:r>
            <a:r>
              <a:rPr lang="en-US" b="0" i="0" u="sng" dirty="0" err="1">
                <a:effectLst/>
                <a:latin typeface="Arial" panose="020B0604020202020204" pitchFamily="34" charset="0"/>
              </a:rPr>
              <a:t>Meriendas</a:t>
            </a:r>
            <a:r>
              <a:rPr lang="en-US" b="0" i="0" u="sng" dirty="0">
                <a:effectLst/>
                <a:latin typeface="Arial" panose="020B0604020202020204" pitchFamily="34" charset="0"/>
              </a:rPr>
              <a:t> </a:t>
            </a:r>
            <a:r>
              <a:rPr lang="en-US" b="0" i="0" u="sng" dirty="0" err="1">
                <a:effectLst/>
                <a:latin typeface="Arial" panose="020B0604020202020204" pitchFamily="34" charset="0"/>
              </a:rPr>
              <a:t>saludables</a:t>
            </a:r>
            <a:endParaRPr lang="en-US" sz="1200" u="sng" kern="1200" dirty="0">
              <a:solidFill>
                <a:schemeClr val="tx1"/>
              </a:solidFill>
              <a:effectLst/>
              <a:latin typeface="+mn-lt"/>
              <a:ea typeface="+mn-ea"/>
              <a:cs typeface="+mn-cs"/>
            </a:endParaRPr>
          </a:p>
          <a:p>
            <a:r>
              <a:rPr lang="en-US" b="0" i="0" dirty="0">
                <a:effectLst/>
                <a:latin typeface="Arial" panose="020B0604020202020204" pitchFamily="34" charset="0"/>
              </a:rPr>
              <a:t>Como se </a:t>
            </a:r>
            <a:r>
              <a:rPr lang="en-US" b="0" i="0" dirty="0" err="1">
                <a:effectLst/>
                <a:latin typeface="Arial" panose="020B0604020202020204" pitchFamily="34" charset="0"/>
              </a:rPr>
              <a:t>mencionó</a:t>
            </a:r>
            <a:r>
              <a:rPr lang="en-US" b="0" i="0" dirty="0">
                <a:effectLst/>
                <a:latin typeface="Arial" panose="020B0604020202020204" pitchFamily="34" charset="0"/>
              </a:rPr>
              <a:t> </a:t>
            </a:r>
            <a:r>
              <a:rPr lang="en-US" b="0" i="0" dirty="0" err="1">
                <a:effectLst/>
                <a:latin typeface="Arial" panose="020B0604020202020204" pitchFamily="34" charset="0"/>
              </a:rPr>
              <a:t>anteriormente</a:t>
            </a:r>
            <a:r>
              <a:rPr lang="en-US" b="0" i="0" dirty="0">
                <a:effectLst/>
                <a:latin typeface="Arial" panose="020B0604020202020204" pitchFamily="34" charset="0"/>
              </a:rPr>
              <a:t>:</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s-ES" b="0" i="0" dirty="0">
                <a:effectLst/>
                <a:latin typeface="Arial" panose="020B0604020202020204" pitchFamily="34" charset="0"/>
              </a:rPr>
              <a:t>Los alimentos altos en grasa y aceite pueden aumentar la tasa de absorción de plomo; y</a:t>
            </a:r>
          </a:p>
          <a:p>
            <a:pPr marL="171450" indent="-171450">
              <a:buFont typeface="Arial" panose="020B0604020202020204" pitchFamily="34" charset="0"/>
              <a:buChar char="•"/>
            </a:pPr>
            <a:r>
              <a:rPr lang="es-ES" b="0" i="0" dirty="0">
                <a:effectLst/>
                <a:latin typeface="Arial" panose="020B0604020202020204" pitchFamily="34" charset="0"/>
              </a:rPr>
              <a:t>Un niño con el estómago vacío absorberá más plomo.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b="0" i="0" dirty="0">
                <a:effectLst/>
                <a:latin typeface="Arial" panose="020B0604020202020204" pitchFamily="34" charset="0"/>
              </a:rPr>
              <a:t>Podemos proporcionar a los niños meriendas sabrosas y saludables que hacen parte de una dieta nutritiva. Por ejemplo, una merienda puede 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Palomitas de maíz;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Compota (puré) de manzana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Frutas, tales como: fresas, melones, guineos (plátanos), peras, naranjas o durazno;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Crema de cacahuate (mantequilla de maní) con galletas integrales, manzanas o apio;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Varios tipos de carne seca como: salmón, venado carne de 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Yogur semidesnatado o desnatado cubierto con frutas o cereales fortificados con hierro;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Paletas 100% de jugo de frutas;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Queso y galletas integrales;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Nueces, semillas de girasol y frutos secos, incluyendo rollitos de fruta al 100%; 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Hummus y verduras crudas.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9462184-A42E-4521-9103-23C15114745B}" type="slidenum">
              <a:rPr lang="en-US" smtClean="0"/>
              <a:t>40</a:t>
            </a:fld>
            <a:endParaRPr lang="en-US"/>
          </a:p>
        </p:txBody>
      </p:sp>
    </p:spTree>
    <p:extLst>
      <p:ext uri="{BB962C8B-B14F-4D97-AF65-F5344CB8AC3E}">
        <p14:creationId xmlns:p14="http://schemas.microsoft.com/office/powerpoint/2010/main" val="1255469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¿Cuáles son otras meriendas saludables? En la </a:t>
            </a:r>
            <a:r>
              <a:rPr lang="es-ES" b="0" i="1" dirty="0">
                <a:effectLst/>
                <a:latin typeface="Arial" panose="020B0604020202020204" pitchFamily="34" charset="0"/>
              </a:rPr>
              <a:t>Hoja de trabajo</a:t>
            </a:r>
            <a:r>
              <a:rPr lang="es-ES" b="0" i="0" dirty="0">
                <a:effectLst/>
                <a:latin typeface="Arial" panose="020B0604020202020204" pitchFamily="34" charset="0"/>
              </a:rPr>
              <a:t>, en la sección Meriendas saludables, enumere ejemplos de meriendas saludables en el lado izquierdo. Coloque una “x” en la caja junto a las meriendas que ofrece a sus hijos o a su familia, y otra junto a las que podría agregar fácilmente a su dieta. Piense en cómo puede modificar estas meriendas para adaptarse mejor a las necesidades y preferencias de su familia.</a:t>
            </a:r>
          </a:p>
          <a:p>
            <a:endParaRPr lang="es-ES" b="0" i="0" dirty="0">
              <a:effectLst/>
              <a:latin typeface="Arial" panose="020B0604020202020204" pitchFamily="34" charset="0"/>
            </a:endParaRPr>
          </a:p>
          <a:p>
            <a:r>
              <a:rPr lang="es-ES" b="0" i="0" dirty="0">
                <a:effectLst/>
                <a:latin typeface="Arial" panose="020B0604020202020204" pitchFamily="34" charset="0"/>
              </a:rPr>
              <a:t>A continuación, trabaje con un compañero para escribir otras ideas de meriendas en el lado derecho de la sección Meriendas saludables. </a:t>
            </a:r>
            <a:r>
              <a:rPr lang="es-ES" b="1" i="1" dirty="0">
                <a:effectLst/>
                <a:latin typeface="Arial" panose="020B0604020202020204" pitchFamily="34" charset="0"/>
              </a:rPr>
              <a:t>Nota para el instructor: </a:t>
            </a:r>
            <a:r>
              <a:rPr lang="es-ES" b="0" i="1" dirty="0">
                <a:effectLst/>
                <a:latin typeface="Arial" panose="020B0604020202020204" pitchFamily="34" charset="0"/>
              </a:rPr>
              <a:t>Que los participantes compartan sus ideas de meriendas con el grupo mientras las escribes en la pizarra de papel. Opcionalmente, prepara una merienda saludable con el grupo.</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41</a:t>
            </a:fld>
            <a:endParaRPr lang="en-US"/>
          </a:p>
        </p:txBody>
      </p:sp>
    </p:spTree>
    <p:extLst>
      <p:ext uri="{BB962C8B-B14F-4D97-AF65-F5344CB8AC3E}">
        <p14:creationId xmlns:p14="http://schemas.microsoft.com/office/powerpoint/2010/main" val="3372823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u="sng" dirty="0">
                <a:effectLst/>
                <a:latin typeface="Arial" panose="020B0604020202020204" pitchFamily="34" charset="0"/>
              </a:rPr>
              <a:t>Preparación de meriendas saludables opcionales</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Reúna los materiales necesarios para preparar una merienda. Pida a los participantes lavarse las manos antes de comenzar la preparación. </a:t>
            </a:r>
          </a:p>
          <a:p>
            <a:r>
              <a:rPr lang="es-ES" b="0" i="1" dirty="0">
                <a:effectLst/>
                <a:latin typeface="Arial" panose="020B0604020202020204" pitchFamily="34" charset="0"/>
              </a:rPr>
              <a:t>Proporcione instrucciones sobre cómo preparar la merienda y explique cuál de los tres nutrientes forman parte de esta. </a:t>
            </a:r>
          </a:p>
          <a:p>
            <a:r>
              <a:rPr lang="es-ES" b="0" i="1" dirty="0">
                <a:effectLst/>
                <a:latin typeface="Arial" panose="020B0604020202020204" pitchFamily="34" charset="0"/>
              </a:rPr>
              <a:t>Cuando los participantes coman la merienda, pregúnteles: </a:t>
            </a:r>
          </a:p>
          <a:p>
            <a:pPr marL="171450" indent="-171450">
              <a:buFont typeface="Arial" panose="020B0604020202020204" pitchFamily="34" charset="0"/>
              <a:buChar char="•"/>
            </a:pPr>
            <a:r>
              <a:rPr lang="es-ES" b="0" i="1" dirty="0">
                <a:effectLst/>
                <a:latin typeface="Arial" panose="020B0604020202020204" pitchFamily="34" charset="0"/>
              </a:rPr>
              <a:t>¿Cree que su hijo comería esta merienda? </a:t>
            </a:r>
          </a:p>
          <a:p>
            <a:pPr marL="171450" indent="-171450">
              <a:buFont typeface="Arial" panose="020B0604020202020204" pitchFamily="34" charset="0"/>
              <a:buChar char="•"/>
            </a:pPr>
            <a:r>
              <a:rPr lang="es-ES" b="0" i="1" dirty="0">
                <a:effectLst/>
                <a:latin typeface="Arial" panose="020B0604020202020204" pitchFamily="34" charset="0"/>
              </a:rPr>
              <a:t>¿Prepararía esto para su familia? </a:t>
            </a:r>
          </a:p>
          <a:p>
            <a:pPr marL="0" indent="0">
              <a:buFont typeface="Arial" panose="020B0604020202020204" pitchFamily="34" charset="0"/>
              <a:buNone/>
            </a:pPr>
            <a:r>
              <a:rPr lang="es-ES" b="0" i="1" dirty="0">
                <a:effectLst/>
                <a:latin typeface="Arial" panose="020B0604020202020204" pitchFamily="34" charset="0"/>
              </a:rPr>
              <a:t>Si la merienda tiene relevancia cultural, discuta. </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42</a:t>
            </a:fld>
            <a:endParaRPr lang="en-US"/>
          </a:p>
        </p:txBody>
      </p:sp>
    </p:spTree>
    <p:extLst>
      <p:ext uri="{BB962C8B-B14F-4D97-AF65-F5344CB8AC3E}">
        <p14:creationId xmlns:p14="http://schemas.microsoft.com/office/powerpoint/2010/main" val="3424265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d. </a:t>
            </a:r>
            <a:r>
              <a:rPr lang="en-US" b="0" i="0" u="sng" dirty="0" err="1">
                <a:effectLst/>
                <a:latin typeface="Arial" panose="020B0604020202020204" pitchFamily="34" charset="0"/>
              </a:rPr>
              <a:t>Preparación</a:t>
            </a:r>
            <a:r>
              <a:rPr lang="en-US" b="0" i="0" u="sng" dirty="0">
                <a:effectLst/>
                <a:latin typeface="Arial" panose="020B0604020202020204" pitchFamily="34" charset="0"/>
              </a:rPr>
              <a:t> de </a:t>
            </a:r>
            <a:r>
              <a:rPr lang="en-US" b="0" i="0" u="sng" dirty="0" err="1">
                <a:effectLst/>
                <a:latin typeface="Arial" panose="020B0604020202020204" pitchFamily="34" charset="0"/>
              </a:rPr>
              <a:t>alimentos</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Debemos tomar precauciones adicionales al preparar alimentos para niños, ya que el plomo es casi imposible de ver u oler. El plomo puede llegar a nuestros alimentos.</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0" i="0" dirty="0">
                <a:effectLst/>
                <a:latin typeface="Arial" panose="020B0604020202020204" pitchFamily="34" charset="0"/>
              </a:rPr>
              <a:t>El plomo puede entrar por el agua de la llave utilizada para preparar y lavar alimentos cuando los materiales de plomería que contienen plomo se oxidan. Debemos usar agua fría exclusivamente para cocinar, beber y preparar la fórmula del bebé, ya que el agua caliente disolverá el plomo más rápidamente que el agua fría y es probable que contenga un nivel de plomo mayor. Si se necesita agua caliente, debe tomarse de la llave de agua fría y calentarse en una estufa o en un horno de microondas. Hervir el agua no elimina el plomo del agua. Antes de beber, descargue las tuberías de casa abriendo la llave, tomando una ducha, lavando una tanda de ropa o los platos. Si utiliza un filtro certificado para eliminar el plomo lea las instrucciones para aprender a instalar y utilizar correctamente su cartucho y cuándo reemplazarlo. El uso del cartucho después de que haya expirado puede hacer que sea menos eficaz en la eliminación del plomo.</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43</a:t>
            </a:fld>
            <a:endParaRPr lang="en-US"/>
          </a:p>
        </p:txBody>
      </p:sp>
    </p:spTree>
    <p:extLst>
      <p:ext uri="{BB962C8B-B14F-4D97-AF65-F5344CB8AC3E}">
        <p14:creationId xmlns:p14="http://schemas.microsoft.com/office/powerpoint/2010/main" val="10655250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Las mercancías enlatadas en los Estados Unidos son soldadas en las juntas y no utilizan plomo; sin embargo, la soldadura de plomo todavía se puede encontrar en latas hechas en otros países (</a:t>
            </a:r>
            <a:r>
              <a:rPr lang="es-ES" b="0" i="0" dirty="0" err="1">
                <a:effectLst/>
                <a:latin typeface="Arial" panose="020B0604020202020204" pitchFamily="34" charset="0"/>
              </a:rPr>
              <a:t>Refs</a:t>
            </a:r>
            <a:r>
              <a:rPr lang="es-ES" b="0" i="0" dirty="0">
                <a:effectLst/>
                <a:latin typeface="Arial" panose="020B0604020202020204" pitchFamily="34" charset="0"/>
              </a:rPr>
              <a:t>. 5 y 6). Con el tiempo, la soldadura de plomo puede infiltrarse en la lata y mezclarse con la comida, contaminándola. Evite comprar alimentos en conserva importados.</a:t>
            </a:r>
          </a:p>
          <a:p>
            <a:pPr marL="171450" lvl="0" indent="-171450">
              <a:buFont typeface="Arial" panose="020B0604020202020204" pitchFamily="34" charset="0"/>
              <a:buChar char="•"/>
            </a:pPr>
            <a:r>
              <a:rPr lang="es-ES" b="0" i="0" dirty="0">
                <a:effectLst/>
                <a:latin typeface="Arial" panose="020B0604020202020204" pitchFamily="34" charset="0"/>
              </a:rPr>
              <a:t>El cristal, la cerámica con esmalte y la porcelana son artículos populares utilizados para servir, calentar o comer alimentos, y también pueden ser una fuente de exposición al plomo. No consuma alimentos ni agua cocidos o almacenados en estos artículos con defectos o quebrados. En general, trate de evitar el uso de cualquier cristal, cerámica o porcelana hecha con esmalte de plomo. </a:t>
            </a:r>
          </a:p>
          <a:p>
            <a:pPr marL="171450" lvl="0" indent="-171450">
              <a:buFont typeface="Arial" panose="020B0604020202020204" pitchFamily="34" charset="0"/>
              <a:buChar char="•"/>
            </a:pPr>
            <a:r>
              <a:rPr lang="es-ES" b="0" i="0" dirty="0">
                <a:effectLst/>
                <a:latin typeface="Arial" panose="020B0604020202020204" pitchFamily="34" charset="0"/>
              </a:rPr>
              <a:t>El polvo de plomo que se deposita en los mostradores puede contaminar los alimentos. Mantenga su cocina limpia, y lave los mostradores con un limpiador multiuso antes de preparar la comida.</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44</a:t>
            </a:fld>
            <a:endParaRPr lang="en-US"/>
          </a:p>
        </p:txBody>
      </p:sp>
    </p:spTree>
    <p:extLst>
      <p:ext uri="{BB962C8B-B14F-4D97-AF65-F5344CB8AC3E}">
        <p14:creationId xmlns:p14="http://schemas.microsoft.com/office/powerpoint/2010/main" val="2069841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e. </a:t>
            </a:r>
            <a:r>
              <a:rPr lang="es-ES" b="0" i="0" u="sng" dirty="0">
                <a:effectLst/>
                <a:latin typeface="Arial" panose="020B0604020202020204" pitchFamily="34" charset="0"/>
              </a:rPr>
              <a:t>Buenas prácticas al aire libre</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Al preparar o comer alimentos al aire libre, hay algunas acciones que necesitamos tener en cuenta para reducir la posible exposición al plomo. Con base en lo que aprendimos hasta ahora, ¿qué podemos hacer mientras estamos al aire libre para reducir la posible exposición al plomo en áreas con sospecha o confirmación de contaminación? </a:t>
            </a:r>
            <a:r>
              <a:rPr lang="es-ES" b="1" i="1" dirty="0">
                <a:effectLst/>
                <a:latin typeface="Arial" panose="020B0604020202020204" pitchFamily="34" charset="0"/>
              </a:rPr>
              <a:t>Nota para el instructor: </a:t>
            </a:r>
            <a:r>
              <a:rPr lang="es-ES" b="0" i="1" dirty="0">
                <a:effectLst/>
                <a:latin typeface="Arial" panose="020B0604020202020204" pitchFamily="34" charset="0"/>
              </a:rPr>
              <a:t>Permita a los participantes tiempo para pensar. Después de un minuto, haga que compartan con el grupo. A continuación se presentan posibles respuestas.</a:t>
            </a:r>
            <a:endParaRPr lang="en-US" i="1" dirty="0"/>
          </a:p>
        </p:txBody>
      </p:sp>
      <p:sp>
        <p:nvSpPr>
          <p:cNvPr id="4" name="Slide Number Placeholder 3"/>
          <p:cNvSpPr>
            <a:spLocks noGrp="1"/>
          </p:cNvSpPr>
          <p:nvPr>
            <p:ph type="sldNum" sz="quarter" idx="5"/>
          </p:nvPr>
        </p:nvSpPr>
        <p:spPr/>
        <p:txBody>
          <a:bodyPr/>
          <a:lstStyle/>
          <a:p>
            <a:fld id="{89462184-A42E-4521-9103-23C15114745B}" type="slidenum">
              <a:rPr lang="en-US" smtClean="0"/>
              <a:t>45</a:t>
            </a:fld>
            <a:endParaRPr lang="en-US"/>
          </a:p>
        </p:txBody>
      </p:sp>
    </p:spTree>
    <p:extLst>
      <p:ext uri="{BB962C8B-B14F-4D97-AF65-F5344CB8AC3E}">
        <p14:creationId xmlns:p14="http://schemas.microsoft.com/office/powerpoint/2010/main" val="39794507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ES" b="0" i="0" dirty="0">
                <a:effectLst/>
                <a:latin typeface="Arial" panose="020B0604020202020204" pitchFamily="34" charset="0"/>
              </a:rPr>
              <a:t>Usar agua de fuentes limpias para beber, cocinar o lavar.</a:t>
            </a:r>
          </a:p>
          <a:p>
            <a:pPr marL="171450" lvl="0" indent="-171450">
              <a:buFont typeface="Arial" panose="020B0604020202020204" pitchFamily="34" charset="0"/>
              <a:buChar char="•"/>
            </a:pPr>
            <a:r>
              <a:rPr lang="es-ES" b="0" i="0" dirty="0">
                <a:effectLst/>
                <a:latin typeface="Arial" panose="020B0604020202020204" pitchFamily="34" charset="0"/>
              </a:rPr>
              <a:t>Comer sobre una superficie limpia como una mesa de picnic o una manta.</a:t>
            </a:r>
          </a:p>
          <a:p>
            <a:pPr marL="171450" lvl="0" indent="-171450">
              <a:buFont typeface="Arial" panose="020B0604020202020204" pitchFamily="34" charset="0"/>
              <a:buChar char="•"/>
            </a:pPr>
            <a:r>
              <a:rPr lang="es-ES" b="0" i="0" dirty="0">
                <a:effectLst/>
                <a:latin typeface="Arial" panose="020B0604020202020204" pitchFamily="34" charset="0"/>
              </a:rPr>
              <a:t>Evitar comer alimentos que cayeron al suelo. </a:t>
            </a:r>
          </a:p>
          <a:p>
            <a:pPr marL="171450" lvl="0" indent="-171450">
              <a:buFont typeface="Arial" panose="020B0604020202020204" pitchFamily="34" charset="0"/>
              <a:buChar char="•"/>
            </a:pPr>
            <a:r>
              <a:rPr lang="es-ES" b="0" i="0" dirty="0">
                <a:effectLst/>
                <a:latin typeface="Arial" panose="020B0604020202020204" pitchFamily="34" charset="0"/>
              </a:rPr>
              <a:t>Cambiar a municiones y equipo de pesca sin plomo al cazar animales y pescado para alimentación, cuando sea posible.</a:t>
            </a:r>
          </a:p>
          <a:p>
            <a:pPr marL="171450" lvl="0" indent="-171450">
              <a:buFont typeface="Arial" panose="020B0604020202020204" pitchFamily="34" charset="0"/>
              <a:buChar char="•"/>
            </a:pPr>
            <a:r>
              <a:rPr lang="es-ES" b="0" i="0" dirty="0">
                <a:effectLst/>
                <a:latin typeface="Arial" panose="020B0604020202020204" pitchFamily="34" charset="0"/>
              </a:rPr>
              <a:t>Limpiar los utensilios y superficies donde se condimentarán el pescado y la carne cazada, para evitar la contaminación cruzada.</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Muchos hogares en terrenos indígenas están integrados por familias de caza que dependen del uso de armas de fuego para adquirir alimentos durante todo el año. Se ha correlacionado una gran exposición al plomo con las comunidades de caza de subsistencia cuando la carne de caza se obtiene usando municiones de plomo. Las balas de núcleo plomo de alta velocidad explotan al impacto, dejando un montón de polvo de plomo junto con cientos de pequeños fragmentos en el animal, que acaba en la carne procesada para consumo. Municiones sin plomo de alto rendimiento están cada vez más a disposición en una amplia gama de marcas y calibres. El uso de municiones libres de plomo es la mejor manera de evitar la posible exposición al plomo.</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46</a:t>
            </a:fld>
            <a:endParaRPr lang="en-US"/>
          </a:p>
        </p:txBody>
      </p:sp>
    </p:spTree>
    <p:extLst>
      <p:ext uri="{BB962C8B-B14F-4D97-AF65-F5344CB8AC3E}">
        <p14:creationId xmlns:p14="http://schemas.microsoft.com/office/powerpoint/2010/main" val="2584604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f. </a:t>
            </a:r>
            <a:r>
              <a:rPr lang="en-US" b="0" i="0" u="sng" dirty="0" err="1">
                <a:effectLst/>
                <a:latin typeface="Arial" panose="020B0604020202020204" pitchFamily="34" charset="0"/>
              </a:rPr>
              <a:t>Pescado</a:t>
            </a:r>
            <a:endParaRPr lang="en-US" sz="1200" b="0" i="0" u="sng" kern="1200" dirty="0">
              <a:solidFill>
                <a:schemeClr val="tx1"/>
              </a:solidFill>
              <a:effectLst/>
              <a:latin typeface="+mn-lt"/>
              <a:ea typeface="+mn-ea"/>
              <a:cs typeface="+mn-cs"/>
            </a:endParaRPr>
          </a:p>
          <a:p>
            <a:r>
              <a:rPr lang="es-ES" b="1" i="1" dirty="0">
                <a:effectLst/>
                <a:latin typeface="Arial" panose="020B0604020202020204" pitchFamily="34" charset="0"/>
              </a:rPr>
              <a:t>Nota para el instructor</a:t>
            </a:r>
            <a:r>
              <a:rPr lang="es-ES" b="0" i="1" dirty="0">
                <a:effectLst/>
                <a:latin typeface="Arial" panose="020B0604020202020204" pitchFamily="34" charset="0"/>
              </a:rPr>
              <a:t>: La FDA (por sus siglas en inglés) y la EPA han emitido recomendaciones sobre la alimentación con pescado, que está dirigida a las personas que están o pueden quedar embarazadas, en período de lactancia y a los padres de niños pequeños, ayudándoles a tomar decisiones informadas en lo relativo al pescado saludable que se puede consumir de forma segura (Ref. 9). Tenga en cuenta que, si bien la referencia 9 se centra en el mercurio, la información general también se aplica al plomo y a otros contaminantes. Se recomienda que también investigue los avisos sobre la pesca de pescado en su área, que pueden provenir del gobierno federal, estatal, tribal o local.</a:t>
            </a:r>
            <a:r>
              <a:rPr lang="en-US" sz="1200" i="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s-ES" b="0" i="0" dirty="0">
                <a:effectLst/>
                <a:latin typeface="Arial" panose="020B0604020202020204" pitchFamily="34" charset="0"/>
              </a:rPr>
              <a:t>El pescado es una fuente de proteínas de alta calidad. Lamentablemente, el plomo y otros contaminantes pueden acumularse en el pescado, lo que </a:t>
            </a:r>
            <a:r>
              <a:rPr lang="es-ES" b="0" i="0" dirty="0" err="1">
                <a:effectLst/>
                <a:latin typeface="Arial" panose="020B0604020202020204" pitchFamily="34" charset="0"/>
              </a:rPr>
              <a:t>signifca</a:t>
            </a:r>
            <a:r>
              <a:rPr lang="es-ES" b="0" i="0" dirty="0">
                <a:effectLst/>
                <a:latin typeface="Arial" panose="020B0604020202020204" pitchFamily="34" charset="0"/>
              </a:rPr>
              <a:t> que el pescado podría ser una posible fuente de exposición al plomo. Sin embargo, esta posible exposición al plomo puede reducirse con la forma en que se prepara el pescado, es decir: con la eliminación de los órganos, la grasa y la piel (donde puede acumularse el plomo y otros contaminantes). </a:t>
            </a:r>
          </a:p>
          <a:p>
            <a:endParaRPr lang="es-ES" b="0" i="0" dirty="0">
              <a:effectLst/>
              <a:latin typeface="Arial" panose="020B0604020202020204" pitchFamily="34" charset="0"/>
            </a:endParaRPr>
          </a:p>
          <a:p>
            <a:r>
              <a:rPr lang="es-ES" b="0" i="0" dirty="0">
                <a:effectLst/>
                <a:latin typeface="Arial" panose="020B0604020202020204" pitchFamily="34" charset="0"/>
              </a:rPr>
              <a:t>Si usted come pescado, coma los más pequeños y jóvenes (dentro de los límites legales); son menos propensos a contener contaminantes que peces más grandes y viejos. Coma pescado de sartén como chopa, perca, trucha de río y capelán. Se alimentan de insectos y otros organismos acuáticos y son menos propensos a contener contaminantes (Ref. 10). </a:t>
            </a:r>
          </a:p>
          <a:p>
            <a:endParaRPr lang="es-ES" b="0" i="0" dirty="0">
              <a:effectLst/>
              <a:latin typeface="Arial" panose="020B0604020202020204" pitchFamily="34" charset="0"/>
            </a:endParaRPr>
          </a:p>
          <a:p>
            <a:r>
              <a:rPr lang="es-ES" b="0" i="0" dirty="0">
                <a:effectLst/>
                <a:latin typeface="Arial" panose="020B0604020202020204" pitchFamily="34" charset="0"/>
              </a:rPr>
              <a:t>Verifique los avisos federales, estatales, tribales o locales sobre el consumo de pescado para personas embarazadas, niños menores de 15 años y el público en general. Esto incluye recomendaciones sobre la cantidad que debe ser consumida por mes para peces específicos y si se recomienda comer solo el flete o el pescado entero. </a:t>
            </a:r>
          </a:p>
          <a:p>
            <a:endParaRPr lang="es-ES" b="0" i="0" dirty="0">
              <a:effectLst/>
              <a:latin typeface="Arial" panose="020B0604020202020204" pitchFamily="34" charset="0"/>
            </a:endParaRPr>
          </a:p>
          <a:p>
            <a:r>
              <a:rPr lang="es-ES" b="1" i="1" dirty="0">
                <a:effectLst/>
                <a:latin typeface="Arial" panose="020B0604020202020204" pitchFamily="34" charset="0"/>
              </a:rPr>
              <a:t>Nota para el instructor: </a:t>
            </a:r>
            <a:r>
              <a:rPr lang="es-ES" b="0" i="1" dirty="0">
                <a:effectLst/>
                <a:latin typeface="Arial" panose="020B0604020202020204" pitchFamily="34" charset="0"/>
              </a:rPr>
              <a:t>Puede hacer una demostración en vivo (realizada por usted o por otra persona) sobre las formas adecuadas de limpiar el pescado y eliminar la piel, grasa y órganos internos. </a:t>
            </a:r>
            <a:r>
              <a:rPr lang="en-US" sz="1200" b="1" i="1" kern="1200" dirty="0">
                <a:solidFill>
                  <a:schemeClr val="tx1"/>
                </a:solidFill>
                <a:effectLst/>
                <a:latin typeface="+mn-lt"/>
                <a:ea typeface="+mn-ea"/>
                <a:cs typeface="+mn-cs"/>
              </a:rPr>
              <a:t> </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47</a:t>
            </a:fld>
            <a:endParaRPr lang="en-US"/>
          </a:p>
        </p:txBody>
      </p:sp>
    </p:spTree>
    <p:extLst>
      <p:ext uri="{BB962C8B-B14F-4D97-AF65-F5344CB8AC3E}">
        <p14:creationId xmlns:p14="http://schemas.microsoft.com/office/powerpoint/2010/main" val="2657245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IV. </a:t>
            </a:r>
            <a:r>
              <a:rPr lang="es-DO" u="sng" dirty="0"/>
              <a:t>Conclusión</a:t>
            </a:r>
            <a:endParaRPr lang="en-US" sz="1200" u="sng" kern="1200" dirty="0">
              <a:solidFill>
                <a:schemeClr val="tx1"/>
              </a:solidFill>
              <a:effectLst/>
              <a:latin typeface="+mn-lt"/>
              <a:ea typeface="+mn-ea"/>
              <a:cs typeface="+mn-cs"/>
            </a:endParaRPr>
          </a:p>
          <a:p>
            <a:r>
              <a:rPr lang="es-ES" b="0" i="0" dirty="0">
                <a:effectLst/>
                <a:latin typeface="Arial" panose="020B0604020202020204" pitchFamily="34" charset="0"/>
              </a:rPr>
              <a:t>La higiene personal y la nutrición adecuada de los niños puede ayudar a reducir la exposición al plomo. </a:t>
            </a:r>
          </a:p>
          <a:p>
            <a:endParaRPr lang="es-ES" b="0" i="0" dirty="0">
              <a:effectLst/>
              <a:latin typeface="Arial" panose="020B0604020202020204" pitchFamily="34" charset="0"/>
            </a:endParaRPr>
          </a:p>
          <a:p>
            <a:r>
              <a:rPr lang="es-ES" b="0" i="0" dirty="0">
                <a:effectLst/>
                <a:latin typeface="Arial" panose="020B0604020202020204" pitchFamily="34" charset="0"/>
              </a:rPr>
              <a:t>Cuando los niños se llevan las manos a la boca, pueden ingerir polvo o suelo contaminado con plomo, que luego puede entrar en su torrente sanguíneo. Los buenos hábitos de higiene personal, como lavarse las manos y el bañarse de forma consistente, reducen la posible exposición al plomo. </a:t>
            </a:r>
          </a:p>
          <a:p>
            <a:endParaRPr lang="es-ES" b="0" i="0" dirty="0">
              <a:effectLst/>
              <a:latin typeface="Arial" panose="020B0604020202020204" pitchFamily="34" charset="0"/>
            </a:endParaRPr>
          </a:p>
          <a:p>
            <a:r>
              <a:rPr lang="es-ES" b="0" i="0" dirty="0">
                <a:effectLst/>
                <a:latin typeface="Arial" panose="020B0604020202020204" pitchFamily="34" charset="0"/>
              </a:rPr>
              <a:t>Una de las cosas más fáciles y eficaces que los padres y cuidadores pueden hacer para reducir la posible exposición al plomo es enseñar a los niños a lavarse las manos correctamente varias veces al día. Los niños deben lavarse las manos o alguien debe lavárselas: </a:t>
            </a:r>
          </a:p>
          <a:p>
            <a:pPr marL="171450" indent="-171450">
              <a:buFont typeface="Arial" panose="020B0604020202020204" pitchFamily="34" charset="0"/>
              <a:buChar char="•"/>
            </a:pPr>
            <a:r>
              <a:rPr lang="es-ES" b="0" i="0" dirty="0">
                <a:effectLst/>
                <a:latin typeface="Arial" panose="020B0604020202020204" pitchFamily="34" charset="0"/>
              </a:rPr>
              <a:t>Antes de comer, beber y dormir;</a:t>
            </a:r>
          </a:p>
          <a:p>
            <a:pPr marL="171450" indent="-171450">
              <a:buFont typeface="Arial" panose="020B0604020202020204" pitchFamily="34" charset="0"/>
              <a:buChar char="•"/>
            </a:pPr>
            <a:r>
              <a:rPr lang="es-ES" b="0" i="0" dirty="0">
                <a:effectLst/>
                <a:latin typeface="Arial" panose="020B0604020202020204" pitchFamily="34" charset="0"/>
              </a:rPr>
              <a:t>Después de ir al baño; y</a:t>
            </a:r>
          </a:p>
          <a:p>
            <a:pPr marL="171450" indent="-171450">
              <a:buFont typeface="Arial" panose="020B0604020202020204" pitchFamily="34" charset="0"/>
              <a:buChar char="•"/>
            </a:pPr>
            <a:r>
              <a:rPr lang="es-ES" b="0" i="0" dirty="0">
                <a:effectLst/>
                <a:latin typeface="Arial" panose="020B0604020202020204" pitchFamily="34" charset="0"/>
              </a:rPr>
              <a:t>Después de jugar fuera de casa o con animales.</a:t>
            </a:r>
          </a:p>
          <a:p>
            <a:pPr marL="171450" indent="-171450">
              <a:buFont typeface="Arial" panose="020B0604020202020204" pitchFamily="34" charset="0"/>
              <a:buChar char="•"/>
            </a:pPr>
            <a:endParaRPr lang="es-ES" b="0" i="0" dirty="0">
              <a:effectLst/>
              <a:latin typeface="Arial" panose="020B0604020202020204" pitchFamily="34" charset="0"/>
            </a:endParaRPr>
          </a:p>
          <a:p>
            <a:pPr marL="0" indent="0">
              <a:buFont typeface="Arial" panose="020B0604020202020204" pitchFamily="34" charset="0"/>
              <a:buNone/>
            </a:pPr>
            <a:r>
              <a:rPr lang="es-ES" b="0" i="0" dirty="0">
                <a:effectLst/>
                <a:latin typeface="Arial" panose="020B0604020202020204" pitchFamily="34" charset="0"/>
              </a:rPr>
              <a:t>Llevar una dieta bien equilibrada es importante para la salud y el desarrollo a largo plazo de los niños. Para ayudar a reducir la absorción de plomo, los niños deben comer alimentos ricos en:</a:t>
            </a:r>
          </a:p>
          <a:p>
            <a:pPr marL="171450" indent="-171450">
              <a:buFont typeface="Arial" panose="020B0604020202020204" pitchFamily="34" charset="0"/>
              <a:buChar char="•"/>
            </a:pPr>
            <a:r>
              <a:rPr lang="es-ES" b="0" i="0" dirty="0">
                <a:effectLst/>
                <a:latin typeface="Arial" panose="020B0604020202020204" pitchFamily="34" charset="0"/>
              </a:rPr>
              <a:t>Calcio </a:t>
            </a:r>
          </a:p>
          <a:p>
            <a:pPr marL="171450" indent="-171450">
              <a:buFont typeface="Arial" panose="020B0604020202020204" pitchFamily="34" charset="0"/>
              <a:buChar char="•"/>
            </a:pPr>
            <a:r>
              <a:rPr lang="es-ES" b="0" i="0" dirty="0">
                <a:effectLst/>
                <a:latin typeface="Arial" panose="020B0604020202020204" pitchFamily="34" charset="0"/>
              </a:rPr>
              <a:t>Hierro; y </a:t>
            </a:r>
          </a:p>
          <a:p>
            <a:pPr marL="171450" indent="-171450">
              <a:buFont typeface="Arial" panose="020B0604020202020204" pitchFamily="34" charset="0"/>
              <a:buChar char="•"/>
            </a:pPr>
            <a:r>
              <a:rPr lang="es-ES" b="0" i="0" dirty="0">
                <a:effectLst/>
                <a:latin typeface="Arial" panose="020B0604020202020204" pitchFamily="34" charset="0"/>
              </a:rPr>
              <a:t>Vitamina C. </a:t>
            </a:r>
          </a:p>
          <a:p>
            <a:pPr marL="0" indent="0">
              <a:buFont typeface="Arial" panose="020B0604020202020204" pitchFamily="34" charset="0"/>
              <a:buNone/>
            </a:pPr>
            <a:endParaRPr lang="es-ES" b="0" i="0" dirty="0">
              <a:effectLst/>
              <a:latin typeface="Arial" panose="020B0604020202020204" pitchFamily="34" charset="0"/>
            </a:endParaRPr>
          </a:p>
          <a:p>
            <a:pPr marL="0" indent="0">
              <a:buFont typeface="Arial" panose="020B0604020202020204" pitchFamily="34" charset="0"/>
              <a:buNone/>
            </a:pPr>
            <a:r>
              <a:rPr lang="es-ES" b="0" i="0" dirty="0">
                <a:effectLst/>
                <a:latin typeface="Arial" panose="020B0604020202020204" pitchFamily="34" charset="0"/>
              </a:rPr>
              <a:t>En resumen, la nutrición adecuada es importante y comer una variedad de alimentos les da a los niños las vitaminas y minerales que necesitan para crecer sanos. Cuando los niños no tienen suficiente calcio o hierro en sus cuerpos, pueden absorber plomo en lugar de estos nutrientes. Una dieta poco saludable, con alimentos altos en grasa y aceite pueden aumentar la tasa de absorción de plomo.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48</a:t>
            </a:fld>
            <a:endParaRPr lang="en-US"/>
          </a:p>
        </p:txBody>
      </p:sp>
    </p:spTree>
    <p:extLst>
      <p:ext uri="{BB962C8B-B14F-4D97-AF65-F5344CB8AC3E}">
        <p14:creationId xmlns:p14="http://schemas.microsoft.com/office/powerpoint/2010/main" val="84702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i="1" dirty="0">
                <a:effectLst/>
                <a:latin typeface="Arial" panose="020B0604020202020204" pitchFamily="34" charset="0"/>
              </a:rPr>
              <a:t>Nota para el instructor: </a:t>
            </a:r>
            <a:r>
              <a:rPr lang="es-ES" b="0" i="1" dirty="0">
                <a:effectLst/>
                <a:latin typeface="Arial" panose="020B0604020202020204" pitchFamily="34" charset="0"/>
              </a:rPr>
              <a:t>A continuación, se presentan las preguntas que puede seleccionar para medir la comprensión de los participantes. Use sus respuestas para fomentar el debate. </a:t>
            </a:r>
          </a:p>
          <a:p>
            <a:endParaRPr lang="es-ES" b="0" i="0" dirty="0">
              <a:effectLst/>
              <a:latin typeface="Arial" panose="020B0604020202020204" pitchFamily="34" charset="0"/>
            </a:endParaRPr>
          </a:p>
          <a:p>
            <a:pPr marL="228600" indent="-228600">
              <a:buFont typeface="+mj-lt"/>
              <a:buAutoNum type="arabicPeriod"/>
            </a:pPr>
            <a:r>
              <a:rPr lang="es-ES" b="0" i="0" dirty="0">
                <a:effectLst/>
                <a:latin typeface="Arial" panose="020B0604020202020204" pitchFamily="34" charset="0"/>
              </a:rPr>
              <a:t>¿Cuáles alimentos son ejemplos de alimentos ricos en calcio, hierro y vitamina C?</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49</a:t>
            </a:fld>
            <a:endParaRPr lang="en-US"/>
          </a:p>
        </p:txBody>
      </p:sp>
    </p:spTree>
    <p:extLst>
      <p:ext uri="{BB962C8B-B14F-4D97-AF65-F5344CB8AC3E}">
        <p14:creationId xmlns:p14="http://schemas.microsoft.com/office/powerpoint/2010/main" val="424791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Voy a definir algunas palabras que se utilizarán durante nuestra discusión. </a:t>
            </a:r>
          </a:p>
          <a:p>
            <a:pPr marL="228600" indent="-228600">
              <a:buFont typeface="+mj-lt"/>
              <a:buAutoNum type="arabicPeriod"/>
            </a:pPr>
            <a:r>
              <a:rPr lang="es-ES" b="0" i="0" dirty="0">
                <a:effectLst/>
                <a:latin typeface="Arial" panose="020B0604020202020204" pitchFamily="34" charset="0"/>
              </a:rPr>
              <a:t>Higiene: Medidas adoptadas para mantener nuestros cuerpos limpios, como lavarnos las manos, el pelo y tomar un baño.</a:t>
            </a:r>
          </a:p>
          <a:p>
            <a:pPr marL="228600" indent="-228600">
              <a:buFont typeface="+mj-lt"/>
              <a:buAutoNum type="arabicPeriod"/>
            </a:pPr>
            <a:r>
              <a:rPr lang="es-ES" b="0" i="0" dirty="0">
                <a:effectLst/>
                <a:latin typeface="Arial" panose="020B0604020202020204" pitchFamily="34" charset="0"/>
              </a:rPr>
              <a:t>Nutrición: El proceso de consumo de alimentos o bebidas necesarios para la salud y el crecimiento, que nuestros cuerpos necesitan para mantenerse vivos y sanos.</a:t>
            </a:r>
          </a:p>
          <a:p>
            <a:pPr marL="228600" indent="-228600">
              <a:buFont typeface="+mj-lt"/>
              <a:buAutoNum type="arabicPeriod"/>
            </a:pPr>
            <a:r>
              <a:rPr lang="es-ES" b="0" i="0" dirty="0">
                <a:effectLst/>
                <a:latin typeface="Arial" panose="020B0604020202020204" pitchFamily="34" charset="0"/>
              </a:rPr>
              <a:t>Nutriente: Sustancia presente en alimentos o bebidas que proporciona sustento para el crecimiento y el mantenimiento de la vida.</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5</a:t>
            </a:fld>
            <a:endParaRPr lang="en-US"/>
          </a:p>
        </p:txBody>
      </p:sp>
    </p:spTree>
    <p:extLst>
      <p:ext uri="{BB962C8B-B14F-4D97-AF65-F5344CB8AC3E}">
        <p14:creationId xmlns:p14="http://schemas.microsoft.com/office/powerpoint/2010/main" val="2220306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i="1" dirty="0">
                <a:effectLst/>
                <a:latin typeface="Arial" panose="020B0604020202020204" pitchFamily="34" charset="0"/>
              </a:rPr>
              <a:t>Nota para el instructor: </a:t>
            </a:r>
            <a:r>
              <a:rPr lang="es-ES" b="0" i="1" dirty="0">
                <a:effectLst/>
                <a:latin typeface="Arial" panose="020B0604020202020204" pitchFamily="34" charset="0"/>
              </a:rPr>
              <a:t>A continuación, se presentan las preguntas que puede seleccionar para medir la comprensión de los participantes. Use sus respuestas para fomentar el debate. </a:t>
            </a:r>
          </a:p>
          <a:p>
            <a:endParaRPr lang="en-US" sz="1200" kern="1200" dirty="0">
              <a:solidFill>
                <a:schemeClr val="tx1"/>
              </a:solidFill>
              <a:effectLst/>
              <a:latin typeface="+mn-lt"/>
              <a:ea typeface="+mn-ea"/>
              <a:cs typeface="+mn-cs"/>
            </a:endParaRPr>
          </a:p>
          <a:p>
            <a:pPr marL="228600" lvl="0" indent="-228600">
              <a:buFont typeface="+mj-lt"/>
              <a:buAutoNum type="arabicPeriod" startAt="2"/>
            </a:pPr>
            <a:r>
              <a:rPr lang="es-ES" b="0" i="0" dirty="0">
                <a:effectLst/>
                <a:latin typeface="Arial" panose="020B0604020202020204" pitchFamily="34" charset="0"/>
              </a:rPr>
              <a:t>¿Cuál de los alimentos, comidas o meriendas que cubrimos hoy va a añadir a la dieta de sus hijos esta semana? Escriba sus respuestas en la Hoja de trabajo.</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50</a:t>
            </a:fld>
            <a:endParaRPr lang="en-US"/>
          </a:p>
        </p:txBody>
      </p:sp>
    </p:spTree>
    <p:extLst>
      <p:ext uri="{BB962C8B-B14F-4D97-AF65-F5344CB8AC3E}">
        <p14:creationId xmlns:p14="http://schemas.microsoft.com/office/powerpoint/2010/main" val="13821113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i="1" dirty="0">
                <a:effectLst/>
                <a:latin typeface="Arial" panose="020B0604020202020204" pitchFamily="34" charset="0"/>
              </a:rPr>
              <a:t>Nota para el instructor: </a:t>
            </a:r>
            <a:r>
              <a:rPr lang="es-ES" b="0" i="1" dirty="0">
                <a:effectLst/>
                <a:latin typeface="Arial" panose="020B0604020202020204" pitchFamily="34" charset="0"/>
              </a:rPr>
              <a:t>A continuación, se presentan las preguntas que puede seleccionar para medir la comprensión de los participantes. Use sus respuestas para fomentar el debate. </a:t>
            </a:r>
          </a:p>
          <a:p>
            <a:endParaRPr lang="en-US" sz="1200" kern="1200" dirty="0">
              <a:solidFill>
                <a:schemeClr val="tx1"/>
              </a:solidFill>
              <a:effectLst/>
              <a:latin typeface="+mn-lt"/>
              <a:ea typeface="+mn-ea"/>
              <a:cs typeface="+mn-cs"/>
            </a:endParaRPr>
          </a:p>
          <a:p>
            <a:pPr marL="228600" lvl="0" indent="-228600">
              <a:buFont typeface="+mj-lt"/>
              <a:buAutoNum type="arabicPeriod" startAt="3"/>
            </a:pPr>
            <a:r>
              <a:rPr lang="es-ES" b="0" i="0" dirty="0">
                <a:effectLst/>
                <a:latin typeface="Arial" panose="020B0604020202020204" pitchFamily="34" charset="0"/>
              </a:rPr>
              <a:t>¿Hay otras comidas y meriendas ricas en calcio, hierro y vitamina C que usted prepararía en casa? Escriba sus respuestas en la Hoja de trabajo</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51</a:t>
            </a:fld>
            <a:endParaRPr lang="en-US"/>
          </a:p>
        </p:txBody>
      </p:sp>
    </p:spTree>
    <p:extLst>
      <p:ext uri="{BB962C8B-B14F-4D97-AF65-F5344CB8AC3E}">
        <p14:creationId xmlns:p14="http://schemas.microsoft.com/office/powerpoint/2010/main" val="1180628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i="1" dirty="0">
                <a:effectLst/>
                <a:latin typeface="Arial" panose="020B0604020202020204" pitchFamily="34" charset="0"/>
              </a:rPr>
              <a:t>Nota para el instructor: </a:t>
            </a:r>
            <a:r>
              <a:rPr lang="es-ES" b="0" i="1" dirty="0">
                <a:effectLst/>
                <a:latin typeface="Arial" panose="020B0604020202020204" pitchFamily="34" charset="0"/>
              </a:rPr>
              <a:t>A continuación, se presentan las preguntas que puede seleccionar para medir la comprensión de los participantes. Use sus respuestas para fomentar el debate. </a:t>
            </a:r>
          </a:p>
          <a:p>
            <a:endParaRPr lang="en-US" sz="1200" kern="1200" dirty="0">
              <a:solidFill>
                <a:schemeClr val="tx1"/>
              </a:solidFill>
              <a:effectLst/>
              <a:latin typeface="+mn-lt"/>
              <a:ea typeface="+mn-ea"/>
              <a:cs typeface="+mn-cs"/>
            </a:endParaRPr>
          </a:p>
          <a:p>
            <a:pPr marL="228600" lvl="0" indent="-228600">
              <a:buFont typeface="+mj-lt"/>
              <a:buAutoNum type="arabicPeriod" startAt="4"/>
            </a:pPr>
            <a:r>
              <a:rPr lang="es-ES" b="0" i="0" dirty="0">
                <a:effectLst/>
                <a:latin typeface="Arial" panose="020B0604020202020204" pitchFamily="34" charset="0"/>
              </a:rPr>
              <a:t>¿Qué otras acciones hemos cubierto hoy que podemos hacer en casa para reducir la exposición al plomo? Las respuestas pueden incluir algunas de las siguientes:</a:t>
            </a:r>
          </a:p>
          <a:p>
            <a:pPr marL="685800" lvl="1" indent="-228600">
              <a:buFont typeface="Arial" panose="020B0604020202020204" pitchFamily="34" charset="0"/>
              <a:buChar char="•"/>
            </a:pPr>
            <a:r>
              <a:rPr lang="es-ES" b="0" i="0" dirty="0">
                <a:effectLst/>
                <a:latin typeface="Arial" panose="020B0604020202020204" pitchFamily="34" charset="0"/>
              </a:rPr>
              <a:t>Lave frecuentemente las manos, los biberones, los bobos o chupetes y los juguetes de los niños.</a:t>
            </a:r>
          </a:p>
          <a:p>
            <a:pPr marL="685800" lvl="1" indent="-228600">
              <a:buFont typeface="Arial" panose="020B0604020202020204" pitchFamily="34" charset="0"/>
              <a:buChar char="•"/>
            </a:pPr>
            <a:r>
              <a:rPr lang="es-ES" b="0" i="0" dirty="0">
                <a:effectLst/>
                <a:latin typeface="Arial" panose="020B0604020202020204" pitchFamily="34" charset="0"/>
              </a:rPr>
              <a:t>Utilice solo agua fría para beber, cocinar y preparar la fórmula del bebé.</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52</a:t>
            </a:fld>
            <a:endParaRPr lang="en-US"/>
          </a:p>
        </p:txBody>
      </p:sp>
    </p:spTree>
    <p:extLst>
      <p:ext uri="{BB962C8B-B14F-4D97-AF65-F5344CB8AC3E}">
        <p14:creationId xmlns:p14="http://schemas.microsoft.com/office/powerpoint/2010/main" val="632509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Gracias por participar en esta sesión. ¿Alguien tiene alguna pregunta sobre la información que cubrimos?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Aquí está la </a:t>
            </a:r>
            <a:r>
              <a:rPr lang="es-ES" b="0" i="1" dirty="0">
                <a:effectLst/>
                <a:latin typeface="Arial" panose="020B0604020202020204" pitchFamily="34" charset="0"/>
              </a:rPr>
              <a:t>Hoja de ejercicios para niños </a:t>
            </a:r>
            <a:r>
              <a:rPr lang="es-ES" b="0" i="0" dirty="0">
                <a:effectLst/>
                <a:latin typeface="Arial" panose="020B0604020202020204" pitchFamily="34" charset="0"/>
              </a:rPr>
              <a:t>del Módulo 3 para que se la lleve a casa. La hoja de ejercicios para niños tiene varias actividades que enseñan a los niños sobre lo que aprendimos hoy. </a:t>
            </a:r>
            <a:r>
              <a:rPr lang="es-ES" b="1" i="1" dirty="0">
                <a:effectLst/>
                <a:latin typeface="Arial" panose="020B0604020202020204" pitchFamily="34" charset="0"/>
              </a:rPr>
              <a:t>Nota para el instructor: </a:t>
            </a:r>
            <a:r>
              <a:rPr lang="es-ES" b="0" i="1" dirty="0">
                <a:effectLst/>
                <a:latin typeface="Arial" panose="020B0604020202020204" pitchFamily="34" charset="0"/>
              </a:rPr>
              <a:t>Entregue a cada participante una copia de la Hoja de ejercicios para niños del Módulo 3 para que se la lleven a casa.</a:t>
            </a:r>
            <a:endParaRPr lang="en-US" i="1" dirty="0"/>
          </a:p>
        </p:txBody>
      </p:sp>
      <p:sp>
        <p:nvSpPr>
          <p:cNvPr id="4" name="Slide Number Placeholder 3"/>
          <p:cNvSpPr>
            <a:spLocks noGrp="1"/>
          </p:cNvSpPr>
          <p:nvPr>
            <p:ph type="sldNum" sz="quarter" idx="5"/>
          </p:nvPr>
        </p:nvSpPr>
        <p:spPr/>
        <p:txBody>
          <a:bodyPr/>
          <a:lstStyle/>
          <a:p>
            <a:fld id="{EE6F91B4-55F4-4436-A63E-CB05760C1CCC}" type="slidenum">
              <a:rPr lang="en-US" smtClean="0"/>
              <a:t>53</a:t>
            </a:fld>
            <a:endParaRPr lang="en-US"/>
          </a:p>
        </p:txBody>
      </p:sp>
    </p:spTree>
    <p:extLst>
      <p:ext uri="{BB962C8B-B14F-4D97-AF65-F5344CB8AC3E}">
        <p14:creationId xmlns:p14="http://schemas.microsoft.com/office/powerpoint/2010/main" val="36884623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0" i="0" dirty="0">
                <a:effectLst/>
                <a:latin typeface="Arial" panose="020B0604020202020204" pitchFamily="34" charset="0"/>
              </a:rPr>
              <a:t>Si desea más información sobre la limpieza del polvo de plomo, póngase en contacto con el Centro Nacional de Información Sobre el Plomo (NLIC) a 1-800-424-LEAD, o con su departamento de salud local o clínica. </a:t>
            </a:r>
            <a:r>
              <a:rPr lang="es-ES" b="1" i="1" dirty="0">
                <a:effectLst/>
                <a:latin typeface="Arial" panose="020B0604020202020204" pitchFamily="34" charset="0"/>
              </a:rPr>
              <a:t>Nota para el instructor: </a:t>
            </a:r>
            <a:r>
              <a:rPr lang="es-ES" b="0" i="1" dirty="0">
                <a:effectLst/>
                <a:latin typeface="Arial" panose="020B0604020202020204" pitchFamily="34" charset="0"/>
              </a:rPr>
              <a:t>Los participantes pueden encontrar este número tanto en la Hoja de trabajo como en los Mensajes clave</a:t>
            </a:r>
            <a:r>
              <a:rPr lang="es-ES" b="0" i="0" dirty="0">
                <a:effectLst/>
                <a:latin typeface="Arial" panose="020B0604020202020204" pitchFamily="34" charset="0"/>
              </a:rPr>
              <a:t>.</a:t>
            </a:r>
            <a:endParaRPr lang="en-US" dirty="0"/>
          </a:p>
          <a:p>
            <a:endParaRPr lang="en-US" dirty="0"/>
          </a:p>
        </p:txBody>
      </p:sp>
    </p:spTree>
    <p:extLst>
      <p:ext uri="{BB962C8B-B14F-4D97-AF65-F5344CB8AC3E}">
        <p14:creationId xmlns:p14="http://schemas.microsoft.com/office/powerpoint/2010/main" val="374401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rPr>
              <a:t>Para entender mejor lo que ya sabemos y pensamos sobre la higiene personal y la nutrición, tengo algunas preguntas para el grupo. No se preocupe si no sabe las respuestas. En breve cubriremos toda la información.</a:t>
            </a:r>
            <a:r>
              <a:rPr lang="es-ES" b="1" i="0" dirty="0">
                <a:effectLst/>
                <a:latin typeface="Arial" panose="020B0604020202020204" pitchFamily="34" charset="0"/>
              </a:rPr>
              <a:t> </a:t>
            </a:r>
            <a:r>
              <a:rPr lang="es-ES" b="1" i="1" dirty="0">
                <a:effectLst/>
                <a:latin typeface="Arial" panose="020B0604020202020204" pitchFamily="34" charset="0"/>
              </a:rPr>
              <a:t>Nota para el instructor: </a:t>
            </a:r>
            <a:r>
              <a:rPr lang="es-ES" b="0" i="1" dirty="0">
                <a:effectLst/>
                <a:latin typeface="Arial" panose="020B0604020202020204" pitchFamily="34" charset="0"/>
              </a:rPr>
              <a:t>Dependiendo del tiempo, haga una o las cuatro preguntas. Registre las respuestas de los participantes en la pizarra de papel y colóquelos en un lugar que será visible durante toda la sesión.</a:t>
            </a:r>
          </a:p>
          <a:p>
            <a:endParaRPr lang="en-US" sz="1200" i="1"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0" i="0" dirty="0">
                <a:effectLst/>
                <a:latin typeface="Arial" panose="020B0604020202020204" pitchFamily="34" charset="0"/>
              </a:rPr>
              <a:t>¿Qué acciones son ejemplos de buenos hábitos de higiene personal para los niños? (</a:t>
            </a:r>
            <a:r>
              <a:rPr lang="es-ES" b="1" i="1" dirty="0">
                <a:effectLst/>
                <a:latin typeface="Arial" panose="020B0604020202020204" pitchFamily="34" charset="0"/>
              </a:rPr>
              <a:t>Nota para el instructor: </a:t>
            </a:r>
            <a:r>
              <a:rPr lang="es-ES" b="0" i="1" dirty="0">
                <a:effectLst/>
                <a:latin typeface="Arial" panose="020B0604020202020204" pitchFamily="34" charset="0"/>
              </a:rPr>
              <a:t>Las respuestas pueden incluir: lavarse las manos después de jugar fuera y de ir al baño; cubrir la boca cuando tose o estornuda; cepillar los dientes dos veces al día; bañarse regularmente</a:t>
            </a:r>
            <a:r>
              <a:rPr lang="es-ES" b="0" i="0" dirty="0">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6</a:t>
            </a:fld>
            <a:endParaRPr lang="en-US"/>
          </a:p>
        </p:txBody>
      </p:sp>
    </p:spTree>
    <p:extLst>
      <p:ext uri="{BB962C8B-B14F-4D97-AF65-F5344CB8AC3E}">
        <p14:creationId xmlns:p14="http://schemas.microsoft.com/office/powerpoint/2010/main" val="4171843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s-ES" b="0" i="0" dirty="0">
                <a:effectLst/>
                <a:latin typeface="Arial" panose="020B0604020202020204" pitchFamily="34" charset="0"/>
              </a:rPr>
              <a:t>¿Qué alimentos cree que deben ser parte de una dieta saludable para los niños? (</a:t>
            </a:r>
            <a:r>
              <a:rPr lang="es-ES" b="1" i="1" dirty="0">
                <a:effectLst/>
                <a:latin typeface="Arial" panose="020B0604020202020204" pitchFamily="34" charset="0"/>
              </a:rPr>
              <a:t>Nota para el instructor: </a:t>
            </a:r>
            <a:r>
              <a:rPr lang="es-ES" b="0" i="1" dirty="0">
                <a:effectLst/>
                <a:latin typeface="Arial" panose="020B0604020202020204" pitchFamily="34" charset="0"/>
              </a:rPr>
              <a:t>Las respuestas pueden incluir: frutas y verduras</a:t>
            </a:r>
            <a:r>
              <a:rPr lang="es-ES" b="0" i="0" dirty="0">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7</a:t>
            </a:fld>
            <a:endParaRPr lang="en-US"/>
          </a:p>
        </p:txBody>
      </p:sp>
    </p:spTree>
    <p:extLst>
      <p:ext uri="{BB962C8B-B14F-4D97-AF65-F5344CB8AC3E}">
        <p14:creationId xmlns:p14="http://schemas.microsoft.com/office/powerpoint/2010/main" val="488741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s-ES" b="0" i="0" dirty="0">
                <a:effectLst/>
                <a:latin typeface="Arial" panose="020B0604020202020204" pitchFamily="34" charset="0"/>
              </a:rPr>
              <a:t>¿Cuáles son algunos de los nutrientes importantes para nuestra salud? (</a:t>
            </a:r>
            <a:r>
              <a:rPr lang="es-ES" b="1" i="1" dirty="0">
                <a:effectLst/>
                <a:latin typeface="Arial" panose="020B0604020202020204" pitchFamily="34" charset="0"/>
              </a:rPr>
              <a:t>Nota para el instructor: </a:t>
            </a:r>
            <a:r>
              <a:rPr lang="es-ES" b="0" i="1" dirty="0">
                <a:effectLst/>
                <a:latin typeface="Arial" panose="020B0604020202020204" pitchFamily="34" charset="0"/>
              </a:rPr>
              <a:t>Las respuestas pueden incluir: vitaminas, minerales, calcio, magnesio, proteínas, agua y fibra</a:t>
            </a:r>
            <a:r>
              <a:rPr lang="es-ES" b="0" i="0" dirty="0">
                <a:effectLst/>
                <a:latin typeface="Arial" panose="020B0604020202020204" pitchFamily="34" charset="0"/>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8</a:t>
            </a:fld>
            <a:endParaRPr lang="en-US"/>
          </a:p>
        </p:txBody>
      </p:sp>
    </p:spTree>
    <p:extLst>
      <p:ext uri="{BB962C8B-B14F-4D97-AF65-F5344CB8AC3E}">
        <p14:creationId xmlns:p14="http://schemas.microsoft.com/office/powerpoint/2010/main" val="304944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4"/>
              <a:tabLst/>
              <a:defRPr/>
            </a:pPr>
            <a:r>
              <a:rPr lang="es-ES" b="0" i="0" dirty="0">
                <a:effectLst/>
                <a:latin typeface="Arial" panose="020B0604020202020204" pitchFamily="34" charset="0"/>
              </a:rPr>
              <a:t>¿Qué nutrientes pueden limitar la absorción del plomo en los cuerpos de los niños? (</a:t>
            </a:r>
            <a:r>
              <a:rPr lang="es-ES" b="1" i="1" dirty="0">
                <a:effectLst/>
                <a:latin typeface="Arial" panose="020B0604020202020204" pitchFamily="34" charset="0"/>
              </a:rPr>
              <a:t>Nota para el instructor</a:t>
            </a:r>
            <a:r>
              <a:rPr lang="es-ES" b="0" i="1" dirty="0">
                <a:effectLst/>
                <a:latin typeface="Arial" panose="020B0604020202020204" pitchFamily="34" charset="0"/>
              </a:rPr>
              <a:t>: Las respuestas incluyen: calcio, vitamina C y hierro</a:t>
            </a:r>
            <a:r>
              <a:rPr lang="es-ES" b="0" i="0" dirty="0">
                <a:effectLst/>
                <a:latin typeface="Arial" panose="020B0604020202020204" pitchFamily="34" charset="0"/>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b="0" i="0" dirty="0">
                <a:effectLst/>
                <a:latin typeface="Arial" panose="020B0604020202020204" pitchFamily="34" charset="0"/>
              </a:rPr>
              <a:t>Algunos de los consejos personales de higiene y nutrición que discutiremos hoy pueden ser acciones que ustedes ya realizan.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462184-A42E-4521-9103-23C15114745B}" type="slidenum">
              <a:rPr lang="en-US" smtClean="0"/>
              <a:t>9</a:t>
            </a:fld>
            <a:endParaRPr lang="en-US"/>
          </a:p>
        </p:txBody>
      </p:sp>
    </p:spTree>
    <p:extLst>
      <p:ext uri="{BB962C8B-B14F-4D97-AF65-F5344CB8AC3E}">
        <p14:creationId xmlns:p14="http://schemas.microsoft.com/office/powerpoint/2010/main" val="3045079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E1CF2-DB69-4F5B-B28C-E6EB778B890C}"/>
              </a:ext>
              <a:ext uri="{C183D7F6-B498-43B3-948B-1728B52AA6E4}">
                <adec:decorative xmlns:adec="http://schemas.microsoft.com/office/drawing/2017/decorative" val="1"/>
              </a:ext>
            </a:extLst>
          </p:cNvPr>
          <p:cNvSpPr/>
          <p:nvPr userDrawn="1"/>
        </p:nvSpPr>
        <p:spPr>
          <a:xfrm>
            <a:off x="-1" y="0"/>
            <a:ext cx="4315779" cy="6490600"/>
          </a:xfrm>
          <a:prstGeom prst="rect">
            <a:avLst/>
          </a:prstGeom>
          <a:solidFill>
            <a:schemeClr val="accent4"/>
          </a:solidFill>
          <a:ln>
            <a:solidFill>
              <a:srgbClr val="005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
        <p:nvSpPr>
          <p:cNvPr id="4" name="TextBox 3">
            <a:extLst>
              <a:ext uri="{FF2B5EF4-FFF2-40B4-BE49-F238E27FC236}">
                <a16:creationId xmlns:a16="http://schemas.microsoft.com/office/drawing/2014/main" id="{F0BC9ED3-63E5-495F-B796-E1B35C49BEFB}"/>
              </a:ext>
            </a:extLst>
          </p:cNvPr>
          <p:cNvSpPr txBox="1"/>
          <p:nvPr userDrawn="1"/>
        </p:nvSpPr>
        <p:spPr>
          <a:xfrm>
            <a:off x="-1" y="271731"/>
            <a:ext cx="4315780" cy="1169551"/>
          </a:xfrm>
          <a:prstGeom prst="rect">
            <a:avLst/>
          </a:prstGeom>
          <a:noFill/>
        </p:spPr>
        <p:txBody>
          <a:bodyPr wrap="square" rtlCol="0">
            <a:spAutoFit/>
          </a:bodyPr>
          <a:lstStyle/>
          <a:p>
            <a:pPr algn="ctr"/>
            <a:r>
              <a:rPr lang="es-419" sz="3500" b="0" i="0" noProof="0" dirty="0" err="1">
                <a:solidFill>
                  <a:schemeClr val="bg1"/>
                </a:solidFill>
              </a:rPr>
              <a:t>Concientizaci</a:t>
            </a:r>
            <a:r>
              <a:rPr lang="es-419" sz="3500" b="0" i="0" dirty="0" err="1">
                <a:solidFill>
                  <a:schemeClr val="bg1"/>
                </a:solidFill>
              </a:rPr>
              <a:t>ón</a:t>
            </a:r>
            <a:r>
              <a:rPr lang="es-419" sz="3500" b="0" i="0" dirty="0">
                <a:solidFill>
                  <a:schemeClr val="bg1"/>
                </a:solidFill>
              </a:rPr>
              <a:t> sobre el plomo</a:t>
            </a:r>
            <a:endParaRPr lang="en-US" sz="3500" b="0" i="0" dirty="0">
              <a:solidFill>
                <a:schemeClr val="bg1"/>
              </a:solidFill>
            </a:endParaRPr>
          </a:p>
        </p:txBody>
      </p:sp>
      <p:sp>
        <p:nvSpPr>
          <p:cNvPr id="2" name="Title 1">
            <a:extLst>
              <a:ext uri="{FF2B5EF4-FFF2-40B4-BE49-F238E27FC236}">
                <a16:creationId xmlns:a16="http://schemas.microsoft.com/office/drawing/2014/main" id="{5811EA95-5CB1-40D1-951F-C5273B4FE8E6}"/>
              </a:ext>
            </a:extLst>
          </p:cNvPr>
          <p:cNvSpPr>
            <a:spLocks noGrp="1"/>
          </p:cNvSpPr>
          <p:nvPr>
            <p:ph type="title" hasCustomPrompt="1"/>
          </p:nvPr>
        </p:nvSpPr>
        <p:spPr>
          <a:xfrm>
            <a:off x="41565" y="4103561"/>
            <a:ext cx="4305216" cy="2482708"/>
          </a:xfrm>
        </p:spPr>
        <p:txBody>
          <a:bodyPr>
            <a:normAutofit/>
          </a:bodyPr>
          <a:lstStyle>
            <a:lvl1pPr algn="ctr">
              <a:defRPr sz="4200">
                <a:solidFill>
                  <a:schemeClr val="bg1"/>
                </a:solidFill>
              </a:defRPr>
            </a:lvl1pPr>
          </a:lstStyle>
          <a:p>
            <a:r>
              <a:rPr lang="en-US" dirty="0"/>
              <a:t>Module 3: Personal Hygiene and Nutrition</a:t>
            </a:r>
          </a:p>
        </p:txBody>
      </p:sp>
      <p:pic>
        <p:nvPicPr>
          <p:cNvPr id="9" name="Picture 8" descr="Infografica acciones para reducir la posible exposicón al plomo">
            <a:extLst>
              <a:ext uri="{FF2B5EF4-FFF2-40B4-BE49-F238E27FC236}">
                <a16:creationId xmlns:a16="http://schemas.microsoft.com/office/drawing/2014/main" id="{E2690FAB-ED2B-47F2-8F5F-18D78CC76B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9163" y="1135768"/>
            <a:ext cx="4718983" cy="4480560"/>
          </a:xfrm>
          <a:prstGeom prst="rect">
            <a:avLst/>
          </a:prstGeom>
        </p:spPr>
      </p:pic>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840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9012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pic>
        <p:nvPicPr>
          <p:cNvPr id="9" name="Picture 8" descr="A picture containing cellphone, phone, fabric, wire&#10;&#10;Description automatically generated">
            <a:extLst>
              <a:ext uri="{FF2B5EF4-FFF2-40B4-BE49-F238E27FC236}">
                <a16:creationId xmlns:a16="http://schemas.microsoft.com/office/drawing/2014/main" id="{F9138A96-4EC5-4965-83EE-0321EDEC031A}"/>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a:solidFill>
            <a:srgbClr val="FFFFFF">
              <a:alpha val="50196"/>
            </a:srgbClr>
          </a:solidFill>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a:solidFill>
            <a:srgbClr val="FFFFFF">
              <a:alpha val="50196"/>
            </a:srgbClr>
          </a:solidFill>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980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zoomed in image of a colorfully woven basket">
            <a:extLst>
              <a:ext uri="{FF2B5EF4-FFF2-40B4-BE49-F238E27FC236}">
                <a16:creationId xmlns:a16="http://schemas.microsoft.com/office/drawing/2014/main" id="{BF2B3DF7-458D-442B-85C6-8C9E6605692E}"/>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3" name="Subtitle 2"/>
          <p:cNvSpPr>
            <a:spLocks noGrp="1"/>
          </p:cNvSpPr>
          <p:nvPr>
            <p:ph type="subTitle" idx="1" hasCustomPrompt="1"/>
          </p:nvPr>
        </p:nvSpPr>
        <p:spPr>
          <a:xfrm>
            <a:off x="1069251" y="2956886"/>
            <a:ext cx="7305151" cy="944228"/>
          </a:xfrm>
        </p:spPr>
        <p:txBody>
          <a:bodyPr>
            <a:normAutofit/>
          </a:bodyPr>
          <a:lstStyle>
            <a:lvl1pPr marL="0" indent="0" algn="ctr">
              <a:buNone/>
              <a:defRPr sz="6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a:t>
            </a:r>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35601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839503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22464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61455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411643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0598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8866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1A1BF0-B6C9-47BF-AFBE-3A400E743F9E}"/>
              </a:ext>
              <a:ext uri="{C183D7F6-B498-43B3-948B-1728B52AA6E4}">
                <adec:decorative xmlns:adec="http://schemas.microsoft.com/office/drawing/2017/decorative" val="1"/>
              </a:ext>
            </a:extLst>
          </p:cNvPr>
          <p:cNvGrpSpPr/>
          <p:nvPr userDrawn="1"/>
        </p:nvGrpSpPr>
        <p:grpSpPr>
          <a:xfrm>
            <a:off x="0" y="6502665"/>
            <a:ext cx="9144000" cy="365760"/>
            <a:chOff x="52680" y="6489965"/>
            <a:chExt cx="9062160" cy="365760"/>
          </a:xfrm>
        </p:grpSpPr>
        <p:pic>
          <p:nvPicPr>
            <p:cNvPr id="7" name="Picture 6">
              <a:extLst>
                <a:ext uri="{FF2B5EF4-FFF2-40B4-BE49-F238E27FC236}">
                  <a16:creationId xmlns:a16="http://schemas.microsoft.com/office/drawing/2014/main" id="{AD3D52D5-F411-45DA-9EA7-91375DBAF066}"/>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52680" y="6489965"/>
              <a:ext cx="3020720" cy="365760"/>
            </a:xfrm>
            <a:prstGeom prst="rect">
              <a:avLst/>
            </a:prstGeom>
          </p:spPr>
        </p:pic>
        <p:pic>
          <p:nvPicPr>
            <p:cNvPr id="8" name="Picture 7">
              <a:extLst>
                <a:ext uri="{FF2B5EF4-FFF2-40B4-BE49-F238E27FC236}">
                  <a16:creationId xmlns:a16="http://schemas.microsoft.com/office/drawing/2014/main" id="{70844146-CE22-4575-80B3-80A2CE36A8C2}"/>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flipH="1">
              <a:off x="3073400" y="6489965"/>
              <a:ext cx="3020720" cy="365760"/>
            </a:xfrm>
            <a:prstGeom prst="rect">
              <a:avLst/>
            </a:prstGeom>
          </p:spPr>
        </p:pic>
        <p:pic>
          <p:nvPicPr>
            <p:cNvPr id="10" name="Picture 9">
              <a:extLst>
                <a:ext uri="{FF2B5EF4-FFF2-40B4-BE49-F238E27FC236}">
                  <a16:creationId xmlns:a16="http://schemas.microsoft.com/office/drawing/2014/main" id="{1073EB81-33D8-410D-BF94-DD3D4ED95579}"/>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6094120" y="6489965"/>
              <a:ext cx="3020720" cy="365760"/>
            </a:xfrm>
            <a:prstGeom prst="rect">
              <a:avLst/>
            </a:prstGeom>
          </p:spPr>
        </p:pic>
      </p:gr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29374"/>
            <a:ext cx="2057400" cy="365125"/>
          </a:xfrm>
          <a:prstGeom prst="rect">
            <a:avLst/>
          </a:prstGeom>
        </p:spPr>
        <p:txBody>
          <a:bodyPr vert="horz" lIns="91440" tIns="45720" rIns="91440" bIns="45720" rtlCol="0" anchor="ctr"/>
          <a:lstStyle>
            <a:lvl1pPr algn="r">
              <a:defRPr sz="1200" b="1">
                <a:solidFill>
                  <a:schemeClr val="bg1"/>
                </a:solidFill>
              </a:defRPr>
            </a:lvl1pPr>
          </a:lstStyle>
          <a:p>
            <a:fld id="{48006AAD-9E02-44C8-BDCD-ACF5C8330FA5}" type="slidenum">
              <a:rPr lang="en-US" smtClean="0"/>
              <a:pPr/>
              <a:t>‹#›</a:t>
            </a:fld>
            <a:endParaRPr lang="en-US" dirty="0"/>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9"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ideo" Target="https://www.youtube.com/embed/qJG72sycQB8?feature=oembed" TargetMode="Externa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unsplash.com/@anniespratt"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unsplash.com/@cuartodeiibra?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s://unsplash.com/@spider_mani?utm_source=unsplash&amp;utm_medium=referral&amp;utm_content=creditCopyText"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unsplash.com/@purzlbaum?utm_source=unsplash&amp;utm_medium=referral&amp;utm_content=creditCopyText"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hyperlink" Target="https://unsplash.com/@purzlbaum?utm_source=unsplash&amp;utm_medium=referral&amp;utm_content=creditCopyText"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2ECF26-64EC-418F-A9DC-B5B6086FEF76}"/>
              </a:ext>
            </a:extLst>
          </p:cNvPr>
          <p:cNvSpPr>
            <a:spLocks noGrp="1"/>
          </p:cNvSpPr>
          <p:nvPr>
            <p:ph type="title"/>
          </p:nvPr>
        </p:nvSpPr>
        <p:spPr>
          <a:xfrm>
            <a:off x="0" y="4098472"/>
            <a:ext cx="4310743" cy="2392818"/>
          </a:xfrm>
        </p:spPr>
        <p:txBody>
          <a:bodyPr>
            <a:noAutofit/>
          </a:bodyPr>
          <a:lstStyle/>
          <a:p>
            <a:r>
              <a:rPr lang="es-DO" dirty="0"/>
              <a:t>Módulo 3: Higiene personal y nutrición</a:t>
            </a:r>
          </a:p>
        </p:txBody>
      </p:sp>
      <p:pic>
        <p:nvPicPr>
          <p:cNvPr id="2" name="Picture 1" descr="Infografía circularcon imágenes en el interior para las siguientes acciones1. Mantener la casa limpia y libre de polvo;2. Llevaruna dieta rica en calcio, hierro y vitamina C;3. Lavarse las manos; 4. Jugar en la grama;5. Contratar profesionales del plomo certificados;6. ducharsey cambiarse;7. Lavar los juguetes, bobos (chupetes) y biberones; y8. Hacer correrel agua">
            <a:extLst>
              <a:ext uri="{FF2B5EF4-FFF2-40B4-BE49-F238E27FC236}">
                <a16:creationId xmlns:a16="http://schemas.microsoft.com/office/drawing/2014/main" id="{7A498E4D-CAA9-42CE-B35F-184E848ACF08}"/>
              </a:ext>
            </a:extLst>
          </p:cNvPr>
          <p:cNvPicPr>
            <a:picLocks noChangeAspect="1"/>
          </p:cNvPicPr>
          <p:nvPr/>
        </p:nvPicPr>
        <p:blipFill>
          <a:blip r:embed="rId3"/>
          <a:stretch>
            <a:fillRect/>
          </a:stretch>
        </p:blipFill>
        <p:spPr>
          <a:xfrm>
            <a:off x="4432300" y="1156690"/>
            <a:ext cx="4711700" cy="4544619"/>
          </a:xfrm>
          <a:prstGeom prst="rect">
            <a:avLst/>
          </a:prstGeom>
        </p:spPr>
      </p:pic>
    </p:spTree>
    <p:extLst>
      <p:ext uri="{BB962C8B-B14F-4D97-AF65-F5344CB8AC3E}">
        <p14:creationId xmlns:p14="http://schemas.microsoft.com/office/powerpoint/2010/main" val="3584638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2C8C0-A3C4-4B00-9959-7F6FEF18FA3E}"/>
              </a:ext>
            </a:extLst>
          </p:cNvPr>
          <p:cNvSpPr>
            <a:spLocks noGrp="1"/>
          </p:cNvSpPr>
          <p:nvPr>
            <p:ph type="title"/>
          </p:nvPr>
        </p:nvSpPr>
        <p:spPr>
          <a:xfrm>
            <a:off x="476404" y="146221"/>
            <a:ext cx="7886700" cy="1325563"/>
          </a:xfrm>
        </p:spPr>
        <p:txBody>
          <a:bodyPr/>
          <a:lstStyle/>
          <a:p>
            <a:r>
              <a:rPr lang="es-DO" dirty="0"/>
              <a:t>Higiene personal</a:t>
            </a:r>
          </a:p>
        </p:txBody>
      </p:sp>
      <p:sp>
        <p:nvSpPr>
          <p:cNvPr id="3" name="Content Placeholder 2">
            <a:extLst>
              <a:ext uri="{FF2B5EF4-FFF2-40B4-BE49-F238E27FC236}">
                <a16:creationId xmlns:a16="http://schemas.microsoft.com/office/drawing/2014/main" id="{FF9D3031-A167-4EBC-8B5D-67F4EA6E8201}"/>
              </a:ext>
            </a:extLst>
          </p:cNvPr>
          <p:cNvSpPr>
            <a:spLocks noGrp="1"/>
          </p:cNvSpPr>
          <p:nvPr>
            <p:ph idx="1"/>
          </p:nvPr>
        </p:nvSpPr>
        <p:spPr>
          <a:xfrm>
            <a:off x="324158" y="1449099"/>
            <a:ext cx="8191191" cy="4980275"/>
          </a:xfrm>
        </p:spPr>
        <p:txBody>
          <a:bodyPr vert="horz" lIns="91440" tIns="45720" rIns="91440" bIns="45720" rtlCol="0" anchor="t">
            <a:normAutofit lnSpcReduction="10000"/>
          </a:bodyPr>
          <a:lstStyle/>
          <a:p>
            <a:r>
              <a:rPr lang="es-DO" dirty="0"/>
              <a:t>Minimiza la posibilidad de enfermedades</a:t>
            </a:r>
          </a:p>
          <a:p>
            <a:r>
              <a:rPr lang="es-DO" spc="-50" dirty="0"/>
              <a:t>Reduce la posible exposición al plomo de los niños</a:t>
            </a:r>
          </a:p>
          <a:p>
            <a:r>
              <a:rPr lang="es-DO" spc="-50" dirty="0"/>
              <a:t>Enseñar buenos hábitos de higiene personal a los niños:</a:t>
            </a:r>
          </a:p>
          <a:p>
            <a:pPr lvl="1"/>
            <a:r>
              <a:rPr lang="es-DO" dirty="0"/>
              <a:t>Lavar las manos varias veces al día</a:t>
            </a:r>
          </a:p>
          <a:p>
            <a:pPr lvl="1"/>
            <a:r>
              <a:rPr lang="es-DO" dirty="0"/>
              <a:t>Cortar las uñas de manos </a:t>
            </a:r>
            <a:br>
              <a:rPr lang="es-DO" dirty="0"/>
            </a:br>
            <a:r>
              <a:rPr lang="es-DO" dirty="0"/>
              <a:t>y pies </a:t>
            </a:r>
          </a:p>
          <a:p>
            <a:pPr lvl="1"/>
            <a:r>
              <a:rPr lang="es-DO" dirty="0"/>
              <a:t>Tomar baños todos los días</a:t>
            </a:r>
          </a:p>
          <a:p>
            <a:pPr lvl="1"/>
            <a:r>
              <a:rPr lang="es-DO" dirty="0"/>
              <a:t>Sujetar los bobos (chupetes)                                                 a la ropa</a:t>
            </a:r>
            <a:endParaRPr lang="es-DO" dirty="0">
              <a:cs typeface="Arial"/>
            </a:endParaRPr>
          </a:p>
          <a:p>
            <a:pPr lvl="1"/>
            <a:r>
              <a:rPr lang="es-DO" dirty="0"/>
              <a:t>Lavar los biberones y los </a:t>
            </a:r>
            <a:br>
              <a:rPr lang="es-DO" dirty="0"/>
            </a:br>
            <a:r>
              <a:rPr lang="es-DO" dirty="0"/>
              <a:t>bobos (chupetes) todos los días</a:t>
            </a:r>
          </a:p>
          <a:p>
            <a:pPr lvl="1"/>
            <a:r>
              <a:rPr lang="es-DO" dirty="0"/>
              <a:t>Lavar los juguetes</a:t>
            </a:r>
          </a:p>
        </p:txBody>
      </p:sp>
      <p:sp>
        <p:nvSpPr>
          <p:cNvPr id="5" name="Slide Number Placeholder 4">
            <a:extLst>
              <a:ext uri="{FF2B5EF4-FFF2-40B4-BE49-F238E27FC236}">
                <a16:creationId xmlns:a16="http://schemas.microsoft.com/office/drawing/2014/main" id="{3FF78904-EA5B-49B6-9390-4711FD34230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10</a:t>
            </a:fld>
            <a:endParaRPr lang="en-US"/>
          </a:p>
        </p:txBody>
      </p:sp>
      <p:pic>
        <p:nvPicPr>
          <p:cNvPr id="4" name="Picture 3">
            <a:extLst>
              <a:ext uri="{FF2B5EF4-FFF2-40B4-BE49-F238E27FC236}">
                <a16:creationId xmlns:a16="http://schemas.microsoft.com/office/drawing/2014/main" id="{26BDFD79-3AD0-4E80-BC1D-917521BC224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20033" y="3577691"/>
            <a:ext cx="3149530" cy="2123409"/>
          </a:xfrm>
          <a:prstGeom prst="rect">
            <a:avLst/>
          </a:prstGeom>
        </p:spPr>
      </p:pic>
    </p:spTree>
    <p:extLst>
      <p:ext uri="{BB962C8B-B14F-4D97-AF65-F5344CB8AC3E}">
        <p14:creationId xmlns:p14="http://schemas.microsoft.com/office/powerpoint/2010/main" val="3370412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D55A-8F2E-4C8D-946D-1656BB6D2FC1}"/>
              </a:ext>
            </a:extLst>
          </p:cNvPr>
          <p:cNvSpPr>
            <a:spLocks noGrp="1"/>
          </p:cNvSpPr>
          <p:nvPr>
            <p:ph type="title"/>
          </p:nvPr>
        </p:nvSpPr>
        <p:spPr/>
        <p:txBody>
          <a:bodyPr/>
          <a:lstStyle/>
          <a:p>
            <a:r>
              <a:rPr lang="es-DO" dirty="0"/>
              <a:t>Higiene personal </a:t>
            </a:r>
          </a:p>
        </p:txBody>
      </p:sp>
      <p:sp>
        <p:nvSpPr>
          <p:cNvPr id="3" name="Content Placeholder 2">
            <a:extLst>
              <a:ext uri="{FF2B5EF4-FFF2-40B4-BE49-F238E27FC236}">
                <a16:creationId xmlns:a16="http://schemas.microsoft.com/office/drawing/2014/main" id="{D85CAB03-284B-4C0F-B555-62F599B5E737}"/>
              </a:ext>
            </a:extLst>
          </p:cNvPr>
          <p:cNvSpPr>
            <a:spLocks noGrp="1"/>
          </p:cNvSpPr>
          <p:nvPr>
            <p:ph idx="1"/>
          </p:nvPr>
        </p:nvSpPr>
        <p:spPr>
          <a:xfrm>
            <a:off x="628650" y="1589810"/>
            <a:ext cx="4321333" cy="4903064"/>
          </a:xfrm>
        </p:spPr>
        <p:txBody>
          <a:bodyPr>
            <a:normAutofit lnSpcReduction="10000"/>
          </a:bodyPr>
          <a:lstStyle/>
          <a:p>
            <a:r>
              <a:rPr lang="es-DO" dirty="0"/>
              <a:t>Los niños pueden ingerir polvo o suelo contaminado por plomo al ponerse las manos en la boca</a:t>
            </a:r>
          </a:p>
          <a:p>
            <a:r>
              <a:rPr lang="es-DO" dirty="0"/>
              <a:t>Los niños deben lavarse las manos con jabón:</a:t>
            </a:r>
          </a:p>
          <a:p>
            <a:pPr lvl="1"/>
            <a:r>
              <a:rPr lang="es-DO" dirty="0"/>
              <a:t>Antes de comer, beber y dormir</a:t>
            </a:r>
          </a:p>
          <a:p>
            <a:pPr lvl="1"/>
            <a:r>
              <a:rPr lang="es-DO" dirty="0"/>
              <a:t>Después de usar el baño</a:t>
            </a:r>
          </a:p>
          <a:p>
            <a:pPr lvl="1"/>
            <a:r>
              <a:rPr lang="es-DO" dirty="0"/>
              <a:t>Después de jugar fuera de casa o                                      con animales</a:t>
            </a:r>
          </a:p>
          <a:p>
            <a:endParaRPr lang="en-US" dirty="0"/>
          </a:p>
        </p:txBody>
      </p:sp>
      <p:pic>
        <p:nvPicPr>
          <p:cNvPr id="6" name="Picture 5">
            <a:extLst>
              <a:ext uri="{FF2B5EF4-FFF2-40B4-BE49-F238E27FC236}">
                <a16:creationId xmlns:a16="http://schemas.microsoft.com/office/drawing/2014/main" id="{23952209-F48D-4BEF-A51D-19A6038B24A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983" y="2436812"/>
            <a:ext cx="4047059" cy="2690864"/>
          </a:xfrm>
          <a:prstGeom prst="rect">
            <a:avLst/>
          </a:prstGeom>
        </p:spPr>
      </p:pic>
      <p:sp>
        <p:nvSpPr>
          <p:cNvPr id="4" name="Slide Number Placeholder 3">
            <a:extLst>
              <a:ext uri="{FF2B5EF4-FFF2-40B4-BE49-F238E27FC236}">
                <a16:creationId xmlns:a16="http://schemas.microsoft.com/office/drawing/2014/main" id="{E1EDF882-DA89-4446-889A-F8449E5E42D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11</a:t>
            </a:fld>
            <a:endParaRPr lang="en-US"/>
          </a:p>
        </p:txBody>
      </p:sp>
    </p:spTree>
    <p:extLst>
      <p:ext uri="{BB962C8B-B14F-4D97-AF65-F5344CB8AC3E}">
        <p14:creationId xmlns:p14="http://schemas.microsoft.com/office/powerpoint/2010/main" val="354128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697-F6EA-40FE-B102-EF92BB718620}"/>
              </a:ext>
            </a:extLst>
          </p:cNvPr>
          <p:cNvSpPr>
            <a:spLocks noGrp="1"/>
          </p:cNvSpPr>
          <p:nvPr>
            <p:ph type="title"/>
          </p:nvPr>
        </p:nvSpPr>
        <p:spPr/>
        <p:txBody>
          <a:bodyPr/>
          <a:lstStyle/>
          <a:p>
            <a:r>
              <a:rPr lang="es-DO"/>
              <a:t>Lavado de manos en 6 pasos</a:t>
            </a:r>
          </a:p>
        </p:txBody>
      </p:sp>
      <p:pic>
        <p:nvPicPr>
          <p:cNvPr id="5" name="Picture 4">
            <a:extLst>
              <a:ext uri="{FF2B5EF4-FFF2-40B4-BE49-F238E27FC236}">
                <a16:creationId xmlns:a16="http://schemas.microsoft.com/office/drawing/2014/main" id="{4213B6F8-E870-4A6E-AED2-0DB0F7ADFD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565" y="1929142"/>
            <a:ext cx="1301121" cy="1301121"/>
          </a:xfrm>
          <a:prstGeom prst="rect">
            <a:avLst/>
          </a:prstGeom>
          <a:ln w="28575">
            <a:solidFill>
              <a:schemeClr val="accent1"/>
            </a:solidFill>
          </a:ln>
        </p:spPr>
      </p:pic>
      <p:sp>
        <p:nvSpPr>
          <p:cNvPr id="6" name="TextBox 5">
            <a:extLst>
              <a:ext uri="{FF2B5EF4-FFF2-40B4-BE49-F238E27FC236}">
                <a16:creationId xmlns:a16="http://schemas.microsoft.com/office/drawing/2014/main" id="{8D8B2B63-27BF-4E24-98A6-B16B23A6D5AF}"/>
              </a:ext>
            </a:extLst>
          </p:cNvPr>
          <p:cNvSpPr txBox="1"/>
          <p:nvPr/>
        </p:nvSpPr>
        <p:spPr>
          <a:xfrm>
            <a:off x="2229041" y="2102649"/>
            <a:ext cx="6286309" cy="954107"/>
          </a:xfrm>
          <a:prstGeom prst="rect">
            <a:avLst/>
          </a:prstGeom>
          <a:noFill/>
        </p:spPr>
        <p:txBody>
          <a:bodyPr wrap="square" rtlCol="0">
            <a:spAutoFit/>
          </a:bodyPr>
          <a:lstStyle/>
          <a:p>
            <a:r>
              <a:rPr lang="es-DO" sz="2800"/>
              <a:t>Paso 1: Mojar las manos con agua limpia</a:t>
            </a:r>
          </a:p>
        </p:txBody>
      </p:sp>
      <p:pic>
        <p:nvPicPr>
          <p:cNvPr id="8" name="Picture 7">
            <a:extLst>
              <a:ext uri="{FF2B5EF4-FFF2-40B4-BE49-F238E27FC236}">
                <a16:creationId xmlns:a16="http://schemas.microsoft.com/office/drawing/2014/main" id="{FC1332BE-0F21-476C-9422-2A27E24147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65" y="3858759"/>
            <a:ext cx="1298448" cy="1298448"/>
          </a:xfrm>
          <a:prstGeom prst="rect">
            <a:avLst/>
          </a:prstGeom>
          <a:ln w="28575">
            <a:solidFill>
              <a:schemeClr val="accent1"/>
            </a:solidFill>
          </a:ln>
        </p:spPr>
      </p:pic>
      <p:sp>
        <p:nvSpPr>
          <p:cNvPr id="9" name="TextBox 8">
            <a:extLst>
              <a:ext uri="{FF2B5EF4-FFF2-40B4-BE49-F238E27FC236}">
                <a16:creationId xmlns:a16="http://schemas.microsoft.com/office/drawing/2014/main" id="{81562043-961C-4A5F-8542-A8CC075AC9C4}"/>
              </a:ext>
            </a:extLst>
          </p:cNvPr>
          <p:cNvSpPr txBox="1"/>
          <p:nvPr/>
        </p:nvSpPr>
        <p:spPr>
          <a:xfrm>
            <a:off x="2229041" y="4030930"/>
            <a:ext cx="6286309" cy="954107"/>
          </a:xfrm>
          <a:prstGeom prst="rect">
            <a:avLst/>
          </a:prstGeom>
          <a:noFill/>
        </p:spPr>
        <p:txBody>
          <a:bodyPr wrap="square" rtlCol="0">
            <a:spAutoFit/>
          </a:bodyPr>
          <a:lstStyle/>
          <a:p>
            <a:r>
              <a:rPr lang="es-DO" sz="2800"/>
              <a:t>Paso 2: Añadir el jabón, frotar las manos hasta hacer espuma </a:t>
            </a:r>
          </a:p>
        </p:txBody>
      </p:sp>
      <p:sp>
        <p:nvSpPr>
          <p:cNvPr id="4" name="Slide Number Placeholder 3">
            <a:extLst>
              <a:ext uri="{FF2B5EF4-FFF2-40B4-BE49-F238E27FC236}">
                <a16:creationId xmlns:a16="http://schemas.microsoft.com/office/drawing/2014/main" id="{19F24E67-2EE9-4E99-8DDE-A432CB0BB6E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12</a:t>
            </a:fld>
            <a:endParaRPr lang="en-US"/>
          </a:p>
        </p:txBody>
      </p:sp>
    </p:spTree>
    <p:extLst>
      <p:ext uri="{BB962C8B-B14F-4D97-AF65-F5344CB8AC3E}">
        <p14:creationId xmlns:p14="http://schemas.microsoft.com/office/powerpoint/2010/main" val="1942866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697-F6EA-40FE-B102-EF92BB718620}"/>
              </a:ext>
            </a:extLst>
          </p:cNvPr>
          <p:cNvSpPr>
            <a:spLocks noGrp="1"/>
          </p:cNvSpPr>
          <p:nvPr>
            <p:ph type="title"/>
          </p:nvPr>
        </p:nvSpPr>
        <p:spPr/>
        <p:txBody>
          <a:bodyPr/>
          <a:lstStyle/>
          <a:p>
            <a:r>
              <a:rPr lang="es-DO" dirty="0"/>
              <a:t>Lavado de manos en 6 pasos </a:t>
            </a:r>
          </a:p>
        </p:txBody>
      </p:sp>
      <p:pic>
        <p:nvPicPr>
          <p:cNvPr id="21" name="Picture 20">
            <a:extLst>
              <a:ext uri="{FF2B5EF4-FFF2-40B4-BE49-F238E27FC236}">
                <a16:creationId xmlns:a16="http://schemas.microsoft.com/office/drawing/2014/main" id="{777C1DA7-BF5F-4519-AC55-CC998552A48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09" y="1927194"/>
            <a:ext cx="1298448" cy="1298448"/>
          </a:xfrm>
          <a:prstGeom prst="rect">
            <a:avLst/>
          </a:prstGeom>
          <a:ln w="28575">
            <a:solidFill>
              <a:schemeClr val="accent1"/>
            </a:solidFill>
          </a:ln>
        </p:spPr>
      </p:pic>
      <p:sp>
        <p:nvSpPr>
          <p:cNvPr id="12" name="TextBox 11">
            <a:extLst>
              <a:ext uri="{FF2B5EF4-FFF2-40B4-BE49-F238E27FC236}">
                <a16:creationId xmlns:a16="http://schemas.microsoft.com/office/drawing/2014/main" id="{337B3124-D839-443E-991C-BB9BE28350DA}"/>
              </a:ext>
            </a:extLst>
          </p:cNvPr>
          <p:cNvSpPr txBox="1"/>
          <p:nvPr/>
        </p:nvSpPr>
        <p:spPr>
          <a:xfrm>
            <a:off x="2249723" y="1883921"/>
            <a:ext cx="6265627" cy="1384995"/>
          </a:xfrm>
          <a:prstGeom prst="rect">
            <a:avLst/>
          </a:prstGeom>
          <a:noFill/>
        </p:spPr>
        <p:txBody>
          <a:bodyPr wrap="square" rtlCol="0">
            <a:spAutoFit/>
          </a:bodyPr>
          <a:lstStyle/>
          <a:p>
            <a:r>
              <a:rPr lang="es-DO" sz="2800"/>
              <a:t>Paso 3: Estruje el dorso y las palmas de las manos, entre los dedos y debajo de las uñas durante al menos 20 segundos</a:t>
            </a:r>
          </a:p>
        </p:txBody>
      </p:sp>
      <p:sp>
        <p:nvSpPr>
          <p:cNvPr id="15" name="TextBox 14">
            <a:extLst>
              <a:ext uri="{FF2B5EF4-FFF2-40B4-BE49-F238E27FC236}">
                <a16:creationId xmlns:a16="http://schemas.microsoft.com/office/drawing/2014/main" id="{91341E9A-3B16-4B48-9F90-BA71B4D4C7F9}"/>
              </a:ext>
            </a:extLst>
          </p:cNvPr>
          <p:cNvSpPr txBox="1"/>
          <p:nvPr/>
        </p:nvSpPr>
        <p:spPr>
          <a:xfrm>
            <a:off x="2232197" y="4021033"/>
            <a:ext cx="6265628" cy="954107"/>
          </a:xfrm>
          <a:prstGeom prst="rect">
            <a:avLst/>
          </a:prstGeom>
          <a:noFill/>
        </p:spPr>
        <p:txBody>
          <a:bodyPr wrap="square" rtlCol="0">
            <a:spAutoFit/>
          </a:bodyPr>
          <a:lstStyle/>
          <a:p>
            <a:r>
              <a:rPr lang="es-DO" sz="2800"/>
              <a:t>Paso 4: Enjuague las manos de la muñeca hasta la punta de los dedos bajo agua limpia</a:t>
            </a:r>
          </a:p>
        </p:txBody>
      </p:sp>
      <p:pic>
        <p:nvPicPr>
          <p:cNvPr id="16" name="Picture 15">
            <a:extLst>
              <a:ext uri="{FF2B5EF4-FFF2-40B4-BE49-F238E27FC236}">
                <a16:creationId xmlns:a16="http://schemas.microsoft.com/office/drawing/2014/main" id="{D2605AC7-B940-4536-83A3-57B29F21F50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709" y="3848862"/>
            <a:ext cx="1298448" cy="1298448"/>
          </a:xfrm>
          <a:prstGeom prst="rect">
            <a:avLst/>
          </a:prstGeom>
          <a:ln w="28575">
            <a:solidFill>
              <a:schemeClr val="accent1"/>
            </a:solidFill>
          </a:ln>
        </p:spPr>
      </p:pic>
      <p:sp>
        <p:nvSpPr>
          <p:cNvPr id="5" name="Slide Number Placeholder 4">
            <a:extLst>
              <a:ext uri="{FF2B5EF4-FFF2-40B4-BE49-F238E27FC236}">
                <a16:creationId xmlns:a16="http://schemas.microsoft.com/office/drawing/2014/main" id="{18301EF3-35B1-4C43-9886-7A024117706E}"/>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13</a:t>
            </a:fld>
            <a:endParaRPr lang="en-US"/>
          </a:p>
        </p:txBody>
      </p:sp>
    </p:spTree>
    <p:extLst>
      <p:ext uri="{BB962C8B-B14F-4D97-AF65-F5344CB8AC3E}">
        <p14:creationId xmlns:p14="http://schemas.microsoft.com/office/powerpoint/2010/main" val="3157572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F697-F6EA-40FE-B102-EF92BB718620}"/>
              </a:ext>
            </a:extLst>
          </p:cNvPr>
          <p:cNvSpPr>
            <a:spLocks noGrp="1"/>
          </p:cNvSpPr>
          <p:nvPr>
            <p:ph type="title"/>
          </p:nvPr>
        </p:nvSpPr>
        <p:spPr/>
        <p:txBody>
          <a:bodyPr/>
          <a:lstStyle/>
          <a:p>
            <a:r>
              <a:rPr lang="es-DO" dirty="0"/>
              <a:t>Lavado de manos en 6 pasos  </a:t>
            </a:r>
          </a:p>
        </p:txBody>
      </p:sp>
      <p:pic>
        <p:nvPicPr>
          <p:cNvPr id="13" name="Picture 12">
            <a:extLst>
              <a:ext uri="{FF2B5EF4-FFF2-40B4-BE49-F238E27FC236}">
                <a16:creationId xmlns:a16="http://schemas.microsoft.com/office/drawing/2014/main" id="{3F5EE319-559B-4D05-A245-927450A2EC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34" y="1929775"/>
            <a:ext cx="1298448" cy="1298448"/>
          </a:xfrm>
          <a:prstGeom prst="rect">
            <a:avLst/>
          </a:prstGeom>
          <a:ln w="28575">
            <a:solidFill>
              <a:schemeClr val="accent1"/>
            </a:solidFill>
          </a:ln>
        </p:spPr>
      </p:pic>
      <p:sp>
        <p:nvSpPr>
          <p:cNvPr id="12" name="TextBox 11">
            <a:extLst>
              <a:ext uri="{FF2B5EF4-FFF2-40B4-BE49-F238E27FC236}">
                <a16:creationId xmlns:a16="http://schemas.microsoft.com/office/drawing/2014/main" id="{337B3124-D839-443E-991C-BB9BE28350DA}"/>
              </a:ext>
            </a:extLst>
          </p:cNvPr>
          <p:cNvSpPr txBox="1"/>
          <p:nvPr/>
        </p:nvSpPr>
        <p:spPr>
          <a:xfrm>
            <a:off x="2249723" y="2101946"/>
            <a:ext cx="6265628" cy="954107"/>
          </a:xfrm>
          <a:prstGeom prst="rect">
            <a:avLst/>
          </a:prstGeom>
          <a:noFill/>
        </p:spPr>
        <p:txBody>
          <a:bodyPr wrap="square" rtlCol="0">
            <a:spAutoFit/>
          </a:bodyPr>
          <a:lstStyle/>
          <a:p>
            <a:r>
              <a:rPr lang="es-DO" sz="2800"/>
              <a:t>Paso 5: Seque las manos con una toalla limpia o una toalla de papel</a:t>
            </a:r>
          </a:p>
        </p:txBody>
      </p:sp>
      <p:sp>
        <p:nvSpPr>
          <p:cNvPr id="15" name="TextBox 14">
            <a:extLst>
              <a:ext uri="{FF2B5EF4-FFF2-40B4-BE49-F238E27FC236}">
                <a16:creationId xmlns:a16="http://schemas.microsoft.com/office/drawing/2014/main" id="{91341E9A-3B16-4B48-9F90-BA71B4D4C7F9}"/>
              </a:ext>
            </a:extLst>
          </p:cNvPr>
          <p:cNvSpPr txBox="1"/>
          <p:nvPr/>
        </p:nvSpPr>
        <p:spPr>
          <a:xfrm>
            <a:off x="2249722" y="4021033"/>
            <a:ext cx="6265628" cy="954107"/>
          </a:xfrm>
          <a:prstGeom prst="rect">
            <a:avLst/>
          </a:prstGeom>
          <a:noFill/>
        </p:spPr>
        <p:txBody>
          <a:bodyPr wrap="square" rtlCol="0">
            <a:spAutoFit/>
          </a:bodyPr>
          <a:lstStyle/>
          <a:p>
            <a:r>
              <a:rPr lang="es-DO" sz="2800"/>
              <a:t>Paso 6: Cierra la llave con la toalla usada</a:t>
            </a:r>
          </a:p>
        </p:txBody>
      </p:sp>
      <p:pic>
        <p:nvPicPr>
          <p:cNvPr id="6" name="Picture 5">
            <a:extLst>
              <a:ext uri="{FF2B5EF4-FFF2-40B4-BE49-F238E27FC236}">
                <a16:creationId xmlns:a16="http://schemas.microsoft.com/office/drawing/2014/main" id="{29600601-1171-4009-AFF6-0C01193AD5D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34" y="3848862"/>
            <a:ext cx="1298448" cy="1298448"/>
          </a:xfrm>
          <a:prstGeom prst="rect">
            <a:avLst/>
          </a:prstGeom>
          <a:ln w="28575">
            <a:solidFill>
              <a:schemeClr val="accent1"/>
            </a:solidFill>
          </a:ln>
        </p:spPr>
      </p:pic>
      <p:sp>
        <p:nvSpPr>
          <p:cNvPr id="4" name="Slide Number Placeholder 3">
            <a:extLst>
              <a:ext uri="{FF2B5EF4-FFF2-40B4-BE49-F238E27FC236}">
                <a16:creationId xmlns:a16="http://schemas.microsoft.com/office/drawing/2014/main" id="{7555F7EA-592B-4CBE-B751-31C6F7D27C0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14</a:t>
            </a:fld>
            <a:endParaRPr lang="en-US"/>
          </a:p>
        </p:txBody>
      </p:sp>
    </p:spTree>
    <p:extLst>
      <p:ext uri="{BB962C8B-B14F-4D97-AF65-F5344CB8AC3E}">
        <p14:creationId xmlns:p14="http://schemas.microsoft.com/office/powerpoint/2010/main" val="4023295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25313-5F8E-48C9-AB6D-EDC7CFF6312F}"/>
              </a:ext>
            </a:extLst>
          </p:cNvPr>
          <p:cNvSpPr>
            <a:spLocks noGrp="1"/>
          </p:cNvSpPr>
          <p:nvPr>
            <p:ph type="title"/>
          </p:nvPr>
        </p:nvSpPr>
        <p:spPr>
          <a:xfrm>
            <a:off x="628649" y="365126"/>
            <a:ext cx="8203623" cy="1325563"/>
          </a:xfrm>
        </p:spPr>
        <p:txBody>
          <a:bodyPr>
            <a:normAutofit/>
          </a:bodyPr>
          <a:lstStyle/>
          <a:p>
            <a:r>
              <a:rPr lang="es-DO" sz="4000" dirty="0"/>
              <a:t>Demostración de lavado de manos</a:t>
            </a:r>
          </a:p>
        </p:txBody>
      </p:sp>
      <p:pic>
        <p:nvPicPr>
          <p:cNvPr id="5" name="Picture 4">
            <a:extLst>
              <a:ext uri="{FF2B5EF4-FFF2-40B4-BE49-F238E27FC236}">
                <a16:creationId xmlns:a16="http://schemas.microsoft.com/office/drawing/2014/main" id="{88893B7D-2EDB-49BF-8D81-C31E55648A3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31136" y="1690689"/>
            <a:ext cx="4681728" cy="3645315"/>
          </a:xfrm>
          <a:prstGeom prst="rect">
            <a:avLst/>
          </a:prstGeom>
        </p:spPr>
      </p:pic>
      <p:sp>
        <p:nvSpPr>
          <p:cNvPr id="3" name="Slide Number Placeholder 2">
            <a:extLst>
              <a:ext uri="{FF2B5EF4-FFF2-40B4-BE49-F238E27FC236}">
                <a16:creationId xmlns:a16="http://schemas.microsoft.com/office/drawing/2014/main" id="{7F888165-2798-4FC3-8710-FA9EDC04592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15</a:t>
            </a:fld>
            <a:endParaRPr lang="en-US"/>
          </a:p>
        </p:txBody>
      </p:sp>
    </p:spTree>
    <p:extLst>
      <p:ext uri="{BB962C8B-B14F-4D97-AF65-F5344CB8AC3E}">
        <p14:creationId xmlns:p14="http://schemas.microsoft.com/office/powerpoint/2010/main" val="2031301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1831-3802-4E4F-8A3F-C429E7EE59F4}"/>
              </a:ext>
            </a:extLst>
          </p:cNvPr>
          <p:cNvSpPr>
            <a:spLocks noGrp="1"/>
          </p:cNvSpPr>
          <p:nvPr>
            <p:ph type="title"/>
          </p:nvPr>
        </p:nvSpPr>
        <p:spPr/>
        <p:txBody>
          <a:bodyPr>
            <a:normAutofit/>
          </a:bodyPr>
          <a:lstStyle/>
          <a:p>
            <a:r>
              <a:rPr lang="es-DO" sz="4000" dirty="0"/>
              <a:t>Vídeo de lavado de manos</a:t>
            </a:r>
          </a:p>
        </p:txBody>
      </p:sp>
      <p:pic>
        <p:nvPicPr>
          <p:cNvPr id="4" name="Online Media 3">
            <a:hlinkClick r:id="" action="ppaction://media"/>
            <a:extLst>
              <a:ext uri="{FF2B5EF4-FFF2-40B4-BE49-F238E27FC236}">
                <a16:creationId xmlns:a16="http://schemas.microsoft.com/office/drawing/2014/main" id="{6D2C59DE-6619-4D00-9BEF-13FD3236E20C}"/>
              </a:ext>
              <a:ext uri="{C183D7F6-B498-43B3-948B-1728B52AA6E4}">
                <adec:decorative xmlns:adec="http://schemas.microsoft.com/office/drawing/2017/decorative" val="1"/>
              </a:ext>
            </a:extLst>
          </p:cNvPr>
          <p:cNvPicPr>
            <a:picLocks noGrp="1" noRot="1" noChangeAspect="1"/>
          </p:cNvPicPr>
          <p:nvPr>
            <p:ph idx="1"/>
            <a:videoFile r:link="rId1"/>
          </p:nvPr>
        </p:nvPicPr>
        <p:blipFill>
          <a:blip r:embed="rId4"/>
          <a:stretch>
            <a:fillRect/>
          </a:stretch>
        </p:blipFill>
        <p:spPr>
          <a:xfrm>
            <a:off x="1668463" y="1825625"/>
            <a:ext cx="5805487" cy="4351338"/>
          </a:xfrm>
          <a:prstGeom prst="rect">
            <a:avLst/>
          </a:prstGeom>
        </p:spPr>
      </p:pic>
      <p:sp>
        <p:nvSpPr>
          <p:cNvPr id="3" name="Slide Number Placeholder 2">
            <a:extLst>
              <a:ext uri="{FF2B5EF4-FFF2-40B4-BE49-F238E27FC236}">
                <a16:creationId xmlns:a16="http://schemas.microsoft.com/office/drawing/2014/main" id="{3DAC7EC8-8A2A-4261-87E2-873A63CC9D7B}"/>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16</a:t>
            </a:fld>
            <a:endParaRPr lang="en-US"/>
          </a:p>
        </p:txBody>
      </p:sp>
    </p:spTree>
    <p:extLst>
      <p:ext uri="{BB962C8B-B14F-4D97-AF65-F5344CB8AC3E}">
        <p14:creationId xmlns:p14="http://schemas.microsoft.com/office/powerpoint/2010/main" val="300233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DC0C-4661-4F37-AD31-35328F244732}"/>
              </a:ext>
            </a:extLst>
          </p:cNvPr>
          <p:cNvSpPr>
            <a:spLocks noGrp="1"/>
          </p:cNvSpPr>
          <p:nvPr>
            <p:ph type="title"/>
          </p:nvPr>
        </p:nvSpPr>
        <p:spPr>
          <a:xfrm>
            <a:off x="628650" y="158865"/>
            <a:ext cx="7886700" cy="1325563"/>
          </a:xfrm>
        </p:spPr>
        <p:txBody>
          <a:bodyPr>
            <a:normAutofit/>
          </a:bodyPr>
          <a:lstStyle/>
          <a:p>
            <a:r>
              <a:rPr lang="es-DO" sz="4000" dirty="0"/>
              <a:t>Posibles exposiciones al aire libre</a:t>
            </a:r>
          </a:p>
        </p:txBody>
      </p:sp>
      <p:sp>
        <p:nvSpPr>
          <p:cNvPr id="3" name="Content Placeholder 2">
            <a:extLst>
              <a:ext uri="{FF2B5EF4-FFF2-40B4-BE49-F238E27FC236}">
                <a16:creationId xmlns:a16="http://schemas.microsoft.com/office/drawing/2014/main" id="{8B5D5131-128E-447B-9118-265E19343B2D}"/>
              </a:ext>
            </a:extLst>
          </p:cNvPr>
          <p:cNvSpPr>
            <a:spLocks noGrp="1"/>
          </p:cNvSpPr>
          <p:nvPr>
            <p:ph idx="1"/>
          </p:nvPr>
        </p:nvSpPr>
        <p:spPr>
          <a:xfrm>
            <a:off x="628649" y="1484428"/>
            <a:ext cx="4433729" cy="4985383"/>
          </a:xfrm>
        </p:spPr>
        <p:txBody>
          <a:bodyPr vert="horz" lIns="91440" tIns="45720" rIns="91440" bIns="45720" rtlCol="0" anchor="t">
            <a:normAutofit fontScale="92500" lnSpcReduction="20000"/>
          </a:bodyPr>
          <a:lstStyle/>
          <a:p>
            <a:r>
              <a:rPr lang="es-DO" dirty="0"/>
              <a:t>Puede quedar expuesto al plomo en entornos exteriores por medio del suelo contaminado o la aspiración del polvo que contiene plomo</a:t>
            </a:r>
          </a:p>
          <a:p>
            <a:r>
              <a:rPr lang="es-DO" dirty="0"/>
              <a:t>Uso anterior del plomo en la gasolina, fuentes industriales</a:t>
            </a:r>
          </a:p>
          <a:p>
            <a:r>
              <a:rPr lang="es-DO" dirty="0"/>
              <a:t>Plantas cultivadas en suelos con alta concentración de plomo</a:t>
            </a:r>
          </a:p>
          <a:p>
            <a:r>
              <a:rPr lang="es-DO" dirty="0"/>
              <a:t>Los profesionales certificados pueden eliminar el suelo contaminado</a:t>
            </a:r>
          </a:p>
        </p:txBody>
      </p:sp>
      <p:pic>
        <p:nvPicPr>
          <p:cNvPr id="6" name="Picture 5">
            <a:extLst>
              <a:ext uri="{FF2B5EF4-FFF2-40B4-BE49-F238E27FC236}">
                <a16:creationId xmlns:a16="http://schemas.microsoft.com/office/drawing/2014/main" id="{BF1309B9-D836-4C5F-95B2-7CA022DB70C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62378" y="2189278"/>
            <a:ext cx="3734116" cy="3229428"/>
          </a:xfrm>
          <a:prstGeom prst="rect">
            <a:avLst/>
          </a:prstGeom>
        </p:spPr>
      </p:pic>
      <p:sp>
        <p:nvSpPr>
          <p:cNvPr id="4" name="Slide Number Placeholder 3">
            <a:extLst>
              <a:ext uri="{FF2B5EF4-FFF2-40B4-BE49-F238E27FC236}">
                <a16:creationId xmlns:a16="http://schemas.microsoft.com/office/drawing/2014/main" id="{F599924A-64D6-4ED2-87C7-4512C5840F0E}"/>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17</a:t>
            </a:fld>
            <a:endParaRPr lang="en-US"/>
          </a:p>
        </p:txBody>
      </p:sp>
    </p:spTree>
    <p:extLst>
      <p:ext uri="{BB962C8B-B14F-4D97-AF65-F5344CB8AC3E}">
        <p14:creationId xmlns:p14="http://schemas.microsoft.com/office/powerpoint/2010/main" val="343212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089768-AC3B-48B7-9186-EB66EF75A0D6}"/>
              </a:ext>
            </a:extLst>
          </p:cNvPr>
          <p:cNvSpPr>
            <a:spLocks noGrp="1"/>
          </p:cNvSpPr>
          <p:nvPr>
            <p:ph type="title"/>
          </p:nvPr>
        </p:nvSpPr>
        <p:spPr>
          <a:xfrm>
            <a:off x="486710" y="1355271"/>
            <a:ext cx="8170580" cy="4261757"/>
          </a:xfrm>
        </p:spPr>
        <p:txBody>
          <a:bodyPr>
            <a:normAutofit fontScale="90000"/>
          </a:bodyPr>
          <a:lstStyle/>
          <a:p>
            <a:pPr marL="0" indent="0" algn="ctr"/>
            <a:r>
              <a:rPr lang="es-DO" sz="4100" dirty="0"/>
              <a:t>¿Cómo podemos reducir la posible exposición al plomo al aire libre en zonas con sospecha o certeza de que existe contaminación con plomo?</a:t>
            </a:r>
            <a:br>
              <a:rPr lang="es-DO" sz="4100" dirty="0"/>
            </a:br>
            <a:br>
              <a:rPr lang="es-DO" sz="4100" dirty="0"/>
            </a:br>
            <a:r>
              <a:rPr lang="es-DO" sz="4100" dirty="0"/>
              <a:t>¿Cómo podemos evitar que el plomo entre en nuestras casas?</a:t>
            </a:r>
          </a:p>
        </p:txBody>
      </p:sp>
      <p:sp>
        <p:nvSpPr>
          <p:cNvPr id="2" name="Slide Number Placeholder 1">
            <a:extLst>
              <a:ext uri="{FF2B5EF4-FFF2-40B4-BE49-F238E27FC236}">
                <a16:creationId xmlns:a16="http://schemas.microsoft.com/office/drawing/2014/main" id="{CFD6143F-B979-4D4A-A193-8E8895C697A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18</a:t>
            </a:fld>
            <a:endParaRPr lang="en-US"/>
          </a:p>
        </p:txBody>
      </p:sp>
      <p:sp>
        <p:nvSpPr>
          <p:cNvPr id="3" name="Rectangle: Rounded Corners 2">
            <a:extLst>
              <a:ext uri="{FF2B5EF4-FFF2-40B4-BE49-F238E27FC236}">
                <a16:creationId xmlns:a16="http://schemas.microsoft.com/office/drawing/2014/main" id="{7E7F1290-C71E-4BFC-BEB6-F39CAB9A8ECC}"/>
              </a:ext>
              <a:ext uri="{C183D7F6-B498-43B3-948B-1728B52AA6E4}">
                <adec:decorative xmlns:adec="http://schemas.microsoft.com/office/drawing/2017/decorative" val="1"/>
              </a:ext>
            </a:extLst>
          </p:cNvPr>
          <p:cNvSpPr/>
          <p:nvPr/>
        </p:nvSpPr>
        <p:spPr>
          <a:xfrm>
            <a:off x="486710" y="856341"/>
            <a:ext cx="8170580" cy="5140714"/>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29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A207-0861-4E23-82AA-3BF32BB3E6F9}"/>
              </a:ext>
            </a:extLst>
          </p:cNvPr>
          <p:cNvSpPr>
            <a:spLocks noGrp="1"/>
          </p:cNvSpPr>
          <p:nvPr>
            <p:ph type="title"/>
          </p:nvPr>
        </p:nvSpPr>
        <p:spPr/>
        <p:txBody>
          <a:bodyPr/>
          <a:lstStyle/>
          <a:p>
            <a:r>
              <a:rPr lang="es-DO"/>
              <a:t>Buenas prácticas al aire libre</a:t>
            </a:r>
          </a:p>
        </p:txBody>
      </p:sp>
      <p:sp>
        <p:nvSpPr>
          <p:cNvPr id="3" name="Content Placeholder 2">
            <a:extLst>
              <a:ext uri="{FF2B5EF4-FFF2-40B4-BE49-F238E27FC236}">
                <a16:creationId xmlns:a16="http://schemas.microsoft.com/office/drawing/2014/main" id="{AA949FFC-A107-42D4-97C4-3EF9BD322A94}"/>
              </a:ext>
            </a:extLst>
          </p:cNvPr>
          <p:cNvSpPr>
            <a:spLocks noGrp="1"/>
          </p:cNvSpPr>
          <p:nvPr>
            <p:ph idx="1"/>
          </p:nvPr>
        </p:nvSpPr>
        <p:spPr>
          <a:xfrm>
            <a:off x="628651" y="1825624"/>
            <a:ext cx="5736980" cy="4667250"/>
          </a:xfrm>
        </p:spPr>
        <p:txBody>
          <a:bodyPr>
            <a:normAutofit fontScale="92500"/>
          </a:bodyPr>
          <a:lstStyle/>
          <a:p>
            <a:r>
              <a:rPr lang="es-DO" dirty="0"/>
              <a:t>Verifique el deterioro de la pintura en el exterior de su casa</a:t>
            </a:r>
          </a:p>
          <a:p>
            <a:r>
              <a:rPr lang="es-DO" dirty="0"/>
              <a:t>Cubra el suelo descubierto con hierba, plantas, grava o trocitos de madera</a:t>
            </a:r>
          </a:p>
          <a:p>
            <a:r>
              <a:rPr lang="es-DO" dirty="0"/>
              <a:t>Juegue en hierba y tierra no contaminada con plomo</a:t>
            </a:r>
          </a:p>
          <a:p>
            <a:r>
              <a:rPr lang="es-DO" dirty="0"/>
              <a:t>Lave los juegos infantiles y juguetes que se usan en exteriores </a:t>
            </a:r>
          </a:p>
          <a:p>
            <a:r>
              <a:rPr lang="es-DO" dirty="0"/>
              <a:t>Use las zonas designadas para pícnic, camping y caminatas</a:t>
            </a:r>
            <a:endParaRPr lang="en-US" dirty="0"/>
          </a:p>
        </p:txBody>
      </p:sp>
      <p:sp>
        <p:nvSpPr>
          <p:cNvPr id="5" name="Rectangle 4">
            <a:extLst>
              <a:ext uri="{FF2B5EF4-FFF2-40B4-BE49-F238E27FC236}">
                <a16:creationId xmlns:a16="http://schemas.microsoft.com/office/drawing/2014/main" id="{D184EEED-39D3-4973-BD51-A6F640F5EEC4}"/>
              </a:ext>
            </a:extLst>
          </p:cNvPr>
          <p:cNvSpPr/>
          <p:nvPr/>
        </p:nvSpPr>
        <p:spPr>
          <a:xfrm>
            <a:off x="6500822" y="2834906"/>
            <a:ext cx="1736373" cy="215444"/>
          </a:xfrm>
          <a:prstGeom prst="rect">
            <a:avLst/>
          </a:prstGeom>
        </p:spPr>
        <p:txBody>
          <a:bodyPr wrap="none">
            <a:spAutoFit/>
          </a:bodyPr>
          <a:lstStyle/>
          <a:p>
            <a:r>
              <a:rPr lang="es-DO" sz="800">
                <a:solidFill>
                  <a:srgbClr val="111111"/>
                </a:solidFill>
                <a:latin typeface="-apple-system"/>
              </a:rPr>
              <a:t>Foto de Meritt Thomas en Unsplash</a:t>
            </a:r>
          </a:p>
        </p:txBody>
      </p:sp>
      <p:grpSp>
        <p:nvGrpSpPr>
          <p:cNvPr id="6" name="Group 5">
            <a:extLst>
              <a:ext uri="{FF2B5EF4-FFF2-40B4-BE49-F238E27FC236}">
                <a16:creationId xmlns:a16="http://schemas.microsoft.com/office/drawing/2014/main" id="{CDAAA232-09CC-42B5-9E8A-C04E3D90F5DE}"/>
              </a:ext>
              <a:ext uri="{C183D7F6-B498-43B3-948B-1728B52AA6E4}">
                <adec:decorative xmlns:adec="http://schemas.microsoft.com/office/drawing/2017/decorative" val="1"/>
              </a:ext>
            </a:extLst>
          </p:cNvPr>
          <p:cNvGrpSpPr/>
          <p:nvPr/>
        </p:nvGrpSpPr>
        <p:grpSpPr>
          <a:xfrm>
            <a:off x="6365631" y="2199110"/>
            <a:ext cx="2514666" cy="3613511"/>
            <a:chOff x="6365631" y="2199110"/>
            <a:chExt cx="2514666" cy="3613511"/>
          </a:xfrm>
        </p:grpSpPr>
        <p:pic>
          <p:nvPicPr>
            <p:cNvPr id="9" name="Picture 8" descr="Child playing in the mud.">
              <a:extLst>
                <a:ext uri="{FF2B5EF4-FFF2-40B4-BE49-F238E27FC236}">
                  <a16:creationId xmlns:a16="http://schemas.microsoft.com/office/drawing/2014/main" id="{BD3E6727-8FB3-40FF-8B2B-CF281D9CBE7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65631" y="2199110"/>
              <a:ext cx="2514666" cy="3274957"/>
            </a:xfrm>
            <a:prstGeom prst="rect">
              <a:avLst/>
            </a:prstGeom>
          </p:spPr>
        </p:pic>
        <p:sp>
          <p:nvSpPr>
            <p:cNvPr id="10" name="TextBox 9">
              <a:extLst>
                <a:ext uri="{FF2B5EF4-FFF2-40B4-BE49-F238E27FC236}">
                  <a16:creationId xmlns:a16="http://schemas.microsoft.com/office/drawing/2014/main" id="{3F60EFEE-D727-4716-A050-A6105A7C63BE}"/>
                </a:ext>
              </a:extLst>
            </p:cNvPr>
            <p:cNvSpPr txBox="1"/>
            <p:nvPr/>
          </p:nvSpPr>
          <p:spPr>
            <a:xfrm>
              <a:off x="6406766" y="5474067"/>
              <a:ext cx="2292615" cy="338554"/>
            </a:xfrm>
            <a:prstGeom prst="rect">
              <a:avLst/>
            </a:prstGeom>
            <a:noFill/>
          </p:spPr>
          <p:txBody>
            <a:bodyPr wrap="none" rtlCol="0">
              <a:spAutoFit/>
            </a:bodyPr>
            <a:lstStyle/>
            <a:p>
              <a:r>
                <a:rPr lang="es-DO" sz="800"/>
                <a:t>Foto proporcionada por Zender Environmental and </a:t>
              </a:r>
            </a:p>
            <a:p>
              <a:r>
                <a:rPr lang="es-DO" sz="800"/>
                <a:t>Health Group</a:t>
              </a:r>
            </a:p>
          </p:txBody>
        </p:sp>
      </p:grpSp>
      <p:sp>
        <p:nvSpPr>
          <p:cNvPr id="4" name="Slide Number Placeholder 3">
            <a:extLst>
              <a:ext uri="{FF2B5EF4-FFF2-40B4-BE49-F238E27FC236}">
                <a16:creationId xmlns:a16="http://schemas.microsoft.com/office/drawing/2014/main" id="{74EF20E9-AF15-464C-ADF5-534484C2626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19</a:t>
            </a:fld>
            <a:endParaRPr lang="en-US"/>
          </a:p>
        </p:txBody>
      </p:sp>
    </p:spTree>
    <p:extLst>
      <p:ext uri="{BB962C8B-B14F-4D97-AF65-F5344CB8AC3E}">
        <p14:creationId xmlns:p14="http://schemas.microsoft.com/office/powerpoint/2010/main" val="180581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6A443-32BE-412A-AB2E-B12AD1179A53}"/>
              </a:ext>
            </a:extLst>
          </p:cNvPr>
          <p:cNvSpPr>
            <a:spLocks noGrp="1"/>
          </p:cNvSpPr>
          <p:nvPr>
            <p:ph type="title"/>
          </p:nvPr>
        </p:nvSpPr>
        <p:spPr/>
        <p:txBody>
          <a:bodyPr/>
          <a:lstStyle/>
          <a:p>
            <a:r>
              <a:rPr lang="es-DO"/>
              <a:t>Descripción</a:t>
            </a:r>
          </a:p>
        </p:txBody>
      </p:sp>
      <p:sp>
        <p:nvSpPr>
          <p:cNvPr id="3" name="Content Placeholder 2">
            <a:extLst>
              <a:ext uri="{FF2B5EF4-FFF2-40B4-BE49-F238E27FC236}">
                <a16:creationId xmlns:a16="http://schemas.microsoft.com/office/drawing/2014/main" id="{E55981CD-FF25-434D-BE74-F48EC459EBAA}"/>
              </a:ext>
            </a:extLst>
          </p:cNvPr>
          <p:cNvSpPr>
            <a:spLocks noGrp="1"/>
          </p:cNvSpPr>
          <p:nvPr>
            <p:ph idx="1"/>
          </p:nvPr>
        </p:nvSpPr>
        <p:spPr>
          <a:xfrm>
            <a:off x="628650" y="1825625"/>
            <a:ext cx="3943350" cy="4351338"/>
          </a:xfrm>
        </p:spPr>
        <p:txBody>
          <a:bodyPr/>
          <a:lstStyle/>
          <a:p>
            <a:r>
              <a:rPr lang="es-DO" dirty="0"/>
              <a:t>Higiene personal</a:t>
            </a:r>
          </a:p>
          <a:p>
            <a:r>
              <a:rPr lang="es-DO" dirty="0"/>
              <a:t>Nutrición</a:t>
            </a:r>
          </a:p>
        </p:txBody>
      </p:sp>
      <p:pic>
        <p:nvPicPr>
          <p:cNvPr id="5" name="Picture 4">
            <a:extLst>
              <a:ext uri="{FF2B5EF4-FFF2-40B4-BE49-F238E27FC236}">
                <a16:creationId xmlns:a16="http://schemas.microsoft.com/office/drawing/2014/main" id="{468EB535-A80A-4B37-8A62-6CCAB3B398C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5437" y="1245918"/>
            <a:ext cx="3272589" cy="4352544"/>
          </a:xfrm>
          <a:prstGeom prst="rect">
            <a:avLst/>
          </a:prstGeom>
        </p:spPr>
      </p:pic>
      <p:sp>
        <p:nvSpPr>
          <p:cNvPr id="4" name="Slide Number Placeholder 3">
            <a:extLst>
              <a:ext uri="{FF2B5EF4-FFF2-40B4-BE49-F238E27FC236}">
                <a16:creationId xmlns:a16="http://schemas.microsoft.com/office/drawing/2014/main" id="{406F0BBF-4FCF-4A6C-BB09-8BBDB8B1649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a:t>
            </a:fld>
            <a:endParaRPr lang="en-US"/>
          </a:p>
        </p:txBody>
      </p:sp>
    </p:spTree>
    <p:extLst>
      <p:ext uri="{BB962C8B-B14F-4D97-AF65-F5344CB8AC3E}">
        <p14:creationId xmlns:p14="http://schemas.microsoft.com/office/powerpoint/2010/main" val="3606069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F2D30-0FD6-436E-8407-F9768BBD1669}"/>
              </a:ext>
            </a:extLst>
          </p:cNvPr>
          <p:cNvSpPr>
            <a:spLocks noGrp="1"/>
          </p:cNvSpPr>
          <p:nvPr>
            <p:ph type="title"/>
          </p:nvPr>
        </p:nvSpPr>
        <p:spPr/>
        <p:txBody>
          <a:bodyPr>
            <a:normAutofit/>
          </a:bodyPr>
          <a:lstStyle/>
          <a:p>
            <a:r>
              <a:rPr lang="es-DO" sz="4000" dirty="0"/>
              <a:t>Evite </a:t>
            </a:r>
            <a:r>
              <a:rPr lang="es-DO" sz="4000" dirty="0">
                <a:effectLst/>
                <a:ea typeface="Times New Roman" panose="02020603050405020304" pitchFamily="18" charset="0"/>
                <a:cs typeface="Arial" panose="020B0604020202020204" pitchFamily="34" charset="0"/>
              </a:rPr>
              <a:t>llevar tierra al interior </a:t>
            </a:r>
            <a:r>
              <a:rPr lang="es-DO" sz="4000" dirty="0"/>
              <a:t>de casa</a:t>
            </a:r>
          </a:p>
        </p:txBody>
      </p:sp>
      <p:sp>
        <p:nvSpPr>
          <p:cNvPr id="3" name="Content Placeholder 2">
            <a:extLst>
              <a:ext uri="{FF2B5EF4-FFF2-40B4-BE49-F238E27FC236}">
                <a16:creationId xmlns:a16="http://schemas.microsoft.com/office/drawing/2014/main" id="{6556F513-5BCA-418D-8669-AC1E53C7688B}"/>
              </a:ext>
            </a:extLst>
          </p:cNvPr>
          <p:cNvSpPr>
            <a:spLocks noGrp="1"/>
          </p:cNvSpPr>
          <p:nvPr>
            <p:ph idx="1"/>
          </p:nvPr>
        </p:nvSpPr>
        <p:spPr>
          <a:xfrm>
            <a:off x="628650" y="1825625"/>
            <a:ext cx="3981450" cy="4351338"/>
          </a:xfrm>
        </p:spPr>
        <p:txBody>
          <a:bodyPr/>
          <a:lstStyle/>
          <a:p>
            <a:r>
              <a:rPr lang="es-DO" dirty="0"/>
              <a:t>Coloque tapetes fuera y dentro de las entradas</a:t>
            </a:r>
          </a:p>
          <a:p>
            <a:r>
              <a:rPr lang="es-DO" dirty="0"/>
              <a:t>Quítese los zapatos antes de entrar</a:t>
            </a:r>
          </a:p>
          <a:p>
            <a:r>
              <a:rPr lang="es-DO" dirty="0"/>
              <a:t>Bañe a las mascotas</a:t>
            </a:r>
          </a:p>
          <a:p>
            <a:r>
              <a:rPr lang="es-DO" dirty="0"/>
              <a:t>Elimine el suelo de ropa, juguetes, mascotas y el equipo exterior</a:t>
            </a:r>
          </a:p>
          <a:p>
            <a:endParaRPr lang="en-US" dirty="0"/>
          </a:p>
        </p:txBody>
      </p:sp>
      <p:pic>
        <p:nvPicPr>
          <p:cNvPr id="5" name="Picture 4">
            <a:extLst>
              <a:ext uri="{FF2B5EF4-FFF2-40B4-BE49-F238E27FC236}">
                <a16:creationId xmlns:a16="http://schemas.microsoft.com/office/drawing/2014/main" id="{0587FB2C-BBCD-472A-9E5E-9BB6F7A2C5B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836" y="2181279"/>
            <a:ext cx="3949581" cy="2962186"/>
          </a:xfrm>
          <a:prstGeom prst="rect">
            <a:avLst/>
          </a:prstGeom>
        </p:spPr>
      </p:pic>
      <p:sp>
        <p:nvSpPr>
          <p:cNvPr id="4" name="Slide Number Placeholder 3">
            <a:extLst>
              <a:ext uri="{FF2B5EF4-FFF2-40B4-BE49-F238E27FC236}">
                <a16:creationId xmlns:a16="http://schemas.microsoft.com/office/drawing/2014/main" id="{91DA502D-8B72-41D4-9010-223751FC4B7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20</a:t>
            </a:fld>
            <a:endParaRPr lang="en-US"/>
          </a:p>
        </p:txBody>
      </p:sp>
    </p:spTree>
    <p:extLst>
      <p:ext uri="{BB962C8B-B14F-4D97-AF65-F5344CB8AC3E}">
        <p14:creationId xmlns:p14="http://schemas.microsoft.com/office/powerpoint/2010/main" val="2934570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09032-4B2D-45DD-BC1B-E36BEFA60BDF}"/>
              </a:ext>
            </a:extLst>
          </p:cNvPr>
          <p:cNvSpPr>
            <a:spLocks noGrp="1"/>
          </p:cNvSpPr>
          <p:nvPr>
            <p:ph type="title"/>
          </p:nvPr>
        </p:nvSpPr>
        <p:spPr/>
        <p:txBody>
          <a:bodyPr>
            <a:normAutofit/>
          </a:bodyPr>
          <a:lstStyle/>
          <a:p>
            <a:r>
              <a:rPr lang="es-DO" sz="4000"/>
              <a:t>Revisión</a:t>
            </a:r>
          </a:p>
        </p:txBody>
      </p:sp>
      <p:sp>
        <p:nvSpPr>
          <p:cNvPr id="3" name="Content Placeholder 2">
            <a:extLst>
              <a:ext uri="{FF2B5EF4-FFF2-40B4-BE49-F238E27FC236}">
                <a16:creationId xmlns:a16="http://schemas.microsoft.com/office/drawing/2014/main" id="{EBF3E7BE-BF33-410B-AF98-0BB181022D0B}"/>
              </a:ext>
            </a:extLst>
          </p:cNvPr>
          <p:cNvSpPr>
            <a:spLocks noGrp="1"/>
          </p:cNvSpPr>
          <p:nvPr>
            <p:ph idx="1"/>
          </p:nvPr>
        </p:nvSpPr>
        <p:spPr>
          <a:xfrm>
            <a:off x="342901" y="1825625"/>
            <a:ext cx="8510154" cy="4351338"/>
          </a:xfrm>
        </p:spPr>
        <p:txBody>
          <a:bodyPr/>
          <a:lstStyle/>
          <a:p>
            <a:pPr marL="971550" lvl="1" indent="-514350">
              <a:buFont typeface="+mj-lt"/>
              <a:buAutoNum type="arabicPeriod"/>
            </a:pPr>
            <a:r>
              <a:rPr lang="es-DO" sz="2800" dirty="0"/>
              <a:t>Enumere dos hábitos de higiene personal que pueden ayudar a reducir la posible exposición al plomo de los niños. </a:t>
            </a:r>
          </a:p>
          <a:p>
            <a:pPr marL="971550" lvl="1" indent="-514350">
              <a:buFont typeface="+mj-lt"/>
              <a:buAutoNum type="arabicPeriod"/>
            </a:pPr>
            <a:endParaRPr lang="en-US" sz="2800" dirty="0"/>
          </a:p>
          <a:p>
            <a:pPr marL="971550" lvl="1" indent="-514350">
              <a:buFont typeface="+mj-lt"/>
              <a:buAutoNum type="arabicPeriod"/>
            </a:pPr>
            <a:r>
              <a:rPr lang="es-DO" sz="2800" dirty="0"/>
              <a:t>Debe lavarse las manos con agua y jabón por lo menos durante _____ segundos.</a:t>
            </a:r>
          </a:p>
          <a:p>
            <a:pPr marL="971550" lvl="1"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33F7B326-A934-4D44-A76B-26D45743DC7B}"/>
              </a:ext>
            </a:extLst>
          </p:cNvPr>
          <p:cNvSpPr>
            <a:spLocks noGrp="1"/>
          </p:cNvSpPr>
          <p:nvPr>
            <p:ph type="sldNum" sz="quarter" idx="12"/>
          </p:nvPr>
        </p:nvSpPr>
        <p:spPr/>
        <p:txBody>
          <a:bodyPr/>
          <a:lstStyle/>
          <a:p>
            <a:fld id="{48006AAD-9E02-44C8-BDCD-ACF5C8330FA5}" type="slidenum">
              <a:rPr lang="en-US" smtClean="0"/>
              <a:t>21</a:t>
            </a:fld>
            <a:endParaRPr lang="en-US"/>
          </a:p>
        </p:txBody>
      </p:sp>
    </p:spTree>
    <p:extLst>
      <p:ext uri="{BB962C8B-B14F-4D97-AF65-F5344CB8AC3E}">
        <p14:creationId xmlns:p14="http://schemas.microsoft.com/office/powerpoint/2010/main" val="1337192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634A-FA62-42E2-B7C3-A737B81CC3E5}"/>
              </a:ext>
            </a:extLst>
          </p:cNvPr>
          <p:cNvSpPr>
            <a:spLocks noGrp="1"/>
          </p:cNvSpPr>
          <p:nvPr>
            <p:ph type="title"/>
          </p:nvPr>
        </p:nvSpPr>
        <p:spPr>
          <a:xfrm>
            <a:off x="628651" y="294144"/>
            <a:ext cx="7886700" cy="1325563"/>
          </a:xfrm>
        </p:spPr>
        <p:txBody>
          <a:bodyPr>
            <a:normAutofit/>
          </a:bodyPr>
          <a:lstStyle/>
          <a:p>
            <a:r>
              <a:rPr lang="es-DO" sz="4000" dirty="0"/>
              <a:t>Nutrición</a:t>
            </a:r>
          </a:p>
        </p:txBody>
      </p:sp>
      <p:sp>
        <p:nvSpPr>
          <p:cNvPr id="3" name="Content Placeholder 2">
            <a:extLst>
              <a:ext uri="{FF2B5EF4-FFF2-40B4-BE49-F238E27FC236}">
                <a16:creationId xmlns:a16="http://schemas.microsoft.com/office/drawing/2014/main" id="{6E7D5773-EC70-4886-A401-0D5853430B73}"/>
              </a:ext>
            </a:extLst>
          </p:cNvPr>
          <p:cNvSpPr>
            <a:spLocks noGrp="1"/>
          </p:cNvSpPr>
          <p:nvPr>
            <p:ph idx="1"/>
          </p:nvPr>
        </p:nvSpPr>
        <p:spPr>
          <a:xfrm>
            <a:off x="628651" y="1825624"/>
            <a:ext cx="5244611" cy="4738232"/>
          </a:xfrm>
        </p:spPr>
        <p:txBody>
          <a:bodyPr>
            <a:normAutofit fontScale="92500"/>
          </a:bodyPr>
          <a:lstStyle/>
          <a:p>
            <a:r>
              <a:rPr lang="es-DO" dirty="0"/>
              <a:t>La nutrición es importante para el crecimiento, el desarrollo y el aprendizaje general de los niños</a:t>
            </a:r>
          </a:p>
          <a:p>
            <a:r>
              <a:rPr lang="es-DO" dirty="0"/>
              <a:t>Cuando los niños no tienen suficiente calcio o hierro, sus cuerpos pueden absorber plomo en lugar de estos nutrientes</a:t>
            </a:r>
          </a:p>
          <a:p>
            <a:r>
              <a:rPr lang="es-DO" dirty="0"/>
              <a:t>El calcio, el hierro y la vitamina C son bloqueadores naturales que pueden ayudar a reducir la absorción del plomo en el torrente sanguíneo</a:t>
            </a:r>
          </a:p>
        </p:txBody>
      </p:sp>
      <p:pic>
        <p:nvPicPr>
          <p:cNvPr id="20" name="Picture 19">
            <a:extLst>
              <a:ext uri="{FF2B5EF4-FFF2-40B4-BE49-F238E27FC236}">
                <a16:creationId xmlns:a16="http://schemas.microsoft.com/office/drawing/2014/main" id="{558201E9-CC2A-4192-86F0-A5380236A3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262" y="2034325"/>
            <a:ext cx="2722277" cy="4083416"/>
          </a:xfrm>
          <a:prstGeom prst="rect">
            <a:avLst/>
          </a:prstGeom>
        </p:spPr>
      </p:pic>
      <p:sp>
        <p:nvSpPr>
          <p:cNvPr id="4" name="Slide Number Placeholder 3">
            <a:extLst>
              <a:ext uri="{FF2B5EF4-FFF2-40B4-BE49-F238E27FC236}">
                <a16:creationId xmlns:a16="http://schemas.microsoft.com/office/drawing/2014/main" id="{1A41696E-AB66-45AC-9C6D-613BA4395683}"/>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22</a:t>
            </a:fld>
            <a:endParaRPr lang="en-US"/>
          </a:p>
        </p:txBody>
      </p:sp>
    </p:spTree>
    <p:extLst>
      <p:ext uri="{BB962C8B-B14F-4D97-AF65-F5344CB8AC3E}">
        <p14:creationId xmlns:p14="http://schemas.microsoft.com/office/powerpoint/2010/main" val="1976201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E119-CD32-4CF4-9D9F-D871C972CB7E}"/>
              </a:ext>
            </a:extLst>
          </p:cNvPr>
          <p:cNvSpPr>
            <a:spLocks noGrp="1"/>
          </p:cNvSpPr>
          <p:nvPr>
            <p:ph type="title"/>
          </p:nvPr>
        </p:nvSpPr>
        <p:spPr/>
        <p:txBody>
          <a:bodyPr>
            <a:normAutofit/>
          </a:bodyPr>
          <a:lstStyle/>
          <a:p>
            <a:r>
              <a:rPr lang="es-DO" sz="4000" dirty="0"/>
              <a:t>Nutrientes clave</a:t>
            </a:r>
          </a:p>
        </p:txBody>
      </p:sp>
      <p:sp>
        <p:nvSpPr>
          <p:cNvPr id="3" name="Content Placeholder 2">
            <a:extLst>
              <a:ext uri="{FF2B5EF4-FFF2-40B4-BE49-F238E27FC236}">
                <a16:creationId xmlns:a16="http://schemas.microsoft.com/office/drawing/2014/main" id="{F2A79CDA-D889-4542-8060-734B4D142B13}"/>
              </a:ext>
            </a:extLst>
          </p:cNvPr>
          <p:cNvSpPr>
            <a:spLocks noGrp="1"/>
          </p:cNvSpPr>
          <p:nvPr>
            <p:ph idx="1"/>
          </p:nvPr>
        </p:nvSpPr>
        <p:spPr>
          <a:xfrm>
            <a:off x="628650" y="1577292"/>
            <a:ext cx="6962123" cy="4351338"/>
          </a:xfrm>
        </p:spPr>
        <p:txBody>
          <a:bodyPr/>
          <a:lstStyle/>
          <a:p>
            <a:r>
              <a:rPr lang="es-DO" dirty="0"/>
              <a:t>El calcio ayuda a los huesos a mantenerse fuertes</a:t>
            </a:r>
          </a:p>
          <a:p>
            <a:pPr lvl="1"/>
            <a:r>
              <a:rPr lang="es-DO" dirty="0"/>
              <a:t>Leche y productos lácteos</a:t>
            </a:r>
          </a:p>
          <a:p>
            <a:pPr lvl="1"/>
            <a:r>
              <a:rPr lang="es-DO" dirty="0"/>
              <a:t>Brócoli</a:t>
            </a:r>
          </a:p>
          <a:p>
            <a:pPr lvl="1"/>
            <a:r>
              <a:rPr lang="es-DO" dirty="0"/>
              <a:t>Salmones y sardinas enlatados</a:t>
            </a:r>
          </a:p>
          <a:p>
            <a:pPr lvl="1"/>
            <a:r>
              <a:rPr lang="es-DO" dirty="0"/>
              <a:t>Alimentos con calcio añadido</a:t>
            </a:r>
          </a:p>
          <a:p>
            <a:pPr lvl="1"/>
            <a:endParaRPr lang="en-US" dirty="0"/>
          </a:p>
          <a:p>
            <a:pPr lvl="1"/>
            <a:endParaRPr lang="en-US" dirty="0"/>
          </a:p>
        </p:txBody>
      </p:sp>
      <p:grpSp>
        <p:nvGrpSpPr>
          <p:cNvPr id="8" name="Group 7">
            <a:extLst>
              <a:ext uri="{FF2B5EF4-FFF2-40B4-BE49-F238E27FC236}">
                <a16:creationId xmlns:a16="http://schemas.microsoft.com/office/drawing/2014/main" id="{D376226C-66FD-4650-BC2B-59153A30AD83}"/>
              </a:ext>
              <a:ext uri="{C183D7F6-B498-43B3-948B-1728B52AA6E4}">
                <adec:decorative xmlns:adec="http://schemas.microsoft.com/office/drawing/2017/decorative" val="1"/>
              </a:ext>
            </a:extLst>
          </p:cNvPr>
          <p:cNvGrpSpPr/>
          <p:nvPr/>
        </p:nvGrpSpPr>
        <p:grpSpPr>
          <a:xfrm>
            <a:off x="733926" y="4022538"/>
            <a:ext cx="1612232" cy="2350817"/>
            <a:chOff x="733926" y="3982197"/>
            <a:chExt cx="1612232" cy="2350817"/>
          </a:xfrm>
        </p:grpSpPr>
        <p:pic>
          <p:nvPicPr>
            <p:cNvPr id="12" name="Picture 11" descr="Glass of milk.">
              <a:extLst>
                <a:ext uri="{FF2B5EF4-FFF2-40B4-BE49-F238E27FC236}">
                  <a16:creationId xmlns:a16="http://schemas.microsoft.com/office/drawing/2014/main" id="{D6CA924E-27CF-4B5C-801D-BFC2F2EC840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3926" y="3982197"/>
              <a:ext cx="1612232" cy="1972605"/>
            </a:xfrm>
            <a:prstGeom prst="roundRect">
              <a:avLst/>
            </a:prstGeom>
          </p:spPr>
        </p:pic>
        <p:sp>
          <p:nvSpPr>
            <p:cNvPr id="4" name="TextBox 3">
              <a:extLst>
                <a:ext uri="{FF2B5EF4-FFF2-40B4-BE49-F238E27FC236}">
                  <a16:creationId xmlns:a16="http://schemas.microsoft.com/office/drawing/2014/main" id="{0E272AFE-9CE2-47CC-8C7C-D93723BEB815}"/>
                </a:ext>
              </a:extLst>
            </p:cNvPr>
            <p:cNvSpPr txBox="1"/>
            <p:nvPr/>
          </p:nvSpPr>
          <p:spPr>
            <a:xfrm>
              <a:off x="1242524" y="5963682"/>
              <a:ext cx="595035" cy="369332"/>
            </a:xfrm>
            <a:prstGeom prst="rect">
              <a:avLst/>
            </a:prstGeom>
            <a:noFill/>
          </p:spPr>
          <p:txBody>
            <a:bodyPr wrap="none" rtlCol="0">
              <a:spAutoFit/>
            </a:bodyPr>
            <a:lstStyle/>
            <a:p>
              <a:r>
                <a:rPr lang="es-DO"/>
                <a:t>Leche</a:t>
              </a:r>
            </a:p>
          </p:txBody>
        </p:sp>
      </p:grpSp>
      <p:grpSp>
        <p:nvGrpSpPr>
          <p:cNvPr id="9" name="Group 8">
            <a:extLst>
              <a:ext uri="{FF2B5EF4-FFF2-40B4-BE49-F238E27FC236}">
                <a16:creationId xmlns:a16="http://schemas.microsoft.com/office/drawing/2014/main" id="{5BD56696-97F0-4DDA-9301-2FE274A02B0B}"/>
              </a:ext>
              <a:ext uri="{C183D7F6-B498-43B3-948B-1728B52AA6E4}">
                <adec:decorative xmlns:adec="http://schemas.microsoft.com/office/drawing/2017/decorative" val="1"/>
              </a:ext>
            </a:extLst>
          </p:cNvPr>
          <p:cNvGrpSpPr/>
          <p:nvPr/>
        </p:nvGrpSpPr>
        <p:grpSpPr>
          <a:xfrm>
            <a:off x="3567402" y="4022538"/>
            <a:ext cx="2014690" cy="2355603"/>
            <a:chOff x="3567402" y="3982197"/>
            <a:chExt cx="2014690" cy="2355603"/>
          </a:xfrm>
        </p:grpSpPr>
        <p:pic>
          <p:nvPicPr>
            <p:cNvPr id="6" name="Picture 5" descr="DCunks of cheese.">
              <a:extLst>
                <a:ext uri="{FF2B5EF4-FFF2-40B4-BE49-F238E27FC236}">
                  <a16:creationId xmlns:a16="http://schemas.microsoft.com/office/drawing/2014/main" id="{A172E954-C744-4937-991D-F9FD35C3A82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67402" y="3982197"/>
              <a:ext cx="2014690" cy="1972605"/>
            </a:xfrm>
            <a:prstGeom prst="roundRect">
              <a:avLst/>
            </a:prstGeom>
          </p:spPr>
        </p:pic>
        <p:sp>
          <p:nvSpPr>
            <p:cNvPr id="5" name="TextBox 4">
              <a:extLst>
                <a:ext uri="{FF2B5EF4-FFF2-40B4-BE49-F238E27FC236}">
                  <a16:creationId xmlns:a16="http://schemas.microsoft.com/office/drawing/2014/main" id="{BAAF410C-323D-4E43-A517-FA4960F500EE}"/>
                </a:ext>
              </a:extLst>
            </p:cNvPr>
            <p:cNvSpPr txBox="1"/>
            <p:nvPr/>
          </p:nvSpPr>
          <p:spPr>
            <a:xfrm>
              <a:off x="4092275" y="5968468"/>
              <a:ext cx="979755" cy="369332"/>
            </a:xfrm>
            <a:prstGeom prst="rect">
              <a:avLst/>
            </a:prstGeom>
            <a:noFill/>
          </p:spPr>
          <p:txBody>
            <a:bodyPr wrap="none" rtlCol="0">
              <a:spAutoFit/>
            </a:bodyPr>
            <a:lstStyle/>
            <a:p>
              <a:r>
                <a:rPr lang="es-DO"/>
                <a:t>Queso</a:t>
              </a:r>
            </a:p>
          </p:txBody>
        </p:sp>
      </p:grpSp>
      <p:grpSp>
        <p:nvGrpSpPr>
          <p:cNvPr id="10" name="Group 9">
            <a:extLst>
              <a:ext uri="{FF2B5EF4-FFF2-40B4-BE49-F238E27FC236}">
                <a16:creationId xmlns:a16="http://schemas.microsoft.com/office/drawing/2014/main" id="{B78BE55D-DF21-448D-BF0B-5993AE0ADB82}"/>
              </a:ext>
              <a:ext uri="{C183D7F6-B498-43B3-948B-1728B52AA6E4}">
                <adec:decorative xmlns:adec="http://schemas.microsoft.com/office/drawing/2017/decorative" val="1"/>
              </a:ext>
            </a:extLst>
          </p:cNvPr>
          <p:cNvGrpSpPr/>
          <p:nvPr/>
        </p:nvGrpSpPr>
        <p:grpSpPr>
          <a:xfrm>
            <a:off x="6814565" y="4021206"/>
            <a:ext cx="1934558" cy="2536825"/>
            <a:chOff x="6814565" y="3980865"/>
            <a:chExt cx="1934558" cy="2536825"/>
          </a:xfrm>
        </p:grpSpPr>
        <p:sp>
          <p:nvSpPr>
            <p:cNvPr id="13" name="TextBox 12">
              <a:extLst>
                <a:ext uri="{FF2B5EF4-FFF2-40B4-BE49-F238E27FC236}">
                  <a16:creationId xmlns:a16="http://schemas.microsoft.com/office/drawing/2014/main" id="{93C6F737-508E-49C2-8D45-3796E6C4F51C}"/>
                </a:ext>
              </a:extLst>
            </p:cNvPr>
            <p:cNvSpPr txBox="1"/>
            <p:nvPr/>
          </p:nvSpPr>
          <p:spPr>
            <a:xfrm>
              <a:off x="7243482" y="5978310"/>
              <a:ext cx="1005403" cy="369332"/>
            </a:xfrm>
            <a:prstGeom prst="rect">
              <a:avLst/>
            </a:prstGeom>
            <a:noFill/>
          </p:spPr>
          <p:txBody>
            <a:bodyPr wrap="none" rtlCol="0">
              <a:spAutoFit/>
            </a:bodyPr>
            <a:lstStyle/>
            <a:p>
              <a:r>
                <a:rPr lang="es-DO"/>
                <a:t>Brócoli</a:t>
              </a:r>
            </a:p>
          </p:txBody>
        </p:sp>
        <p:pic>
          <p:nvPicPr>
            <p:cNvPr id="15" name="Picture 14" descr="Broccoli">
              <a:extLst>
                <a:ext uri="{FF2B5EF4-FFF2-40B4-BE49-F238E27FC236}">
                  <a16:creationId xmlns:a16="http://schemas.microsoft.com/office/drawing/2014/main" id="{EBC31511-5110-45FE-9CD5-E21E56D4FA4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814565" y="3980865"/>
              <a:ext cx="1829663" cy="1972605"/>
            </a:xfrm>
            <a:prstGeom prst="roundRect">
              <a:avLst/>
            </a:prstGeom>
          </p:spPr>
        </p:pic>
        <p:sp>
          <p:nvSpPr>
            <p:cNvPr id="16" name="TextBox 15">
              <a:extLst>
                <a:ext uri="{FF2B5EF4-FFF2-40B4-BE49-F238E27FC236}">
                  <a16:creationId xmlns:a16="http://schemas.microsoft.com/office/drawing/2014/main" id="{F8CEC43B-D312-4992-BC9C-9BBAEFD7E0E9}"/>
                </a:ext>
              </a:extLst>
            </p:cNvPr>
            <p:cNvSpPr txBox="1"/>
            <p:nvPr/>
          </p:nvSpPr>
          <p:spPr>
            <a:xfrm>
              <a:off x="6955042" y="6302246"/>
              <a:ext cx="1794081" cy="215444"/>
            </a:xfrm>
            <a:prstGeom prst="rect">
              <a:avLst/>
            </a:prstGeom>
            <a:noFill/>
          </p:spPr>
          <p:txBody>
            <a:bodyPr wrap="none" rtlCol="0">
              <a:spAutoFit/>
            </a:bodyPr>
            <a:lstStyle/>
            <a:p>
              <a:r>
                <a:rPr lang="es-DO" sz="800"/>
                <a:t>Foto de </a:t>
              </a:r>
              <a:r>
                <a:rPr lang="es-DO" sz="800">
                  <a:hlinkClick r:id="rId6">
                    <a:extLst>
                      <a:ext uri="{A12FA001-AC4F-418D-AE19-62706E023703}">
                        <ahyp:hlinkClr xmlns:ahyp="http://schemas.microsoft.com/office/drawing/2018/hyperlinkcolor" val="tx"/>
                      </a:ext>
                    </a:extLst>
                  </a:hlinkClick>
                </a:rPr>
                <a:t>Annie Spratt</a:t>
              </a:r>
              <a:r>
                <a:rPr lang="es-DO" sz="800"/>
                <a:t> en Unsplash</a:t>
              </a:r>
            </a:p>
          </p:txBody>
        </p:sp>
      </p:grpSp>
      <p:sp>
        <p:nvSpPr>
          <p:cNvPr id="7" name="Slide Number Placeholder 6">
            <a:extLst>
              <a:ext uri="{FF2B5EF4-FFF2-40B4-BE49-F238E27FC236}">
                <a16:creationId xmlns:a16="http://schemas.microsoft.com/office/drawing/2014/main" id="{C6C05C2E-E7E4-4E84-BD83-B330053BD99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23</a:t>
            </a:fld>
            <a:endParaRPr lang="en-US"/>
          </a:p>
        </p:txBody>
      </p:sp>
    </p:spTree>
    <p:extLst>
      <p:ext uri="{BB962C8B-B14F-4D97-AF65-F5344CB8AC3E}">
        <p14:creationId xmlns:p14="http://schemas.microsoft.com/office/powerpoint/2010/main" val="1630618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A79CDA-D889-4542-8060-734B4D142B13}"/>
              </a:ext>
            </a:extLst>
          </p:cNvPr>
          <p:cNvSpPr>
            <a:spLocks noGrp="1"/>
          </p:cNvSpPr>
          <p:nvPr>
            <p:ph idx="1"/>
          </p:nvPr>
        </p:nvSpPr>
        <p:spPr>
          <a:xfrm>
            <a:off x="797480" y="1671474"/>
            <a:ext cx="8117919" cy="4351338"/>
          </a:xfrm>
        </p:spPr>
        <p:txBody>
          <a:bodyPr/>
          <a:lstStyle/>
          <a:p>
            <a:r>
              <a:rPr lang="es-DO" spc="-60" dirty="0"/>
              <a:t>El hierro puede bloquear el plomo de ser absorbido</a:t>
            </a:r>
          </a:p>
          <a:p>
            <a:pPr lvl="1"/>
            <a:r>
              <a:rPr lang="es-DO" dirty="0"/>
              <a:t>Carne roja, pescado, pollo y huevos</a:t>
            </a:r>
          </a:p>
          <a:p>
            <a:pPr lvl="1"/>
            <a:r>
              <a:rPr lang="es-DO" dirty="0"/>
              <a:t>Cebollas, arvejas, verduras de hoja verde y lentejas</a:t>
            </a:r>
          </a:p>
          <a:p>
            <a:pPr lvl="1"/>
            <a:r>
              <a:rPr lang="es-DO" dirty="0"/>
              <a:t>Cereales, pan y pasta fortificados con hierro</a:t>
            </a:r>
          </a:p>
          <a:p>
            <a:pPr lvl="1"/>
            <a:r>
              <a:rPr lang="es-DO" dirty="0"/>
              <a:t>Frutas secas</a:t>
            </a:r>
          </a:p>
          <a:p>
            <a:pPr lvl="1"/>
            <a:endParaRPr lang="en-US" dirty="0"/>
          </a:p>
          <a:p>
            <a:pPr lvl="1"/>
            <a:endParaRPr lang="en-US" dirty="0"/>
          </a:p>
        </p:txBody>
      </p:sp>
      <p:sp>
        <p:nvSpPr>
          <p:cNvPr id="2" name="Title 1">
            <a:extLst>
              <a:ext uri="{FF2B5EF4-FFF2-40B4-BE49-F238E27FC236}">
                <a16:creationId xmlns:a16="http://schemas.microsoft.com/office/drawing/2014/main" id="{95F9E119-CD32-4CF4-9D9F-D871C972CB7E}"/>
              </a:ext>
            </a:extLst>
          </p:cNvPr>
          <p:cNvSpPr>
            <a:spLocks noGrp="1"/>
          </p:cNvSpPr>
          <p:nvPr>
            <p:ph type="title"/>
          </p:nvPr>
        </p:nvSpPr>
        <p:spPr/>
        <p:txBody>
          <a:bodyPr>
            <a:normAutofit/>
          </a:bodyPr>
          <a:lstStyle/>
          <a:p>
            <a:r>
              <a:rPr lang="es-DO" sz="4000" dirty="0"/>
              <a:t>Nutrientes clave </a:t>
            </a:r>
          </a:p>
        </p:txBody>
      </p:sp>
      <p:grpSp>
        <p:nvGrpSpPr>
          <p:cNvPr id="9" name="Group 8">
            <a:extLst>
              <a:ext uri="{FF2B5EF4-FFF2-40B4-BE49-F238E27FC236}">
                <a16:creationId xmlns:a16="http://schemas.microsoft.com/office/drawing/2014/main" id="{02467593-E428-44D9-AFBC-506C4A1BFA37}"/>
              </a:ext>
              <a:ext uri="{C183D7F6-B498-43B3-948B-1728B52AA6E4}">
                <adec:decorative xmlns:adec="http://schemas.microsoft.com/office/drawing/2017/decorative" val="1"/>
              </a:ext>
            </a:extLst>
          </p:cNvPr>
          <p:cNvGrpSpPr/>
          <p:nvPr/>
        </p:nvGrpSpPr>
        <p:grpSpPr>
          <a:xfrm>
            <a:off x="628649" y="4080876"/>
            <a:ext cx="1886858" cy="2379267"/>
            <a:chOff x="628649" y="4000194"/>
            <a:chExt cx="1886858" cy="2379267"/>
          </a:xfrm>
        </p:grpSpPr>
        <p:pic>
          <p:nvPicPr>
            <p:cNvPr id="5" name="Picture 4">
              <a:extLst>
                <a:ext uri="{FF2B5EF4-FFF2-40B4-BE49-F238E27FC236}">
                  <a16:creationId xmlns:a16="http://schemas.microsoft.com/office/drawing/2014/main" id="{CD9C24CC-C7FF-4C1B-BD0D-B110418C671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7481" y="4000194"/>
              <a:ext cx="1718026" cy="2162723"/>
            </a:xfrm>
            <a:prstGeom prst="roundRect">
              <a:avLst/>
            </a:prstGeom>
          </p:spPr>
        </p:pic>
        <p:sp>
          <p:nvSpPr>
            <p:cNvPr id="6" name="TextBox 5">
              <a:extLst>
                <a:ext uri="{FF2B5EF4-FFF2-40B4-BE49-F238E27FC236}">
                  <a16:creationId xmlns:a16="http://schemas.microsoft.com/office/drawing/2014/main" id="{8F455607-A716-48F5-8B1D-9466FD8BDF94}"/>
                </a:ext>
                <a:ext uri="{C183D7F6-B498-43B3-948B-1728B52AA6E4}">
                  <adec:decorative xmlns:adec="http://schemas.microsoft.com/office/drawing/2017/decorative" val="1"/>
                </a:ext>
              </a:extLst>
            </p:cNvPr>
            <p:cNvSpPr txBox="1"/>
            <p:nvPr/>
          </p:nvSpPr>
          <p:spPr>
            <a:xfrm>
              <a:off x="628649" y="6164017"/>
              <a:ext cx="1648208" cy="215444"/>
            </a:xfrm>
            <a:prstGeom prst="rect">
              <a:avLst/>
            </a:prstGeom>
            <a:noFill/>
          </p:spPr>
          <p:txBody>
            <a:bodyPr wrap="none" rtlCol="0">
              <a:spAutoFit/>
            </a:bodyPr>
            <a:lstStyle/>
            <a:p>
              <a:r>
                <a:rPr lang="es-DO" sz="800"/>
                <a:t>Foto de </a:t>
              </a:r>
              <a:r>
                <a:rPr lang="es-DO" sz="800">
                  <a:hlinkClick r:id="rId4">
                    <a:extLst>
                      <a:ext uri="{A12FA001-AC4F-418D-AE19-62706E023703}">
                        <ahyp:hlinkClr xmlns:ahyp="http://schemas.microsoft.com/office/drawing/2018/hyperlinkcolor" val="tx"/>
                      </a:ext>
                    </a:extLst>
                  </a:hlinkClick>
                </a:rPr>
                <a:t>Mel Elías</a:t>
              </a:r>
              <a:r>
                <a:rPr lang="es-DO" sz="800"/>
                <a:t> en Unsplash</a:t>
              </a:r>
            </a:p>
          </p:txBody>
        </p:sp>
      </p:grpSp>
      <p:grpSp>
        <p:nvGrpSpPr>
          <p:cNvPr id="11" name="Group 10">
            <a:extLst>
              <a:ext uri="{FF2B5EF4-FFF2-40B4-BE49-F238E27FC236}">
                <a16:creationId xmlns:a16="http://schemas.microsoft.com/office/drawing/2014/main" id="{49CD2939-2FFF-412C-A422-8D7D95DF27EE}"/>
              </a:ext>
              <a:ext uri="{C183D7F6-B498-43B3-948B-1728B52AA6E4}">
                <adec:decorative xmlns:adec="http://schemas.microsoft.com/office/drawing/2017/decorative" val="1"/>
              </a:ext>
            </a:extLst>
          </p:cNvPr>
          <p:cNvGrpSpPr/>
          <p:nvPr/>
        </p:nvGrpSpPr>
        <p:grpSpPr>
          <a:xfrm>
            <a:off x="3487523" y="4078674"/>
            <a:ext cx="2274982" cy="2467022"/>
            <a:chOff x="3487523" y="3997992"/>
            <a:chExt cx="2274982" cy="2467022"/>
          </a:xfrm>
        </p:grpSpPr>
        <p:pic>
          <p:nvPicPr>
            <p:cNvPr id="8" name="Picture 7" descr="Black beans.">
              <a:extLst>
                <a:ext uri="{FF2B5EF4-FFF2-40B4-BE49-F238E27FC236}">
                  <a16:creationId xmlns:a16="http://schemas.microsoft.com/office/drawing/2014/main" id="{FD44A567-7E34-4F10-86D2-AAD055D72F1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400000">
              <a:off x="3526535" y="4222543"/>
              <a:ext cx="2167128" cy="1718025"/>
            </a:xfrm>
            <a:prstGeom prst="roundRect">
              <a:avLst/>
            </a:prstGeom>
          </p:spPr>
        </p:pic>
        <p:sp>
          <p:nvSpPr>
            <p:cNvPr id="4" name="TextBox 3">
              <a:extLst>
                <a:ext uri="{FF2B5EF4-FFF2-40B4-BE49-F238E27FC236}">
                  <a16:creationId xmlns:a16="http://schemas.microsoft.com/office/drawing/2014/main" id="{21F18A8B-A337-4519-8EE0-FB5AC76D7BCD}"/>
                </a:ext>
              </a:extLst>
            </p:cNvPr>
            <p:cNvSpPr txBox="1"/>
            <p:nvPr/>
          </p:nvSpPr>
          <p:spPr>
            <a:xfrm>
              <a:off x="3487523" y="6095682"/>
              <a:ext cx="2274982" cy="369332"/>
            </a:xfrm>
            <a:prstGeom prst="rect">
              <a:avLst/>
            </a:prstGeom>
            <a:noFill/>
          </p:spPr>
          <p:txBody>
            <a:bodyPr wrap="none" rtlCol="0">
              <a:spAutoFit/>
            </a:bodyPr>
            <a:lstStyle/>
            <a:p>
              <a:r>
                <a:rPr lang="es-DO" dirty="0"/>
                <a:t>Frijoles-Habichuelas</a:t>
              </a:r>
            </a:p>
          </p:txBody>
        </p:sp>
      </p:grpSp>
      <p:grpSp>
        <p:nvGrpSpPr>
          <p:cNvPr id="13" name="Group 12">
            <a:extLst>
              <a:ext uri="{FF2B5EF4-FFF2-40B4-BE49-F238E27FC236}">
                <a16:creationId xmlns:a16="http://schemas.microsoft.com/office/drawing/2014/main" id="{EC3BCCA4-5CAE-4A2E-8F31-2801705349E1}"/>
              </a:ext>
              <a:ext uri="{C183D7F6-B498-43B3-948B-1728B52AA6E4}">
                <adec:decorative xmlns:adec="http://schemas.microsoft.com/office/drawing/2017/decorative" val="1"/>
              </a:ext>
            </a:extLst>
          </p:cNvPr>
          <p:cNvGrpSpPr/>
          <p:nvPr/>
        </p:nvGrpSpPr>
        <p:grpSpPr>
          <a:xfrm>
            <a:off x="6628494" y="4076470"/>
            <a:ext cx="2079571" cy="2485835"/>
            <a:chOff x="6628494" y="3995788"/>
            <a:chExt cx="2079571" cy="2485835"/>
          </a:xfrm>
        </p:grpSpPr>
        <p:pic>
          <p:nvPicPr>
            <p:cNvPr id="10" name="Picture 9" descr="Kale">
              <a:extLst>
                <a:ext uri="{FF2B5EF4-FFF2-40B4-BE49-F238E27FC236}">
                  <a16:creationId xmlns:a16="http://schemas.microsoft.com/office/drawing/2014/main" id="{EE70608E-5B5C-40E0-9414-91D5AF0D1715}"/>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628494" y="3995788"/>
              <a:ext cx="2079571" cy="2167129"/>
            </a:xfrm>
            <a:prstGeom prst="roundRect">
              <a:avLst/>
            </a:prstGeom>
          </p:spPr>
        </p:pic>
        <p:sp>
          <p:nvSpPr>
            <p:cNvPr id="12" name="TextBox 11">
              <a:extLst>
                <a:ext uri="{FF2B5EF4-FFF2-40B4-BE49-F238E27FC236}">
                  <a16:creationId xmlns:a16="http://schemas.microsoft.com/office/drawing/2014/main" id="{A1DD9899-5A14-4E59-81B1-1FC7F401668F}"/>
                </a:ext>
              </a:extLst>
            </p:cNvPr>
            <p:cNvSpPr txBox="1"/>
            <p:nvPr/>
          </p:nvSpPr>
          <p:spPr>
            <a:xfrm>
              <a:off x="7404520" y="6112291"/>
              <a:ext cx="646331" cy="369332"/>
            </a:xfrm>
            <a:prstGeom prst="rect">
              <a:avLst/>
            </a:prstGeom>
            <a:noFill/>
          </p:spPr>
          <p:txBody>
            <a:bodyPr wrap="none" rtlCol="0">
              <a:spAutoFit/>
            </a:bodyPr>
            <a:lstStyle/>
            <a:p>
              <a:r>
                <a:rPr lang="es-DO" dirty="0"/>
                <a:t>Kale</a:t>
              </a:r>
            </a:p>
          </p:txBody>
        </p:sp>
      </p:grpSp>
      <p:sp>
        <p:nvSpPr>
          <p:cNvPr id="7" name="Slide Number Placeholder 6">
            <a:extLst>
              <a:ext uri="{FF2B5EF4-FFF2-40B4-BE49-F238E27FC236}">
                <a16:creationId xmlns:a16="http://schemas.microsoft.com/office/drawing/2014/main" id="{45875553-27F3-46AA-B853-30547DE14BA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24</a:t>
            </a:fld>
            <a:endParaRPr lang="en-US"/>
          </a:p>
        </p:txBody>
      </p:sp>
    </p:spTree>
    <p:extLst>
      <p:ext uri="{BB962C8B-B14F-4D97-AF65-F5344CB8AC3E}">
        <p14:creationId xmlns:p14="http://schemas.microsoft.com/office/powerpoint/2010/main" val="1015321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E119-CD32-4CF4-9D9F-D871C972CB7E}"/>
              </a:ext>
            </a:extLst>
          </p:cNvPr>
          <p:cNvSpPr>
            <a:spLocks noGrp="1"/>
          </p:cNvSpPr>
          <p:nvPr>
            <p:ph type="title"/>
          </p:nvPr>
        </p:nvSpPr>
        <p:spPr/>
        <p:txBody>
          <a:bodyPr>
            <a:normAutofit/>
          </a:bodyPr>
          <a:lstStyle/>
          <a:p>
            <a:r>
              <a:rPr lang="es-DO" sz="4000" dirty="0"/>
              <a:t>Nutrientes clave  </a:t>
            </a:r>
          </a:p>
        </p:txBody>
      </p:sp>
      <p:sp>
        <p:nvSpPr>
          <p:cNvPr id="3" name="Content Placeholder 2">
            <a:extLst>
              <a:ext uri="{FF2B5EF4-FFF2-40B4-BE49-F238E27FC236}">
                <a16:creationId xmlns:a16="http://schemas.microsoft.com/office/drawing/2014/main" id="{F2A79CDA-D889-4542-8060-734B4D142B13}"/>
              </a:ext>
            </a:extLst>
          </p:cNvPr>
          <p:cNvSpPr>
            <a:spLocks noGrp="1"/>
          </p:cNvSpPr>
          <p:nvPr>
            <p:ph idx="1"/>
          </p:nvPr>
        </p:nvSpPr>
        <p:spPr>
          <a:xfrm>
            <a:off x="628650" y="1539552"/>
            <a:ext cx="7886700" cy="4351338"/>
          </a:xfrm>
        </p:spPr>
        <p:txBody>
          <a:bodyPr/>
          <a:lstStyle/>
          <a:p>
            <a:r>
              <a:rPr lang="es-DO" dirty="0"/>
              <a:t>La vitamina C aumenta la absorción de hierro</a:t>
            </a:r>
          </a:p>
          <a:p>
            <a:pPr lvl="1"/>
            <a:r>
              <a:rPr lang="es-DO" dirty="0"/>
              <a:t>Frutos cítricos</a:t>
            </a:r>
          </a:p>
          <a:p>
            <a:pPr lvl="1"/>
            <a:r>
              <a:rPr lang="es-DO" dirty="0"/>
              <a:t>Kiwi, fresas y melón</a:t>
            </a:r>
          </a:p>
          <a:p>
            <a:pPr lvl="1"/>
            <a:r>
              <a:rPr lang="es-DO" dirty="0"/>
              <a:t>Tomates, patatas, pimientos.</a:t>
            </a:r>
          </a:p>
          <a:p>
            <a:pPr lvl="1"/>
            <a:endParaRPr lang="en-US" dirty="0"/>
          </a:p>
        </p:txBody>
      </p:sp>
      <p:grpSp>
        <p:nvGrpSpPr>
          <p:cNvPr id="11" name="Group 10">
            <a:extLst>
              <a:ext uri="{FF2B5EF4-FFF2-40B4-BE49-F238E27FC236}">
                <a16:creationId xmlns:a16="http://schemas.microsoft.com/office/drawing/2014/main" id="{74EB9631-0740-455D-838C-976C108E8B0A}"/>
              </a:ext>
              <a:ext uri="{C183D7F6-B498-43B3-948B-1728B52AA6E4}">
                <adec:decorative xmlns:adec="http://schemas.microsoft.com/office/drawing/2017/decorative" val="1"/>
              </a:ext>
            </a:extLst>
          </p:cNvPr>
          <p:cNvGrpSpPr/>
          <p:nvPr/>
        </p:nvGrpSpPr>
        <p:grpSpPr>
          <a:xfrm>
            <a:off x="936058" y="3939509"/>
            <a:ext cx="1803216" cy="2548902"/>
            <a:chOff x="936058" y="4001294"/>
            <a:chExt cx="1803216" cy="2548902"/>
          </a:xfrm>
        </p:grpSpPr>
        <p:pic>
          <p:nvPicPr>
            <p:cNvPr id="8" name="Picture 7" descr="Orange slices">
              <a:extLst>
                <a:ext uri="{FF2B5EF4-FFF2-40B4-BE49-F238E27FC236}">
                  <a16:creationId xmlns:a16="http://schemas.microsoft.com/office/drawing/2014/main" id="{EBEB1CAF-CB6F-4932-943C-14396203DA7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6058" y="4001294"/>
              <a:ext cx="1803216" cy="2167128"/>
            </a:xfrm>
            <a:prstGeom prst="roundRect">
              <a:avLst/>
            </a:prstGeom>
          </p:spPr>
        </p:pic>
        <p:sp>
          <p:nvSpPr>
            <p:cNvPr id="4" name="TextBox 3">
              <a:extLst>
                <a:ext uri="{FF2B5EF4-FFF2-40B4-BE49-F238E27FC236}">
                  <a16:creationId xmlns:a16="http://schemas.microsoft.com/office/drawing/2014/main" id="{6FA7412E-27A4-4E23-8EDA-BEAD12C23352}"/>
                </a:ext>
              </a:extLst>
            </p:cNvPr>
            <p:cNvSpPr txBox="1"/>
            <p:nvPr/>
          </p:nvSpPr>
          <p:spPr>
            <a:xfrm>
              <a:off x="1360612" y="6180864"/>
              <a:ext cx="954107" cy="369332"/>
            </a:xfrm>
            <a:prstGeom prst="rect">
              <a:avLst/>
            </a:prstGeom>
            <a:noFill/>
          </p:spPr>
          <p:txBody>
            <a:bodyPr wrap="none" rtlCol="0">
              <a:spAutoFit/>
            </a:bodyPr>
            <a:lstStyle/>
            <a:p>
              <a:r>
                <a:rPr lang="es-DO"/>
                <a:t>Naranja</a:t>
              </a:r>
            </a:p>
          </p:txBody>
        </p:sp>
      </p:grpSp>
      <p:grpSp>
        <p:nvGrpSpPr>
          <p:cNvPr id="12" name="Group 11">
            <a:extLst>
              <a:ext uri="{FF2B5EF4-FFF2-40B4-BE49-F238E27FC236}">
                <a16:creationId xmlns:a16="http://schemas.microsoft.com/office/drawing/2014/main" id="{B054F908-6E90-423D-8EA1-372EA8E6F0AB}"/>
              </a:ext>
              <a:ext uri="{C183D7F6-B498-43B3-948B-1728B52AA6E4}">
                <adec:decorative xmlns:adec="http://schemas.microsoft.com/office/drawing/2017/decorative" val="1"/>
              </a:ext>
            </a:extLst>
          </p:cNvPr>
          <p:cNvGrpSpPr/>
          <p:nvPr/>
        </p:nvGrpSpPr>
        <p:grpSpPr>
          <a:xfrm>
            <a:off x="3285151" y="4611593"/>
            <a:ext cx="2573699" cy="1217512"/>
            <a:chOff x="3285151" y="4673378"/>
            <a:chExt cx="2573699" cy="1217512"/>
          </a:xfrm>
        </p:grpSpPr>
        <p:pic>
          <p:nvPicPr>
            <p:cNvPr id="10" name="Picture 9" descr="Strawberries">
              <a:extLst>
                <a:ext uri="{FF2B5EF4-FFF2-40B4-BE49-F238E27FC236}">
                  <a16:creationId xmlns:a16="http://schemas.microsoft.com/office/drawing/2014/main" id="{EACECC94-A934-4B37-8EE9-F6C0789CF7D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85151" y="4673378"/>
              <a:ext cx="2573699" cy="822960"/>
            </a:xfrm>
            <a:prstGeom prst="roundRect">
              <a:avLst/>
            </a:prstGeom>
          </p:spPr>
        </p:pic>
        <p:sp>
          <p:nvSpPr>
            <p:cNvPr id="6" name="TextBox 5">
              <a:extLst>
                <a:ext uri="{FF2B5EF4-FFF2-40B4-BE49-F238E27FC236}">
                  <a16:creationId xmlns:a16="http://schemas.microsoft.com/office/drawing/2014/main" id="{BD1DD6C8-824A-4252-9CF5-14210DD7C5FA}"/>
                </a:ext>
              </a:extLst>
            </p:cNvPr>
            <p:cNvSpPr txBox="1"/>
            <p:nvPr/>
          </p:nvSpPr>
          <p:spPr>
            <a:xfrm>
              <a:off x="3886334" y="5521558"/>
              <a:ext cx="1479892" cy="369332"/>
            </a:xfrm>
            <a:prstGeom prst="rect">
              <a:avLst/>
            </a:prstGeom>
            <a:noFill/>
          </p:spPr>
          <p:txBody>
            <a:bodyPr wrap="none" rtlCol="0">
              <a:spAutoFit/>
            </a:bodyPr>
            <a:lstStyle/>
            <a:p>
              <a:r>
                <a:rPr lang="es-DO"/>
                <a:t>Fresas</a:t>
              </a:r>
            </a:p>
          </p:txBody>
        </p:sp>
      </p:grpSp>
      <p:grpSp>
        <p:nvGrpSpPr>
          <p:cNvPr id="13" name="Group 12">
            <a:extLst>
              <a:ext uri="{FF2B5EF4-FFF2-40B4-BE49-F238E27FC236}">
                <a16:creationId xmlns:a16="http://schemas.microsoft.com/office/drawing/2014/main" id="{69A813BE-15EB-4C9A-B8B5-5BD1574EFB94}"/>
              </a:ext>
              <a:ext uri="{C183D7F6-B498-43B3-948B-1728B52AA6E4}">
                <adec:decorative xmlns:adec="http://schemas.microsoft.com/office/drawing/2017/decorative" val="1"/>
              </a:ext>
            </a:extLst>
          </p:cNvPr>
          <p:cNvGrpSpPr/>
          <p:nvPr/>
        </p:nvGrpSpPr>
        <p:grpSpPr>
          <a:xfrm>
            <a:off x="6412838" y="3939509"/>
            <a:ext cx="2421699" cy="2536460"/>
            <a:chOff x="6412838" y="4001294"/>
            <a:chExt cx="2421699" cy="2536460"/>
          </a:xfrm>
        </p:grpSpPr>
        <p:pic>
          <p:nvPicPr>
            <p:cNvPr id="5" name="Picture 4" descr="Tomatoes">
              <a:extLst>
                <a:ext uri="{FF2B5EF4-FFF2-40B4-BE49-F238E27FC236}">
                  <a16:creationId xmlns:a16="http://schemas.microsoft.com/office/drawing/2014/main" id="{D7365B19-2CB8-47C8-A738-04D5F127DA0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412838" y="4001294"/>
              <a:ext cx="2421699" cy="2194560"/>
            </a:xfrm>
            <a:prstGeom prst="ellipse">
              <a:avLst/>
            </a:prstGeom>
          </p:spPr>
        </p:pic>
        <p:sp>
          <p:nvSpPr>
            <p:cNvPr id="7" name="TextBox 6">
              <a:extLst>
                <a:ext uri="{FF2B5EF4-FFF2-40B4-BE49-F238E27FC236}">
                  <a16:creationId xmlns:a16="http://schemas.microsoft.com/office/drawing/2014/main" id="{1DA73694-2AE8-4248-BBFC-D8A67A28C443}"/>
                </a:ext>
              </a:extLst>
            </p:cNvPr>
            <p:cNvSpPr txBox="1"/>
            <p:nvPr/>
          </p:nvSpPr>
          <p:spPr>
            <a:xfrm>
              <a:off x="7055976" y="6168422"/>
              <a:ext cx="1185004" cy="369332"/>
            </a:xfrm>
            <a:prstGeom prst="rect">
              <a:avLst/>
            </a:prstGeom>
            <a:noFill/>
          </p:spPr>
          <p:txBody>
            <a:bodyPr wrap="none" rtlCol="0">
              <a:spAutoFit/>
            </a:bodyPr>
            <a:lstStyle/>
            <a:p>
              <a:r>
                <a:rPr lang="es-DO"/>
                <a:t>Tomates</a:t>
              </a:r>
            </a:p>
          </p:txBody>
        </p:sp>
      </p:grpSp>
      <p:sp>
        <p:nvSpPr>
          <p:cNvPr id="9" name="Slide Number Placeholder 8">
            <a:extLst>
              <a:ext uri="{FF2B5EF4-FFF2-40B4-BE49-F238E27FC236}">
                <a16:creationId xmlns:a16="http://schemas.microsoft.com/office/drawing/2014/main" id="{301A196F-2E21-40EE-9CC7-46FAD683FC9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25</a:t>
            </a:fld>
            <a:endParaRPr lang="en-US"/>
          </a:p>
        </p:txBody>
      </p:sp>
    </p:spTree>
    <p:extLst>
      <p:ext uri="{BB962C8B-B14F-4D97-AF65-F5344CB8AC3E}">
        <p14:creationId xmlns:p14="http://schemas.microsoft.com/office/powerpoint/2010/main" val="1195280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5565-E7E4-4C79-9D23-9E796C35F38D}"/>
              </a:ext>
            </a:extLst>
          </p:cNvPr>
          <p:cNvSpPr>
            <a:spLocks noGrp="1"/>
          </p:cNvSpPr>
          <p:nvPr>
            <p:ph type="title"/>
          </p:nvPr>
        </p:nvSpPr>
        <p:spPr/>
        <p:txBody>
          <a:bodyPr>
            <a:normAutofit/>
          </a:bodyPr>
          <a:lstStyle/>
          <a:p>
            <a:r>
              <a:rPr lang="es-DO" sz="4000" dirty="0"/>
              <a:t>Datos importantes a considerar</a:t>
            </a:r>
          </a:p>
        </p:txBody>
      </p:sp>
      <p:sp>
        <p:nvSpPr>
          <p:cNvPr id="3" name="Content Placeholder 2">
            <a:extLst>
              <a:ext uri="{FF2B5EF4-FFF2-40B4-BE49-F238E27FC236}">
                <a16:creationId xmlns:a16="http://schemas.microsoft.com/office/drawing/2014/main" id="{09C72CF2-0DA4-415E-B51E-666E407A660B}"/>
              </a:ext>
            </a:extLst>
          </p:cNvPr>
          <p:cNvSpPr>
            <a:spLocks noGrp="1"/>
          </p:cNvSpPr>
          <p:nvPr>
            <p:ph idx="1"/>
          </p:nvPr>
        </p:nvSpPr>
        <p:spPr>
          <a:xfrm>
            <a:off x="628650" y="1825625"/>
            <a:ext cx="7886700" cy="4351338"/>
          </a:xfrm>
        </p:spPr>
        <p:txBody>
          <a:bodyPr/>
          <a:lstStyle/>
          <a:p>
            <a:pPr marL="171450" lvl="0" indent="-171450"/>
            <a:r>
              <a:rPr lang="es-DO" dirty="0"/>
              <a:t>Los alimentos altos en grasa y aceite pueden aumentar la tasa de absorción de plomo</a:t>
            </a:r>
          </a:p>
          <a:p>
            <a:pPr marL="171450" lvl="0" indent="-171450"/>
            <a:r>
              <a:rPr lang="es-DO" dirty="0"/>
              <a:t>Un niño con un estómago vacío absorberá más plomo</a:t>
            </a:r>
          </a:p>
          <a:p>
            <a:endParaRPr lang="en-US" dirty="0"/>
          </a:p>
        </p:txBody>
      </p:sp>
      <p:grpSp>
        <p:nvGrpSpPr>
          <p:cNvPr id="9" name="Group 8">
            <a:extLst>
              <a:ext uri="{FF2B5EF4-FFF2-40B4-BE49-F238E27FC236}">
                <a16:creationId xmlns:a16="http://schemas.microsoft.com/office/drawing/2014/main" id="{DB899126-DD52-4A2B-AFAA-F9F08826AA52}"/>
              </a:ext>
              <a:ext uri="{C183D7F6-B498-43B3-948B-1728B52AA6E4}">
                <adec:decorative xmlns:adec="http://schemas.microsoft.com/office/drawing/2017/decorative" val="1"/>
              </a:ext>
            </a:extLst>
          </p:cNvPr>
          <p:cNvGrpSpPr/>
          <p:nvPr/>
        </p:nvGrpSpPr>
        <p:grpSpPr>
          <a:xfrm>
            <a:off x="873978" y="3842404"/>
            <a:ext cx="2741417" cy="2569790"/>
            <a:chOff x="873978" y="3842404"/>
            <a:chExt cx="2741417" cy="2569790"/>
          </a:xfrm>
        </p:grpSpPr>
        <p:pic>
          <p:nvPicPr>
            <p:cNvPr id="6" name="Picture 5" descr="Chips">
              <a:extLst>
                <a:ext uri="{FF2B5EF4-FFF2-40B4-BE49-F238E27FC236}">
                  <a16:creationId xmlns:a16="http://schemas.microsoft.com/office/drawing/2014/main" id="{D5715634-1C75-4870-B808-B48EC19F503A}"/>
                </a:ext>
              </a:extLst>
            </p:cNvPr>
            <p:cNvPicPr>
              <a:picLocks noChangeAspect="1"/>
            </p:cNvPicPr>
            <p:nvPr/>
          </p:nvPicPr>
          <p:blipFill rotWithShape="1">
            <a:blip r:embed="rId3">
              <a:extLst>
                <a:ext uri="{28A0092B-C50C-407E-A947-70E740481C1C}">
                  <a14:useLocalDpi xmlns:a14="http://schemas.microsoft.com/office/drawing/2010/main" val="0"/>
                </a:ext>
              </a:extLst>
            </a:blip>
            <a:srcRect b="-680"/>
            <a:stretch/>
          </p:blipFill>
          <p:spPr>
            <a:xfrm>
              <a:off x="873978" y="3842404"/>
              <a:ext cx="2741417" cy="2206356"/>
            </a:xfrm>
            <a:prstGeom prst="ellipse">
              <a:avLst/>
            </a:prstGeom>
          </p:spPr>
        </p:pic>
        <p:sp>
          <p:nvSpPr>
            <p:cNvPr id="4" name="TextBox 3">
              <a:extLst>
                <a:ext uri="{FF2B5EF4-FFF2-40B4-BE49-F238E27FC236}">
                  <a16:creationId xmlns:a16="http://schemas.microsoft.com/office/drawing/2014/main" id="{382D9EDA-FB4A-46C3-B845-B1C2AF898E25}"/>
                </a:ext>
              </a:extLst>
            </p:cNvPr>
            <p:cNvSpPr txBox="1"/>
            <p:nvPr/>
          </p:nvSpPr>
          <p:spPr>
            <a:xfrm>
              <a:off x="1375486" y="6042862"/>
              <a:ext cx="774571" cy="369332"/>
            </a:xfrm>
            <a:prstGeom prst="rect">
              <a:avLst/>
            </a:prstGeom>
            <a:noFill/>
          </p:spPr>
          <p:txBody>
            <a:bodyPr wrap="none" rtlCol="0">
              <a:spAutoFit/>
            </a:bodyPr>
            <a:lstStyle/>
            <a:p>
              <a:r>
                <a:rPr lang="es-DO" dirty="0"/>
                <a:t>Chips de papas</a:t>
              </a:r>
            </a:p>
          </p:txBody>
        </p:sp>
      </p:grpSp>
      <p:grpSp>
        <p:nvGrpSpPr>
          <p:cNvPr id="10" name="Group 9">
            <a:extLst>
              <a:ext uri="{FF2B5EF4-FFF2-40B4-BE49-F238E27FC236}">
                <a16:creationId xmlns:a16="http://schemas.microsoft.com/office/drawing/2014/main" id="{2ADFE69A-8771-4C19-88B2-A6D8B5D6C678}"/>
              </a:ext>
              <a:ext uri="{C183D7F6-B498-43B3-948B-1728B52AA6E4}">
                <adec:decorative xmlns:adec="http://schemas.microsoft.com/office/drawing/2017/decorative" val="1"/>
              </a:ext>
            </a:extLst>
          </p:cNvPr>
          <p:cNvGrpSpPr/>
          <p:nvPr/>
        </p:nvGrpSpPr>
        <p:grpSpPr>
          <a:xfrm>
            <a:off x="5563722" y="3848302"/>
            <a:ext cx="2706300" cy="2563892"/>
            <a:chOff x="5563722" y="3848302"/>
            <a:chExt cx="2706300" cy="2563892"/>
          </a:xfrm>
        </p:grpSpPr>
        <p:pic>
          <p:nvPicPr>
            <p:cNvPr id="8" name="Picture 7" descr="Bowl of ice cream">
              <a:extLst>
                <a:ext uri="{FF2B5EF4-FFF2-40B4-BE49-F238E27FC236}">
                  <a16:creationId xmlns:a16="http://schemas.microsoft.com/office/drawing/2014/main" id="{CA3974EE-B99E-40BA-9811-5B227248180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63722" y="3848302"/>
              <a:ext cx="2706300" cy="2194560"/>
            </a:xfrm>
            <a:prstGeom prst="flowChartConnector">
              <a:avLst/>
            </a:prstGeom>
          </p:spPr>
        </p:pic>
        <p:sp>
          <p:nvSpPr>
            <p:cNvPr id="5" name="TextBox 4">
              <a:extLst>
                <a:ext uri="{FF2B5EF4-FFF2-40B4-BE49-F238E27FC236}">
                  <a16:creationId xmlns:a16="http://schemas.microsoft.com/office/drawing/2014/main" id="{025943DF-B843-4008-9DE0-28487E04F253}"/>
                </a:ext>
              </a:extLst>
            </p:cNvPr>
            <p:cNvSpPr txBox="1"/>
            <p:nvPr/>
          </p:nvSpPr>
          <p:spPr>
            <a:xfrm>
              <a:off x="6487718" y="6042862"/>
              <a:ext cx="1197764" cy="369332"/>
            </a:xfrm>
            <a:prstGeom prst="rect">
              <a:avLst/>
            </a:prstGeom>
            <a:noFill/>
          </p:spPr>
          <p:txBody>
            <a:bodyPr wrap="none" rtlCol="0">
              <a:spAutoFit/>
            </a:bodyPr>
            <a:lstStyle/>
            <a:p>
              <a:r>
                <a:rPr lang="es-DO" dirty="0"/>
                <a:t>Helado</a:t>
              </a:r>
            </a:p>
          </p:txBody>
        </p:sp>
      </p:grpSp>
      <p:sp>
        <p:nvSpPr>
          <p:cNvPr id="7" name="Slide Number Placeholder 6">
            <a:extLst>
              <a:ext uri="{FF2B5EF4-FFF2-40B4-BE49-F238E27FC236}">
                <a16:creationId xmlns:a16="http://schemas.microsoft.com/office/drawing/2014/main" id="{536EE37E-6003-4C0C-B61D-EAA3787D623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26</a:t>
            </a:fld>
            <a:endParaRPr lang="en-US"/>
          </a:p>
        </p:txBody>
      </p:sp>
    </p:spTree>
    <p:extLst>
      <p:ext uri="{BB962C8B-B14F-4D97-AF65-F5344CB8AC3E}">
        <p14:creationId xmlns:p14="http://schemas.microsoft.com/office/powerpoint/2010/main" val="408091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D397DB-BDE1-433B-BF2A-0C2FC58E1EA4}"/>
              </a:ext>
            </a:extLst>
          </p:cNvPr>
          <p:cNvSpPr>
            <a:spLocks noGrp="1"/>
          </p:cNvSpPr>
          <p:nvPr>
            <p:ph type="title"/>
          </p:nvPr>
        </p:nvSpPr>
        <p:spPr>
          <a:xfrm>
            <a:off x="955221" y="2286001"/>
            <a:ext cx="7258050" cy="2311175"/>
          </a:xfrm>
        </p:spPr>
        <p:txBody>
          <a:bodyPr>
            <a:noAutofit/>
          </a:bodyPr>
          <a:lstStyle/>
          <a:p>
            <a:pPr algn="ctr"/>
            <a:r>
              <a:rPr lang="es-DO" sz="4100" dirty="0"/>
              <a:t>¿Qué otros alimentos cree que podemos proporcionar para que los niños obtengan hierro, calcio y vitamina C en sus dietas? </a:t>
            </a:r>
          </a:p>
        </p:txBody>
      </p:sp>
      <p:sp>
        <p:nvSpPr>
          <p:cNvPr id="2" name="Slide Number Placeholder 1">
            <a:extLst>
              <a:ext uri="{FF2B5EF4-FFF2-40B4-BE49-F238E27FC236}">
                <a16:creationId xmlns:a16="http://schemas.microsoft.com/office/drawing/2014/main" id="{83394E4E-9F2E-41E0-8E90-9761B8ACBB0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27</a:t>
            </a:fld>
            <a:endParaRPr lang="en-US"/>
          </a:p>
        </p:txBody>
      </p:sp>
      <p:sp>
        <p:nvSpPr>
          <p:cNvPr id="4" name="Rectangle: Rounded Corners 3">
            <a:extLst>
              <a:ext uri="{FF2B5EF4-FFF2-40B4-BE49-F238E27FC236}">
                <a16:creationId xmlns:a16="http://schemas.microsoft.com/office/drawing/2014/main" id="{68E0C478-5620-4077-B1FC-8CE22781FED2}"/>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284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59E2BD2-33C0-45FB-86F1-D98AA87C9E3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796650736"/>
              </p:ext>
            </p:extLst>
          </p:nvPr>
        </p:nvGraphicFramePr>
        <p:xfrm>
          <a:off x="87137" y="1287490"/>
          <a:ext cx="8998988" cy="5547360"/>
        </p:xfrm>
        <a:graphic>
          <a:graphicData uri="http://schemas.openxmlformats.org/drawingml/2006/table">
            <a:tbl>
              <a:tblPr firstRow="1" firstCol="1" bandRow="1">
                <a:tableStyleId>{5C22544A-7EE6-4342-B048-85BDC9FD1C3A}</a:tableStyleId>
              </a:tblPr>
              <a:tblGrid>
                <a:gridCol w="2949786">
                  <a:extLst>
                    <a:ext uri="{9D8B030D-6E8A-4147-A177-3AD203B41FA5}">
                      <a16:colId xmlns:a16="http://schemas.microsoft.com/office/drawing/2014/main" val="603698430"/>
                    </a:ext>
                  </a:extLst>
                </a:gridCol>
                <a:gridCol w="6049202">
                  <a:extLst>
                    <a:ext uri="{9D8B030D-6E8A-4147-A177-3AD203B41FA5}">
                      <a16:colId xmlns:a16="http://schemas.microsoft.com/office/drawing/2014/main" val="1548944799"/>
                    </a:ext>
                  </a:extLst>
                </a:gridCol>
              </a:tblGrid>
              <a:tr h="273456">
                <a:tc>
                  <a:txBody>
                    <a:bodyPr/>
                    <a:lstStyle/>
                    <a:p>
                      <a:pPr marL="0" marR="0" algn="ctr">
                        <a:spcBef>
                          <a:spcPts val="0"/>
                        </a:spcBef>
                        <a:spcAft>
                          <a:spcPts val="0"/>
                        </a:spcAft>
                      </a:pPr>
                      <a:r>
                        <a:rPr lang="es-DO" sz="2200">
                          <a:solidFill>
                            <a:schemeClr val="bg1"/>
                          </a:solidFill>
                        </a:rPr>
                        <a:t>Nutrientes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s-DO" sz="2200" b="1">
                          <a:solidFill>
                            <a:schemeClr val="bg1"/>
                          </a:solidFill>
                        </a:rPr>
                        <a:t>Alimentos generales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09851334"/>
                  </a:ext>
                </a:extLst>
              </a:tr>
              <a:tr h="1378307">
                <a:tc>
                  <a:txBody>
                    <a:bodyPr/>
                    <a:lstStyle/>
                    <a:p>
                      <a:pPr marL="0" marR="0" algn="ctr">
                        <a:spcBef>
                          <a:spcPts val="0"/>
                        </a:spcBef>
                        <a:spcAft>
                          <a:spcPts val="0"/>
                        </a:spcAft>
                      </a:pPr>
                      <a:r>
                        <a:rPr lang="es-DO" sz="2200" dirty="0">
                          <a:solidFill>
                            <a:schemeClr val="tx1"/>
                          </a:solidFill>
                        </a:rPr>
                        <a:t>Calcio</a:t>
                      </a:r>
                    </a:p>
                    <a:p>
                      <a:pPr marL="0" marR="0" algn="ctr">
                        <a:spcBef>
                          <a:spcPts val="0"/>
                        </a:spcBef>
                        <a:spcAft>
                          <a:spcPts val="0"/>
                        </a:spcAft>
                      </a:pPr>
                      <a:r>
                        <a:rPr lang="es-DO" sz="1800" dirty="0">
                          <a:solidFill>
                            <a:schemeClr val="tx1"/>
                          </a:solidFill>
                        </a:rPr>
                        <a:t> </a:t>
                      </a:r>
                    </a:p>
                    <a:p>
                      <a:pPr marL="0" marR="0" algn="ctr">
                        <a:spcBef>
                          <a:spcPts val="0"/>
                        </a:spcBef>
                        <a:spcAft>
                          <a:spcPts val="0"/>
                        </a:spcAft>
                      </a:pPr>
                      <a:r>
                        <a:rPr lang="es-DO" sz="1800" dirty="0">
                          <a:solidFill>
                            <a:schemeClr val="tx1"/>
                          </a:solidFill>
                        </a:rPr>
                        <a:t>(mineral necesario para construir y mantener huesos fuertes)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DO" sz="1800" dirty="0">
                          <a:solidFill>
                            <a:schemeClr val="dk1"/>
                          </a:solidFill>
                          <a:latin typeface="+mn-lt"/>
                          <a:ea typeface="+mn-ea"/>
                          <a:cs typeface="+mn-cs"/>
                        </a:rPr>
                        <a:t>almendras, caldo de hueso, brócoli, salmón enlatado, queso, semillas de chía, verduras de collar, queso de cottage, cangrejo, edamame, higos, </a:t>
                      </a:r>
                      <a:r>
                        <a:rPr lang="es-DO" sz="1800" dirty="0" err="1">
                          <a:solidFill>
                            <a:schemeClr val="dk1"/>
                          </a:solidFill>
                          <a:latin typeface="+mn-lt"/>
                          <a:ea typeface="+mn-ea"/>
                          <a:cs typeface="+mn-cs"/>
                        </a:rPr>
                        <a:t>okra</a:t>
                      </a:r>
                      <a:r>
                        <a:rPr lang="es-DO" sz="1800" dirty="0">
                          <a:solidFill>
                            <a:schemeClr val="dk1"/>
                          </a:solidFill>
                          <a:latin typeface="+mn-lt"/>
                          <a:ea typeface="+mn-ea"/>
                          <a:cs typeface="+mn-cs"/>
                        </a:rPr>
                        <a:t>, leche, leche no láctea, nopal, </a:t>
                      </a:r>
                      <a:r>
                        <a:rPr lang="es-419" sz="1800" b="0" i="0" u="none" strike="noStrike" kern="1200" baseline="0" noProof="0" dirty="0">
                          <a:solidFill>
                            <a:schemeClr val="dk1"/>
                          </a:solidFill>
                          <a:latin typeface="+mn-lt"/>
                          <a:ea typeface="+mn-ea"/>
                          <a:cs typeface="+mn-cs"/>
                        </a:rPr>
                        <a:t>pera</a:t>
                      </a:r>
                      <a:r>
                        <a:rPr lang="en-US" sz="1800" b="0" i="0" u="none" strike="noStrike" kern="1200" baseline="0" dirty="0">
                          <a:solidFill>
                            <a:schemeClr val="dk1"/>
                          </a:solidFill>
                          <a:latin typeface="+mn-lt"/>
                          <a:ea typeface="+mn-ea"/>
                          <a:cs typeface="+mn-cs"/>
                        </a:rPr>
                        <a:t> espinosa (tunas),</a:t>
                      </a:r>
                      <a:r>
                        <a:rPr lang="es-DO" sz="1800" dirty="0">
                          <a:solidFill>
                            <a:schemeClr val="dk1"/>
                          </a:solidFill>
                          <a:latin typeface="+mn-lt"/>
                          <a:ea typeface="+mn-ea"/>
                          <a:cs typeface="+mn-cs"/>
                        </a:rPr>
                        <a:t> sardinas, algas, camote/batatas, tofu, frijoles blancos, pan de trigo integral, yogur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5148322"/>
                  </a:ext>
                </a:extLst>
              </a:tr>
              <a:tr h="1682035">
                <a:tc>
                  <a:txBody>
                    <a:bodyPr/>
                    <a:lstStyle/>
                    <a:p>
                      <a:pPr marL="0" marR="0" algn="ctr">
                        <a:spcBef>
                          <a:spcPts val="0"/>
                        </a:spcBef>
                        <a:spcAft>
                          <a:spcPts val="0"/>
                        </a:spcAft>
                      </a:pPr>
                      <a:r>
                        <a:rPr lang="es-DO" sz="2200">
                          <a:solidFill>
                            <a:schemeClr val="tx1"/>
                          </a:solidFill>
                        </a:rPr>
                        <a:t>Hierro</a:t>
                      </a:r>
                    </a:p>
                    <a:p>
                      <a:pPr marL="0" marR="0" algn="ctr">
                        <a:spcBef>
                          <a:spcPts val="0"/>
                        </a:spcBef>
                        <a:spcAft>
                          <a:spcPts val="0"/>
                        </a:spcAft>
                      </a:pPr>
                      <a:r>
                        <a:rPr lang="es-DO" sz="600">
                          <a:solidFill>
                            <a:schemeClr val="tx1"/>
                          </a:solidFill>
                        </a:rPr>
                        <a:t> </a:t>
                      </a:r>
                    </a:p>
                    <a:p>
                      <a:pPr marL="0" marR="0" algn="ctr">
                        <a:spcBef>
                          <a:spcPts val="0"/>
                        </a:spcBef>
                        <a:spcAft>
                          <a:spcPts val="0"/>
                        </a:spcAft>
                      </a:pPr>
                      <a:r>
                        <a:rPr lang="es-DO" sz="1800">
                          <a:solidFill>
                            <a:schemeClr val="tx1"/>
                          </a:solidFill>
                        </a:rPr>
                        <a:t>(mineral crítico para la función sanguínea)</a:t>
                      </a:r>
                    </a:p>
                    <a:p>
                      <a:pPr marL="0" marR="0" algn="ctr">
                        <a:spcBef>
                          <a:spcPts val="0"/>
                        </a:spcBef>
                        <a:spcAft>
                          <a:spcPts val="0"/>
                        </a:spcAft>
                      </a:pPr>
                      <a:r>
                        <a:rPr lang="es-DO" sz="1200">
                          <a:solidFill>
                            <a:schemeClr val="tx1"/>
                          </a:solidFill>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s-DO" sz="1800" spc="-60" baseline="0" dirty="0">
                          <a:solidFill>
                            <a:schemeClr val="dk1"/>
                          </a:solidFill>
                          <a:latin typeface="+mn-lt"/>
                          <a:ea typeface="+mn-ea"/>
                          <a:cs typeface="+mn-cs"/>
                        </a:rPr>
                        <a:t>albaricoques, espárragos, frijoles-habichuelas, carne de res, bisonte, nueces negras, pollo, almejas, huevos, pescado, huevos de pescado, avellanas, lentejas, hígado, champiñones, mejillones, mostaza de hoja, avena, ostras, crema de cacahuate (mantequilla de maní), chicarros (guisantes), piñones, semillas de calabaza, ciruelas pasas, pasas, salmón, ostiones, camarones, espinaca, venado, arroz salvaje</a:t>
                      </a:r>
                      <a:r>
                        <a:rPr lang="es-DO" sz="1800" spc="-60" baseline="0" dirty="0"/>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2853917"/>
                  </a:ext>
                </a:extLst>
              </a:tr>
              <a:tr h="1640731">
                <a:tc>
                  <a:txBody>
                    <a:bodyPr/>
                    <a:lstStyle/>
                    <a:p>
                      <a:pPr marL="0" marR="0" algn="ctr">
                        <a:spcBef>
                          <a:spcPts val="0"/>
                        </a:spcBef>
                        <a:spcAft>
                          <a:spcPts val="0"/>
                        </a:spcAft>
                      </a:pPr>
                      <a:r>
                        <a:rPr lang="es-DO" sz="2200">
                          <a:solidFill>
                            <a:schemeClr val="tx1"/>
                          </a:solidFill>
                        </a:rPr>
                        <a:t>Vitamina C</a:t>
                      </a:r>
                    </a:p>
                    <a:p>
                      <a:pPr marL="0" marR="0" algn="ctr">
                        <a:spcBef>
                          <a:spcPts val="0"/>
                        </a:spcBef>
                        <a:spcAft>
                          <a:spcPts val="0"/>
                        </a:spcAft>
                      </a:pPr>
                      <a:r>
                        <a:rPr lang="es-DO" sz="600">
                          <a:solidFill>
                            <a:schemeClr val="tx1"/>
                          </a:solidFill>
                        </a:rPr>
                        <a:t> </a:t>
                      </a:r>
                    </a:p>
                    <a:p>
                      <a:pPr marL="0" marR="0" algn="ctr">
                        <a:spcBef>
                          <a:spcPts val="0"/>
                        </a:spcBef>
                        <a:spcAft>
                          <a:spcPts val="0"/>
                        </a:spcAft>
                      </a:pPr>
                      <a:r>
                        <a:rPr lang="es-DO" sz="1800">
                          <a:solidFill>
                            <a:schemeClr val="tx1"/>
                          </a:solidFill>
                        </a:rPr>
                        <a:t>(vitamina que protege al cuerpo de la enfermedad y aumenta la absorción de hierro)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DO" sz="1800" dirty="0">
                          <a:solidFill>
                            <a:schemeClr val="dk1"/>
                          </a:solidFill>
                          <a:latin typeface="+mn-lt"/>
                          <a:ea typeface="+mn-ea"/>
                          <a:cs typeface="+mn-cs"/>
                        </a:rPr>
                        <a:t>manzanas, guineos (plátanos), pimientos, moras, moras azules (</a:t>
                      </a:r>
                      <a:r>
                        <a:rPr lang="es-DO" sz="1800" dirty="0" err="1">
                          <a:solidFill>
                            <a:schemeClr val="dk1"/>
                          </a:solidFill>
                          <a:latin typeface="+mn-lt"/>
                          <a:ea typeface="+mn-ea"/>
                          <a:cs typeface="+mn-cs"/>
                        </a:rPr>
                        <a:t>blueberries</a:t>
                      </a:r>
                      <a:r>
                        <a:rPr lang="es-DO" sz="1800" dirty="0">
                          <a:solidFill>
                            <a:schemeClr val="dk1"/>
                          </a:solidFill>
                          <a:latin typeface="+mn-lt"/>
                          <a:ea typeface="+mn-ea"/>
                          <a:cs typeface="+mn-cs"/>
                        </a:rPr>
                        <a:t>), coles de Bruselas, col (repollo), melón amarillo, coliflor, castañas, cítricos, maíz, ejotes, melón, kale, kiwi, puerros, pastinaca (chirivía), peras, ciruelas, papas, frambuesas, ruibarbo, calabaza (calabac</a:t>
                      </a:r>
                      <a:r>
                        <a:rPr lang="es-419" sz="1800" dirty="0">
                          <a:solidFill>
                            <a:schemeClr val="dk1"/>
                          </a:solidFill>
                          <a:latin typeface="+mn-lt"/>
                          <a:ea typeface="+mn-ea"/>
                          <a:cs typeface="+mn-cs"/>
                        </a:rPr>
                        <a:t>ín)</a:t>
                      </a:r>
                      <a:r>
                        <a:rPr lang="es-DO" sz="1800" dirty="0">
                          <a:solidFill>
                            <a:schemeClr val="dk1"/>
                          </a:solidFill>
                          <a:latin typeface="+mn-lt"/>
                          <a:ea typeface="+mn-ea"/>
                          <a:cs typeface="+mn-cs"/>
                        </a:rPr>
                        <a:t>, calamares, fresas, tomates, nabos, berros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497314"/>
                  </a:ext>
                </a:extLst>
              </a:tr>
            </a:tbl>
          </a:graphicData>
        </a:graphic>
      </p:graphicFrame>
      <p:sp>
        <p:nvSpPr>
          <p:cNvPr id="3" name="Title 2">
            <a:extLst>
              <a:ext uri="{FF2B5EF4-FFF2-40B4-BE49-F238E27FC236}">
                <a16:creationId xmlns:a16="http://schemas.microsoft.com/office/drawing/2014/main" id="{207A55F7-FFE6-4647-80A0-63BCF4812381}"/>
              </a:ext>
            </a:extLst>
          </p:cNvPr>
          <p:cNvSpPr>
            <a:spLocks noGrp="1"/>
          </p:cNvSpPr>
          <p:nvPr>
            <p:ph type="title"/>
          </p:nvPr>
        </p:nvSpPr>
        <p:spPr>
          <a:xfrm>
            <a:off x="628650" y="113376"/>
            <a:ext cx="7886700" cy="1325563"/>
          </a:xfrm>
        </p:spPr>
        <p:txBody>
          <a:bodyPr>
            <a:noAutofit/>
          </a:bodyPr>
          <a:lstStyle/>
          <a:p>
            <a:r>
              <a:rPr lang="es-DO" sz="3700" dirty="0"/>
              <a:t>Alimentos que pueden ayudar a reducir la absorción del plomo</a:t>
            </a:r>
          </a:p>
        </p:txBody>
      </p:sp>
      <p:sp>
        <p:nvSpPr>
          <p:cNvPr id="2" name="Slide Number Placeholder 1">
            <a:extLst>
              <a:ext uri="{FF2B5EF4-FFF2-40B4-BE49-F238E27FC236}">
                <a16:creationId xmlns:a16="http://schemas.microsoft.com/office/drawing/2014/main" id="{0BF1C543-7E86-4FC4-B4AE-EE9BFE34500B}"/>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28</a:t>
            </a:fld>
            <a:endParaRPr lang="en-US"/>
          </a:p>
        </p:txBody>
      </p:sp>
    </p:spTree>
    <p:extLst>
      <p:ext uri="{BB962C8B-B14F-4D97-AF65-F5344CB8AC3E}">
        <p14:creationId xmlns:p14="http://schemas.microsoft.com/office/powerpoint/2010/main" val="4108368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3FC273-0207-4DE8-91E1-411B4D6D8D6F}"/>
              </a:ext>
            </a:extLst>
          </p:cNvPr>
          <p:cNvSpPr>
            <a:spLocks noGrp="1"/>
          </p:cNvSpPr>
          <p:nvPr>
            <p:ph type="title"/>
          </p:nvPr>
        </p:nvSpPr>
        <p:spPr>
          <a:xfrm>
            <a:off x="1045026" y="2434497"/>
            <a:ext cx="7034841" cy="2018493"/>
          </a:xfrm>
        </p:spPr>
        <p:txBody>
          <a:bodyPr>
            <a:noAutofit/>
          </a:bodyPr>
          <a:lstStyle/>
          <a:p>
            <a:pPr algn="ctr"/>
            <a:r>
              <a:rPr lang="es-DO" sz="4100" dirty="0"/>
              <a:t>¿Falta en la tabla algún alimento, específicamente cualquier alimento local o tradicional que se come en nuestra comunidad?</a:t>
            </a:r>
          </a:p>
        </p:txBody>
      </p:sp>
      <p:sp>
        <p:nvSpPr>
          <p:cNvPr id="2" name="Slide Number Placeholder 1">
            <a:extLst>
              <a:ext uri="{FF2B5EF4-FFF2-40B4-BE49-F238E27FC236}">
                <a16:creationId xmlns:a16="http://schemas.microsoft.com/office/drawing/2014/main" id="{B516535D-7478-42AB-93E1-F93C7EF5EF8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29</a:t>
            </a:fld>
            <a:endParaRPr lang="en-US"/>
          </a:p>
        </p:txBody>
      </p:sp>
      <p:sp>
        <p:nvSpPr>
          <p:cNvPr id="4" name="Rectangle: Rounded Corners 3">
            <a:extLst>
              <a:ext uri="{FF2B5EF4-FFF2-40B4-BE49-F238E27FC236}">
                <a16:creationId xmlns:a16="http://schemas.microsoft.com/office/drawing/2014/main" id="{0BF29AE8-85B0-4182-B46F-B62B7350CF7A}"/>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216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D46-41FC-4075-A326-C1BD7F22AD73}"/>
              </a:ext>
            </a:extLst>
          </p:cNvPr>
          <p:cNvSpPr>
            <a:spLocks noGrp="1"/>
          </p:cNvSpPr>
          <p:nvPr>
            <p:ph type="title"/>
          </p:nvPr>
        </p:nvSpPr>
        <p:spPr/>
        <p:txBody>
          <a:bodyPr/>
          <a:lstStyle/>
          <a:p>
            <a:r>
              <a:rPr lang="es-DO"/>
              <a:t>Resultados</a:t>
            </a:r>
          </a:p>
        </p:txBody>
      </p:sp>
      <p:sp>
        <p:nvSpPr>
          <p:cNvPr id="3" name="Content Placeholder 2">
            <a:extLst>
              <a:ext uri="{FF2B5EF4-FFF2-40B4-BE49-F238E27FC236}">
                <a16:creationId xmlns:a16="http://schemas.microsoft.com/office/drawing/2014/main" id="{4FCFC925-BBCB-423E-8DC5-13F1E1801516}"/>
              </a:ext>
            </a:extLst>
          </p:cNvPr>
          <p:cNvSpPr>
            <a:spLocks noGrp="1"/>
          </p:cNvSpPr>
          <p:nvPr>
            <p:ph idx="1"/>
          </p:nvPr>
        </p:nvSpPr>
        <p:spPr>
          <a:xfrm>
            <a:off x="628650" y="1825625"/>
            <a:ext cx="8214014" cy="4351338"/>
          </a:xfrm>
        </p:spPr>
        <p:txBody>
          <a:bodyPr>
            <a:normAutofit lnSpcReduction="10000"/>
          </a:bodyPr>
          <a:lstStyle/>
          <a:p>
            <a:pPr lvl="0"/>
            <a:r>
              <a:rPr lang="es-DO" dirty="0"/>
              <a:t>Enumerar tres hábitos de higiene personal que pueden reducir la exposición potencial al plomo en niños</a:t>
            </a:r>
          </a:p>
          <a:p>
            <a:pPr lvl="0"/>
            <a:r>
              <a:rPr lang="es-DO" dirty="0"/>
              <a:t>Enumerar tres meriendas saludables para niños que pueden ayudar a reducir el impacto de la posible exposición al plomo</a:t>
            </a:r>
          </a:p>
          <a:p>
            <a:pPr lvl="0"/>
            <a:r>
              <a:rPr lang="es-DO" dirty="0"/>
              <a:t>Explicar cómo las comidas y las meriendas pueden contaminarse con plomo durante la preparación  </a:t>
            </a:r>
          </a:p>
          <a:p>
            <a:r>
              <a:rPr lang="es-DO" dirty="0"/>
              <a:t>Discutir las acciones que se pueden tomar en el hogar para reducir la posible exposición al plomo</a:t>
            </a:r>
          </a:p>
        </p:txBody>
      </p:sp>
      <p:sp>
        <p:nvSpPr>
          <p:cNvPr id="4" name="Slide Number Placeholder 3">
            <a:extLst>
              <a:ext uri="{FF2B5EF4-FFF2-40B4-BE49-F238E27FC236}">
                <a16:creationId xmlns:a16="http://schemas.microsoft.com/office/drawing/2014/main" id="{92690844-6F96-4195-994D-A0D37E0D930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a:t>
            </a:fld>
            <a:endParaRPr lang="en-US"/>
          </a:p>
        </p:txBody>
      </p:sp>
    </p:spTree>
    <p:extLst>
      <p:ext uri="{BB962C8B-B14F-4D97-AF65-F5344CB8AC3E}">
        <p14:creationId xmlns:p14="http://schemas.microsoft.com/office/powerpoint/2010/main" val="465228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59E2BD2-33C0-45FB-86F1-D98AA87C9E3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671273712"/>
              </p:ext>
            </p:extLst>
          </p:nvPr>
        </p:nvGraphicFramePr>
        <p:xfrm>
          <a:off x="353291" y="1436069"/>
          <a:ext cx="8447809" cy="4960096"/>
        </p:xfrm>
        <a:graphic>
          <a:graphicData uri="http://schemas.openxmlformats.org/drawingml/2006/table">
            <a:tbl>
              <a:tblPr firstRow="1" firstCol="1" bandRow="1">
                <a:tableStyleId>{5C22544A-7EE6-4342-B048-85BDC9FD1C3A}</a:tableStyleId>
              </a:tblPr>
              <a:tblGrid>
                <a:gridCol w="3647209">
                  <a:extLst>
                    <a:ext uri="{9D8B030D-6E8A-4147-A177-3AD203B41FA5}">
                      <a16:colId xmlns:a16="http://schemas.microsoft.com/office/drawing/2014/main" val="603698430"/>
                    </a:ext>
                  </a:extLst>
                </a:gridCol>
                <a:gridCol w="4800600">
                  <a:extLst>
                    <a:ext uri="{9D8B030D-6E8A-4147-A177-3AD203B41FA5}">
                      <a16:colId xmlns:a16="http://schemas.microsoft.com/office/drawing/2014/main" val="1548944799"/>
                    </a:ext>
                  </a:extLst>
                </a:gridCol>
              </a:tblGrid>
              <a:tr h="273456">
                <a:tc>
                  <a:txBody>
                    <a:bodyPr/>
                    <a:lstStyle/>
                    <a:p>
                      <a:pPr marL="0" marR="0" algn="ctr">
                        <a:spcBef>
                          <a:spcPts val="0"/>
                        </a:spcBef>
                        <a:spcAft>
                          <a:spcPts val="0"/>
                        </a:spcAft>
                      </a:pPr>
                      <a:r>
                        <a:rPr lang="es-DO" sz="2200">
                          <a:solidFill>
                            <a:schemeClr val="bg1"/>
                          </a:solidFill>
                        </a:rPr>
                        <a:t>Nutrientes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lgn="ctr">
                        <a:spcBef>
                          <a:spcPts val="0"/>
                        </a:spcBef>
                        <a:spcAft>
                          <a:spcPts val="0"/>
                        </a:spcAft>
                      </a:pPr>
                      <a:r>
                        <a:rPr lang="es-DO" sz="2200" b="1">
                          <a:solidFill>
                            <a:schemeClr val="bg1"/>
                          </a:solidFill>
                        </a:rPr>
                        <a:t>Alimentos locales/tradicionales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009851334"/>
                  </a:ext>
                </a:extLst>
              </a:tr>
              <a:tr h="1512178">
                <a:tc>
                  <a:txBody>
                    <a:bodyPr/>
                    <a:lstStyle/>
                    <a:p>
                      <a:pPr marL="0" marR="0" algn="ctr">
                        <a:spcBef>
                          <a:spcPts val="0"/>
                        </a:spcBef>
                        <a:spcAft>
                          <a:spcPts val="0"/>
                        </a:spcAft>
                      </a:pPr>
                      <a:r>
                        <a:rPr lang="es-DO" sz="2200">
                          <a:solidFill>
                            <a:schemeClr val="tx1"/>
                          </a:solidFill>
                        </a:rPr>
                        <a:t>Calcio</a:t>
                      </a:r>
                    </a:p>
                    <a:p>
                      <a:pPr marL="0" marR="0" algn="ctr">
                        <a:spcBef>
                          <a:spcPts val="0"/>
                        </a:spcBef>
                        <a:spcAft>
                          <a:spcPts val="0"/>
                        </a:spcAft>
                      </a:pPr>
                      <a:r>
                        <a:rPr lang="es-DO" sz="1800">
                          <a:solidFill>
                            <a:schemeClr val="tx1"/>
                          </a:solidFill>
                        </a:rPr>
                        <a:t> </a:t>
                      </a:r>
                    </a:p>
                    <a:p>
                      <a:pPr marL="0" marR="0" algn="ctr">
                        <a:spcBef>
                          <a:spcPts val="0"/>
                        </a:spcBef>
                        <a:spcAft>
                          <a:spcPts val="0"/>
                        </a:spcAft>
                      </a:pPr>
                      <a:r>
                        <a:rPr lang="es-DO" sz="1800">
                          <a:solidFill>
                            <a:schemeClr val="tx1"/>
                          </a:solidFill>
                        </a:rPr>
                        <a:t>(mineral necesario para construir y mantener huesos fuertes)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rtl="0">
                        <a:lnSpc>
                          <a:spcPct val="10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5148322"/>
                  </a:ext>
                </a:extLst>
              </a:tr>
              <a:tr h="1471907">
                <a:tc>
                  <a:txBody>
                    <a:bodyPr/>
                    <a:lstStyle/>
                    <a:p>
                      <a:pPr marL="0" marR="0" algn="ctr">
                        <a:spcBef>
                          <a:spcPts val="0"/>
                        </a:spcBef>
                        <a:spcAft>
                          <a:spcPts val="0"/>
                        </a:spcAft>
                      </a:pPr>
                      <a:r>
                        <a:rPr lang="es-DO" sz="2200">
                          <a:solidFill>
                            <a:schemeClr val="tx1"/>
                          </a:solidFill>
                        </a:rPr>
                        <a:t>Hierro</a:t>
                      </a:r>
                    </a:p>
                    <a:p>
                      <a:pPr marL="0" marR="0" algn="ctr">
                        <a:spcBef>
                          <a:spcPts val="0"/>
                        </a:spcBef>
                        <a:spcAft>
                          <a:spcPts val="0"/>
                        </a:spcAft>
                      </a:pPr>
                      <a:r>
                        <a:rPr lang="es-DO" sz="600">
                          <a:solidFill>
                            <a:schemeClr val="tx1"/>
                          </a:solidFill>
                        </a:rPr>
                        <a:t> </a:t>
                      </a:r>
                    </a:p>
                    <a:p>
                      <a:pPr marL="0" marR="0" algn="ctr">
                        <a:spcBef>
                          <a:spcPts val="0"/>
                        </a:spcBef>
                        <a:spcAft>
                          <a:spcPts val="0"/>
                        </a:spcAft>
                      </a:pPr>
                      <a:r>
                        <a:rPr lang="es-DO" sz="1800">
                          <a:solidFill>
                            <a:schemeClr val="tx1"/>
                          </a:solidFill>
                        </a:rPr>
                        <a:t>(mineral crítico para la función sanguínea)</a:t>
                      </a:r>
                    </a:p>
                    <a:p>
                      <a:pPr marL="0" marR="0" algn="ctr">
                        <a:spcBef>
                          <a:spcPts val="0"/>
                        </a:spcBef>
                        <a:spcAft>
                          <a:spcPts val="0"/>
                        </a:spcAft>
                      </a:pPr>
                      <a:r>
                        <a:rPr lang="es-DO" sz="1200">
                          <a:solidFill>
                            <a:schemeClr val="tx1"/>
                          </a:solidFill>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rtl="0">
                        <a:lnSpc>
                          <a:spcPct val="10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2853917"/>
                  </a:ext>
                </a:extLst>
              </a:tr>
              <a:tr h="1640731">
                <a:tc>
                  <a:txBody>
                    <a:bodyPr/>
                    <a:lstStyle/>
                    <a:p>
                      <a:pPr marL="0" marR="0" algn="ctr">
                        <a:spcBef>
                          <a:spcPts val="0"/>
                        </a:spcBef>
                        <a:spcAft>
                          <a:spcPts val="0"/>
                        </a:spcAft>
                      </a:pPr>
                      <a:r>
                        <a:rPr lang="es-DO" sz="2200">
                          <a:solidFill>
                            <a:schemeClr val="tx1"/>
                          </a:solidFill>
                        </a:rPr>
                        <a:t>Vitamina C</a:t>
                      </a:r>
                    </a:p>
                    <a:p>
                      <a:pPr marL="0" marR="0" algn="ctr">
                        <a:spcBef>
                          <a:spcPts val="0"/>
                        </a:spcBef>
                        <a:spcAft>
                          <a:spcPts val="0"/>
                        </a:spcAft>
                      </a:pPr>
                      <a:r>
                        <a:rPr lang="es-DO" sz="600">
                          <a:solidFill>
                            <a:schemeClr val="tx1"/>
                          </a:solidFill>
                        </a:rPr>
                        <a:t> </a:t>
                      </a:r>
                    </a:p>
                    <a:p>
                      <a:pPr marL="0" marR="0" algn="ctr">
                        <a:spcBef>
                          <a:spcPts val="0"/>
                        </a:spcBef>
                        <a:spcAft>
                          <a:spcPts val="0"/>
                        </a:spcAft>
                      </a:pPr>
                      <a:r>
                        <a:rPr lang="es-DO" sz="1800">
                          <a:solidFill>
                            <a:schemeClr val="tx1"/>
                          </a:solidFill>
                        </a:rPr>
                        <a:t>(vitamina que protege al cuerpo de la enfermedad y aumenta la absorción de hierro)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rtl="0">
                        <a:spcBef>
                          <a:spcPts val="145"/>
                        </a:spcBef>
                        <a:spcAft>
                          <a:spcPts val="0"/>
                        </a:spcAft>
                        <a:tabLst>
                          <a:tab pos="4037965" algn="l"/>
                        </a:tabLst>
                      </a:pP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3497314"/>
                  </a:ext>
                </a:extLst>
              </a:tr>
            </a:tbl>
          </a:graphicData>
        </a:graphic>
      </p:graphicFrame>
      <p:sp>
        <p:nvSpPr>
          <p:cNvPr id="2" name="Slide Number Placeholder 1">
            <a:extLst>
              <a:ext uri="{FF2B5EF4-FFF2-40B4-BE49-F238E27FC236}">
                <a16:creationId xmlns:a16="http://schemas.microsoft.com/office/drawing/2014/main" id="{78DF7CF6-0A66-414D-BCCB-1C1C9D5152D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30</a:t>
            </a:fld>
            <a:endParaRPr lang="en-US"/>
          </a:p>
        </p:txBody>
      </p:sp>
      <p:sp>
        <p:nvSpPr>
          <p:cNvPr id="5" name="Title 2">
            <a:extLst>
              <a:ext uri="{FF2B5EF4-FFF2-40B4-BE49-F238E27FC236}">
                <a16:creationId xmlns:a16="http://schemas.microsoft.com/office/drawing/2014/main" id="{41AEE179-3281-4A76-8F0A-EA1620EE83A7}"/>
              </a:ext>
            </a:extLst>
          </p:cNvPr>
          <p:cNvSpPr>
            <a:spLocks noGrp="1"/>
          </p:cNvSpPr>
          <p:nvPr>
            <p:ph type="title"/>
          </p:nvPr>
        </p:nvSpPr>
        <p:spPr>
          <a:xfrm>
            <a:off x="628650" y="136526"/>
            <a:ext cx="7886700" cy="1325563"/>
          </a:xfrm>
        </p:spPr>
        <p:txBody>
          <a:bodyPr>
            <a:noAutofit/>
          </a:bodyPr>
          <a:lstStyle/>
          <a:p>
            <a:r>
              <a:rPr lang="es-DO" sz="3700" dirty="0"/>
              <a:t>Alimentos que pueden ayudar a reducir la absorción del plomo </a:t>
            </a:r>
          </a:p>
        </p:txBody>
      </p:sp>
    </p:spTree>
    <p:extLst>
      <p:ext uri="{BB962C8B-B14F-4D97-AF65-F5344CB8AC3E}">
        <p14:creationId xmlns:p14="http://schemas.microsoft.com/office/powerpoint/2010/main" val="370857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AC14593-10E9-4B59-9D2A-B5B78C6D1977}"/>
              </a:ext>
            </a:extLst>
          </p:cNvPr>
          <p:cNvSpPr>
            <a:spLocks noGrp="1"/>
          </p:cNvSpPr>
          <p:nvPr>
            <p:ph type="title"/>
          </p:nvPr>
        </p:nvSpPr>
        <p:spPr>
          <a:xfrm>
            <a:off x="628650" y="365126"/>
            <a:ext cx="8359486" cy="1325563"/>
          </a:xfrm>
        </p:spPr>
        <p:txBody>
          <a:bodyPr>
            <a:noAutofit/>
          </a:bodyPr>
          <a:lstStyle/>
          <a:p>
            <a:r>
              <a:rPr lang="es-DO" sz="4000" dirty="0"/>
              <a:t>Actividad opcional: Lectura de etiquetas de información nutricional</a:t>
            </a:r>
          </a:p>
        </p:txBody>
      </p:sp>
      <p:sp>
        <p:nvSpPr>
          <p:cNvPr id="3" name="Content Placeholder 2">
            <a:extLst>
              <a:ext uri="{FF2B5EF4-FFF2-40B4-BE49-F238E27FC236}">
                <a16:creationId xmlns:a16="http://schemas.microsoft.com/office/drawing/2014/main" id="{4B7D4B37-8917-4D72-909A-8F02DA3A6F4A}"/>
              </a:ext>
            </a:extLst>
          </p:cNvPr>
          <p:cNvSpPr>
            <a:spLocks noGrp="1"/>
          </p:cNvSpPr>
          <p:nvPr>
            <p:ph idx="1"/>
          </p:nvPr>
        </p:nvSpPr>
        <p:spPr>
          <a:xfrm>
            <a:off x="628650" y="1955627"/>
            <a:ext cx="7886700" cy="1487730"/>
          </a:xfrm>
        </p:spPr>
        <p:txBody>
          <a:bodyPr/>
          <a:lstStyle/>
          <a:p>
            <a:r>
              <a:rPr lang="es-DO" dirty="0"/>
              <a:t>Los alimentos frescos o mínimamente procesados no siempre son una opción</a:t>
            </a:r>
          </a:p>
          <a:p>
            <a:pPr marL="0" indent="0">
              <a:buNone/>
            </a:pPr>
            <a:endParaRPr lang="en-US" dirty="0"/>
          </a:p>
          <a:p>
            <a:pPr lvl="1"/>
            <a:endParaRPr lang="en-US" dirty="0"/>
          </a:p>
        </p:txBody>
      </p:sp>
      <p:sp>
        <p:nvSpPr>
          <p:cNvPr id="4" name="TextBox 3">
            <a:extLst>
              <a:ext uri="{FF2B5EF4-FFF2-40B4-BE49-F238E27FC236}">
                <a16:creationId xmlns:a16="http://schemas.microsoft.com/office/drawing/2014/main" id="{98CDE431-32A9-40CA-BDD1-B90F333E63D6}"/>
              </a:ext>
            </a:extLst>
          </p:cNvPr>
          <p:cNvSpPr txBox="1"/>
          <p:nvPr/>
        </p:nvSpPr>
        <p:spPr>
          <a:xfrm>
            <a:off x="628649" y="3713786"/>
            <a:ext cx="8170579" cy="1938992"/>
          </a:xfrm>
          <a:prstGeom prst="rect">
            <a:avLst/>
          </a:prstGeom>
          <a:noFill/>
        </p:spPr>
        <p:txBody>
          <a:bodyPr wrap="square" rtlCol="0">
            <a:spAutoFit/>
          </a:bodyPr>
          <a:lstStyle/>
          <a:p>
            <a:pPr algn="ctr"/>
            <a:r>
              <a:rPr lang="es-DO" sz="4000" dirty="0"/>
              <a:t>¿Cuáles son otras formas de consumir frutas, verduras y proteínas?</a:t>
            </a:r>
          </a:p>
        </p:txBody>
      </p:sp>
      <p:sp>
        <p:nvSpPr>
          <p:cNvPr id="5" name="Rectangle: Rounded Corners 4">
            <a:extLst>
              <a:ext uri="{FF2B5EF4-FFF2-40B4-BE49-F238E27FC236}">
                <a16:creationId xmlns:a16="http://schemas.microsoft.com/office/drawing/2014/main" id="{DEFB9F84-91E8-4CD1-A88E-099810F100AD}"/>
              </a:ext>
              <a:ext uri="{C183D7F6-B498-43B3-948B-1728B52AA6E4}">
                <adec:decorative xmlns:adec="http://schemas.microsoft.com/office/drawing/2017/decorative" val="1"/>
              </a:ext>
            </a:extLst>
          </p:cNvPr>
          <p:cNvSpPr/>
          <p:nvPr/>
        </p:nvSpPr>
        <p:spPr>
          <a:xfrm>
            <a:off x="628650" y="3690190"/>
            <a:ext cx="8170580" cy="1962588"/>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E967707-A09F-4321-9BF6-9DB083D9E77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31</a:t>
            </a:fld>
            <a:endParaRPr lang="en-US"/>
          </a:p>
        </p:txBody>
      </p:sp>
    </p:spTree>
    <p:extLst>
      <p:ext uri="{BB962C8B-B14F-4D97-AF65-F5344CB8AC3E}">
        <p14:creationId xmlns:p14="http://schemas.microsoft.com/office/powerpoint/2010/main" val="229217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E66570-0BDB-484E-AAF9-FC82EA604624}"/>
              </a:ext>
            </a:extLst>
          </p:cNvPr>
          <p:cNvSpPr>
            <a:spLocks noGrp="1"/>
          </p:cNvSpPr>
          <p:nvPr>
            <p:ph type="title"/>
          </p:nvPr>
        </p:nvSpPr>
        <p:spPr>
          <a:xfrm>
            <a:off x="628650" y="365126"/>
            <a:ext cx="8359486" cy="1325563"/>
          </a:xfrm>
        </p:spPr>
        <p:txBody>
          <a:bodyPr>
            <a:noAutofit/>
          </a:bodyPr>
          <a:lstStyle/>
          <a:p>
            <a:r>
              <a:rPr lang="es-DO" sz="4000" dirty="0"/>
              <a:t>Actividad opcional: Lectura de etiquetas de información nutricional </a:t>
            </a:r>
          </a:p>
        </p:txBody>
      </p:sp>
      <p:sp>
        <p:nvSpPr>
          <p:cNvPr id="5" name="TextBox 4">
            <a:extLst>
              <a:ext uri="{FF2B5EF4-FFF2-40B4-BE49-F238E27FC236}">
                <a16:creationId xmlns:a16="http://schemas.microsoft.com/office/drawing/2014/main" id="{682BD10B-940F-4B8A-9C0E-69130406DAE4}"/>
              </a:ext>
            </a:extLst>
          </p:cNvPr>
          <p:cNvSpPr txBox="1"/>
          <p:nvPr/>
        </p:nvSpPr>
        <p:spPr>
          <a:xfrm>
            <a:off x="831272" y="2912879"/>
            <a:ext cx="7491845" cy="1938992"/>
          </a:xfrm>
          <a:prstGeom prst="rect">
            <a:avLst/>
          </a:prstGeom>
          <a:noFill/>
        </p:spPr>
        <p:txBody>
          <a:bodyPr wrap="square" rtlCol="0">
            <a:spAutoFit/>
          </a:bodyPr>
          <a:lstStyle/>
          <a:p>
            <a:pPr algn="ctr"/>
            <a:r>
              <a:rPr lang="es-DO" sz="4000" dirty="0"/>
              <a:t>¿Cuáles son algunas ventajas de los alimentos congelados, enlatados o secos?</a:t>
            </a:r>
          </a:p>
        </p:txBody>
      </p:sp>
      <p:sp>
        <p:nvSpPr>
          <p:cNvPr id="4" name="Rectangle: Rounded Corners 3">
            <a:extLst>
              <a:ext uri="{FF2B5EF4-FFF2-40B4-BE49-F238E27FC236}">
                <a16:creationId xmlns:a16="http://schemas.microsoft.com/office/drawing/2014/main" id="{81503101-33EA-4420-8E2B-AC5C352AE984}"/>
              </a:ext>
              <a:ext uri="{C183D7F6-B498-43B3-948B-1728B52AA6E4}">
                <adec:decorative xmlns:adec="http://schemas.microsoft.com/office/drawing/2017/decorative" val="1"/>
              </a:ext>
            </a:extLst>
          </p:cNvPr>
          <p:cNvSpPr/>
          <p:nvPr/>
        </p:nvSpPr>
        <p:spPr>
          <a:xfrm>
            <a:off x="486710" y="2235197"/>
            <a:ext cx="8170580" cy="3222171"/>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D748DF1-F427-4A46-A94D-54A5D12DDCD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32</a:t>
            </a:fld>
            <a:endParaRPr lang="en-US"/>
          </a:p>
        </p:txBody>
      </p:sp>
    </p:spTree>
    <p:extLst>
      <p:ext uri="{BB962C8B-B14F-4D97-AF65-F5344CB8AC3E}">
        <p14:creationId xmlns:p14="http://schemas.microsoft.com/office/powerpoint/2010/main" val="403134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2AD9247-73C6-4BF8-B14A-6A2CACA9B2EB}"/>
              </a:ext>
            </a:extLst>
          </p:cNvPr>
          <p:cNvSpPr>
            <a:spLocks noGrp="1"/>
          </p:cNvSpPr>
          <p:nvPr>
            <p:ph type="title"/>
          </p:nvPr>
        </p:nvSpPr>
        <p:spPr>
          <a:xfrm>
            <a:off x="628650" y="365126"/>
            <a:ext cx="8359486" cy="1325563"/>
          </a:xfrm>
        </p:spPr>
        <p:txBody>
          <a:bodyPr>
            <a:noAutofit/>
          </a:bodyPr>
          <a:lstStyle/>
          <a:p>
            <a:r>
              <a:rPr lang="es-DO" sz="4000" dirty="0"/>
              <a:t>Actividad opcional: Lectura de etiquetas de información nutricional  </a:t>
            </a:r>
          </a:p>
        </p:txBody>
      </p:sp>
      <p:sp>
        <p:nvSpPr>
          <p:cNvPr id="5" name="TextBox 4">
            <a:extLst>
              <a:ext uri="{FF2B5EF4-FFF2-40B4-BE49-F238E27FC236}">
                <a16:creationId xmlns:a16="http://schemas.microsoft.com/office/drawing/2014/main" id="{DD21C762-695C-4C81-A633-732F47C5F675}"/>
              </a:ext>
            </a:extLst>
          </p:cNvPr>
          <p:cNvSpPr txBox="1"/>
          <p:nvPr/>
        </p:nvSpPr>
        <p:spPr>
          <a:xfrm>
            <a:off x="1018309" y="2939612"/>
            <a:ext cx="7180118" cy="1938992"/>
          </a:xfrm>
          <a:prstGeom prst="rect">
            <a:avLst/>
          </a:prstGeom>
          <a:noFill/>
        </p:spPr>
        <p:txBody>
          <a:bodyPr wrap="square" rtlCol="0">
            <a:spAutoFit/>
          </a:bodyPr>
          <a:lstStyle/>
          <a:p>
            <a:pPr algn="ctr"/>
            <a:r>
              <a:rPr lang="es-DO" sz="4000" dirty="0"/>
              <a:t>¿Qué información se incluye en las etiquetas de información nutricional?</a:t>
            </a:r>
          </a:p>
        </p:txBody>
      </p:sp>
      <p:sp>
        <p:nvSpPr>
          <p:cNvPr id="4" name="Rectangle: Rounded Corners 3">
            <a:extLst>
              <a:ext uri="{FF2B5EF4-FFF2-40B4-BE49-F238E27FC236}">
                <a16:creationId xmlns:a16="http://schemas.microsoft.com/office/drawing/2014/main" id="{FE50E11B-0DBA-4A25-B54E-C4B38319F62C}"/>
              </a:ext>
              <a:ext uri="{C183D7F6-B498-43B3-948B-1728B52AA6E4}">
                <adec:decorative xmlns:adec="http://schemas.microsoft.com/office/drawing/2017/decorative" val="1"/>
              </a:ext>
            </a:extLst>
          </p:cNvPr>
          <p:cNvSpPr/>
          <p:nvPr/>
        </p:nvSpPr>
        <p:spPr>
          <a:xfrm>
            <a:off x="486710" y="2235197"/>
            <a:ext cx="8170580" cy="3222171"/>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D5ECC96-2141-45DE-B123-EF8EC5A59B2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33</a:t>
            </a:fld>
            <a:endParaRPr lang="en-US"/>
          </a:p>
        </p:txBody>
      </p:sp>
    </p:spTree>
    <p:extLst>
      <p:ext uri="{BB962C8B-B14F-4D97-AF65-F5344CB8AC3E}">
        <p14:creationId xmlns:p14="http://schemas.microsoft.com/office/powerpoint/2010/main" val="30020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CE96-B025-4991-BA0F-1AAEE1E60558}"/>
              </a:ext>
            </a:extLst>
          </p:cNvPr>
          <p:cNvSpPr>
            <a:spLocks noGrp="1"/>
          </p:cNvSpPr>
          <p:nvPr>
            <p:ph type="title"/>
          </p:nvPr>
        </p:nvSpPr>
        <p:spPr>
          <a:xfrm>
            <a:off x="628650" y="365126"/>
            <a:ext cx="8359486" cy="1325563"/>
          </a:xfrm>
        </p:spPr>
        <p:txBody>
          <a:bodyPr>
            <a:noAutofit/>
          </a:bodyPr>
          <a:lstStyle/>
          <a:p>
            <a:r>
              <a:rPr lang="es-DO" sz="4000" dirty="0"/>
              <a:t>Actividad opcional: Lectura de etiquetas de información nutricional   </a:t>
            </a:r>
          </a:p>
        </p:txBody>
      </p:sp>
      <p:sp>
        <p:nvSpPr>
          <p:cNvPr id="19" name="Content Placeholder 18">
            <a:extLst>
              <a:ext uri="{FF2B5EF4-FFF2-40B4-BE49-F238E27FC236}">
                <a16:creationId xmlns:a16="http://schemas.microsoft.com/office/drawing/2014/main" id="{2EEAA7ED-B027-40A1-BF57-CD612C729A7A}"/>
              </a:ext>
            </a:extLst>
          </p:cNvPr>
          <p:cNvSpPr>
            <a:spLocks noGrp="1"/>
          </p:cNvSpPr>
          <p:nvPr>
            <p:ph sz="half" idx="1"/>
          </p:nvPr>
        </p:nvSpPr>
        <p:spPr>
          <a:xfrm>
            <a:off x="628650" y="1825625"/>
            <a:ext cx="2906786" cy="4351338"/>
          </a:xfrm>
        </p:spPr>
        <p:txBody>
          <a:bodyPr/>
          <a:lstStyle/>
          <a:p>
            <a:r>
              <a:rPr lang="es-DO" dirty="0"/>
              <a:t>¿Dónde podemos encontrar información sobre el contenido de vitaminas y minerales en la etiqueta?</a:t>
            </a:r>
          </a:p>
        </p:txBody>
      </p:sp>
      <p:pic>
        <p:nvPicPr>
          <p:cNvPr id="28" name="Content Placeholder 27">
            <a:extLst>
              <a:ext uri="{FF2B5EF4-FFF2-40B4-BE49-F238E27FC236}">
                <a16:creationId xmlns:a16="http://schemas.microsoft.com/office/drawing/2014/main" id="{0E8AE55A-3B1E-47FE-860E-D8F29EAB366A}"/>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rot="5400000">
            <a:off x="4612648" y="2564443"/>
            <a:ext cx="4577442" cy="2803040"/>
          </a:xfrm>
        </p:spPr>
      </p:pic>
      <p:sp>
        <p:nvSpPr>
          <p:cNvPr id="24" name="Oval 23">
            <a:extLst>
              <a:ext uri="{FF2B5EF4-FFF2-40B4-BE49-F238E27FC236}">
                <a16:creationId xmlns:a16="http://schemas.microsoft.com/office/drawing/2014/main" id="{42C69CFA-06E7-4CAA-A3CC-CA8DEC1F7955}"/>
              </a:ext>
              <a:ext uri="{C183D7F6-B498-43B3-948B-1728B52AA6E4}">
                <adec:decorative xmlns:adec="http://schemas.microsoft.com/office/drawing/2017/decorative" val="1"/>
              </a:ext>
            </a:extLst>
          </p:cNvPr>
          <p:cNvSpPr/>
          <p:nvPr/>
        </p:nvSpPr>
        <p:spPr>
          <a:xfrm flipH="1">
            <a:off x="5643056" y="4961965"/>
            <a:ext cx="2345167" cy="787400"/>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BF61E22-5337-4EC3-80FF-F2B2F0CB6E37}"/>
              </a:ext>
              <a:ext uri="{C183D7F6-B498-43B3-948B-1728B52AA6E4}">
                <adec:decorative xmlns:adec="http://schemas.microsoft.com/office/drawing/2017/decorative" val="1"/>
              </a:ext>
            </a:extLst>
          </p:cNvPr>
          <p:cNvSpPr txBox="1"/>
          <p:nvPr/>
        </p:nvSpPr>
        <p:spPr>
          <a:xfrm>
            <a:off x="6070004" y="6176963"/>
            <a:ext cx="2232885" cy="276999"/>
          </a:xfrm>
          <a:prstGeom prst="rect">
            <a:avLst/>
          </a:prstGeom>
          <a:noFill/>
        </p:spPr>
        <p:txBody>
          <a:bodyPr wrap="square" rtlCol="0">
            <a:spAutoFit/>
          </a:bodyPr>
          <a:lstStyle/>
          <a:p>
            <a:r>
              <a:rPr lang="es-DO" sz="1200" dirty="0"/>
              <a:t>Remolachas enlatadas</a:t>
            </a:r>
          </a:p>
        </p:txBody>
      </p:sp>
      <p:cxnSp>
        <p:nvCxnSpPr>
          <p:cNvPr id="4" name="Straight Arrow Connector 3">
            <a:extLst>
              <a:ext uri="{FF2B5EF4-FFF2-40B4-BE49-F238E27FC236}">
                <a16:creationId xmlns:a16="http://schemas.microsoft.com/office/drawing/2014/main" id="{B8482098-05BE-4B65-8C3B-64C1AF0D9D23}"/>
              </a:ext>
              <a:ext uri="{C183D7F6-B498-43B3-948B-1728B52AA6E4}">
                <adec:decorative xmlns:adec="http://schemas.microsoft.com/office/drawing/2017/decorative" val="1"/>
              </a:ext>
            </a:extLst>
          </p:cNvPr>
          <p:cNvCxnSpPr/>
          <p:nvPr/>
        </p:nvCxnSpPr>
        <p:spPr>
          <a:xfrm>
            <a:off x="3196389" y="3238004"/>
            <a:ext cx="2827421" cy="2153653"/>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F43DDD0-E3C8-4D56-B452-9100CB4F8EC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34</a:t>
            </a:fld>
            <a:endParaRPr lang="en-US"/>
          </a:p>
        </p:txBody>
      </p:sp>
    </p:spTree>
    <p:extLst>
      <p:ext uri="{BB962C8B-B14F-4D97-AF65-F5344CB8AC3E}">
        <p14:creationId xmlns:p14="http://schemas.microsoft.com/office/powerpoint/2010/main" val="127226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build="p"/>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38CA-61C4-4A49-B160-6F642CD8C8DF}"/>
              </a:ext>
            </a:extLst>
          </p:cNvPr>
          <p:cNvSpPr>
            <a:spLocks noGrp="1"/>
          </p:cNvSpPr>
          <p:nvPr>
            <p:ph type="title"/>
          </p:nvPr>
        </p:nvSpPr>
        <p:spPr>
          <a:xfrm>
            <a:off x="628650" y="365126"/>
            <a:ext cx="8268216" cy="1325563"/>
          </a:xfrm>
        </p:spPr>
        <p:txBody>
          <a:bodyPr>
            <a:noAutofit/>
          </a:bodyPr>
          <a:lstStyle/>
          <a:p>
            <a:r>
              <a:rPr lang="es-DO" sz="4000" dirty="0"/>
              <a:t>Actividad opcional: Lectura de etiquetas de información nutricional    </a:t>
            </a:r>
          </a:p>
        </p:txBody>
      </p:sp>
      <p:grpSp>
        <p:nvGrpSpPr>
          <p:cNvPr id="5" name="Group 4">
            <a:extLst>
              <a:ext uri="{FF2B5EF4-FFF2-40B4-BE49-F238E27FC236}">
                <a16:creationId xmlns:a16="http://schemas.microsoft.com/office/drawing/2014/main" id="{2763AF13-9802-445A-9D66-B7582DC5D17D}"/>
              </a:ext>
              <a:ext uri="{C183D7F6-B498-43B3-948B-1728B52AA6E4}">
                <adec:decorative xmlns:adec="http://schemas.microsoft.com/office/drawing/2017/decorative" val="1"/>
              </a:ext>
            </a:extLst>
          </p:cNvPr>
          <p:cNvGrpSpPr/>
          <p:nvPr/>
        </p:nvGrpSpPr>
        <p:grpSpPr>
          <a:xfrm>
            <a:off x="72737" y="1864471"/>
            <a:ext cx="3719946" cy="4642482"/>
            <a:chOff x="72736" y="1830002"/>
            <a:chExt cx="3719946" cy="4642482"/>
          </a:xfrm>
        </p:grpSpPr>
        <p:pic>
          <p:nvPicPr>
            <p:cNvPr id="6" name="Picture 5" descr="Nutrition facts label of a can of tomato soup.">
              <a:extLst>
                <a:ext uri="{FF2B5EF4-FFF2-40B4-BE49-F238E27FC236}">
                  <a16:creationId xmlns:a16="http://schemas.microsoft.com/office/drawing/2014/main" id="{D26AFA57-8B75-4256-B44F-95CD879E716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4544" y="1830002"/>
              <a:ext cx="2792833" cy="4310763"/>
            </a:xfrm>
            <a:prstGeom prst="rect">
              <a:avLst/>
            </a:prstGeom>
          </p:spPr>
        </p:pic>
        <p:sp>
          <p:nvSpPr>
            <p:cNvPr id="10" name="TextBox 9">
              <a:extLst>
                <a:ext uri="{FF2B5EF4-FFF2-40B4-BE49-F238E27FC236}">
                  <a16:creationId xmlns:a16="http://schemas.microsoft.com/office/drawing/2014/main" id="{A3A8081B-617D-4339-9819-7C2E44C6CECB}"/>
                </a:ext>
              </a:extLst>
            </p:cNvPr>
            <p:cNvSpPr txBox="1"/>
            <p:nvPr/>
          </p:nvSpPr>
          <p:spPr>
            <a:xfrm>
              <a:off x="72736" y="6103152"/>
              <a:ext cx="3719946" cy="369332"/>
            </a:xfrm>
            <a:prstGeom prst="rect">
              <a:avLst/>
            </a:prstGeom>
            <a:noFill/>
          </p:spPr>
          <p:txBody>
            <a:bodyPr wrap="square" rtlCol="0">
              <a:spAutoFit/>
            </a:bodyPr>
            <a:lstStyle/>
            <a:p>
              <a:pPr algn="ctr"/>
              <a:r>
                <a:rPr lang="es-DO" dirty="0"/>
                <a:t>Sopa de tomates condensada</a:t>
              </a:r>
            </a:p>
          </p:txBody>
        </p:sp>
      </p:grpSp>
      <p:grpSp>
        <p:nvGrpSpPr>
          <p:cNvPr id="7" name="Group 6">
            <a:extLst>
              <a:ext uri="{FF2B5EF4-FFF2-40B4-BE49-F238E27FC236}">
                <a16:creationId xmlns:a16="http://schemas.microsoft.com/office/drawing/2014/main" id="{B6182A04-448D-4E7E-B14F-0B00E8C92A0A}"/>
              </a:ext>
              <a:ext uri="{C183D7F6-B498-43B3-948B-1728B52AA6E4}">
                <adec:decorative xmlns:adec="http://schemas.microsoft.com/office/drawing/2017/decorative" val="1"/>
              </a:ext>
            </a:extLst>
          </p:cNvPr>
          <p:cNvGrpSpPr/>
          <p:nvPr/>
        </p:nvGrpSpPr>
        <p:grpSpPr>
          <a:xfrm>
            <a:off x="3327378" y="3022399"/>
            <a:ext cx="5569488" cy="1900517"/>
            <a:chOff x="3327378" y="3022399"/>
            <a:chExt cx="5569488" cy="1900517"/>
          </a:xfrm>
        </p:grpSpPr>
        <p:sp>
          <p:nvSpPr>
            <p:cNvPr id="11" name="TextBox 10">
              <a:extLst>
                <a:ext uri="{FF2B5EF4-FFF2-40B4-BE49-F238E27FC236}">
                  <a16:creationId xmlns:a16="http://schemas.microsoft.com/office/drawing/2014/main" id="{ECE9EE80-6580-47A8-AD38-C83DA34A1C31}"/>
                </a:ext>
                <a:ext uri="{C183D7F6-B498-43B3-948B-1728B52AA6E4}">
                  <adec:decorative xmlns:adec="http://schemas.microsoft.com/office/drawing/2017/decorative" val="1"/>
                </a:ext>
              </a:extLst>
            </p:cNvPr>
            <p:cNvSpPr txBox="1"/>
            <p:nvPr/>
          </p:nvSpPr>
          <p:spPr>
            <a:xfrm>
              <a:off x="5087272" y="4553584"/>
              <a:ext cx="2069797" cy="369332"/>
            </a:xfrm>
            <a:prstGeom prst="rect">
              <a:avLst/>
            </a:prstGeom>
            <a:noFill/>
          </p:spPr>
          <p:txBody>
            <a:bodyPr wrap="none" rtlCol="0">
              <a:spAutoFit/>
            </a:bodyPr>
            <a:lstStyle/>
            <a:p>
              <a:r>
                <a:rPr lang="es-DO" dirty="0"/>
                <a:t>Ejotes congeladas</a:t>
              </a:r>
            </a:p>
          </p:txBody>
        </p:sp>
        <p:pic>
          <p:nvPicPr>
            <p:cNvPr id="4" name="Picture 3">
              <a:extLst>
                <a:ext uri="{FF2B5EF4-FFF2-40B4-BE49-F238E27FC236}">
                  <a16:creationId xmlns:a16="http://schemas.microsoft.com/office/drawing/2014/main" id="{CA37158B-AB1E-45B5-B75E-147C6635BD73}"/>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27378" y="3022399"/>
              <a:ext cx="5569488" cy="1531185"/>
            </a:xfrm>
            <a:prstGeom prst="rect">
              <a:avLst/>
            </a:prstGeom>
          </p:spPr>
        </p:pic>
      </p:grpSp>
      <p:sp>
        <p:nvSpPr>
          <p:cNvPr id="3" name="Slide Number Placeholder 2">
            <a:extLst>
              <a:ext uri="{FF2B5EF4-FFF2-40B4-BE49-F238E27FC236}">
                <a16:creationId xmlns:a16="http://schemas.microsoft.com/office/drawing/2014/main" id="{654E0BBF-3268-4217-AA61-097C0D40CF7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35</a:t>
            </a:fld>
            <a:endParaRPr lang="en-US"/>
          </a:p>
        </p:txBody>
      </p:sp>
    </p:spTree>
    <p:extLst>
      <p:ext uri="{BB962C8B-B14F-4D97-AF65-F5344CB8AC3E}">
        <p14:creationId xmlns:p14="http://schemas.microsoft.com/office/powerpoint/2010/main" val="2234771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7B7B-B6C5-4678-8848-9A03D3880A51}"/>
              </a:ext>
            </a:extLst>
          </p:cNvPr>
          <p:cNvSpPr>
            <a:spLocks noGrp="1"/>
          </p:cNvSpPr>
          <p:nvPr>
            <p:ph type="title"/>
          </p:nvPr>
        </p:nvSpPr>
        <p:spPr/>
        <p:txBody>
          <a:bodyPr/>
          <a:lstStyle/>
          <a:p>
            <a:r>
              <a:rPr lang="es-DO"/>
              <a:t>Ideas de comidas - Desayuno</a:t>
            </a:r>
          </a:p>
        </p:txBody>
      </p:sp>
      <p:sp>
        <p:nvSpPr>
          <p:cNvPr id="3" name="Content Placeholder 2">
            <a:extLst>
              <a:ext uri="{FF2B5EF4-FFF2-40B4-BE49-F238E27FC236}">
                <a16:creationId xmlns:a16="http://schemas.microsoft.com/office/drawing/2014/main" id="{BB83A696-25A9-48C9-84AA-B8042B84B19B}"/>
              </a:ext>
            </a:extLst>
          </p:cNvPr>
          <p:cNvSpPr>
            <a:spLocks noGrp="1"/>
          </p:cNvSpPr>
          <p:nvPr>
            <p:ph idx="1"/>
          </p:nvPr>
        </p:nvSpPr>
        <p:spPr>
          <a:xfrm>
            <a:off x="628650" y="1825624"/>
            <a:ext cx="5191858" cy="4667249"/>
          </a:xfrm>
        </p:spPr>
        <p:txBody>
          <a:bodyPr vert="horz" lIns="91440" tIns="45720" rIns="91440" bIns="45720" rtlCol="0" anchor="t">
            <a:normAutofit fontScale="92500"/>
          </a:bodyPr>
          <a:lstStyle/>
          <a:p>
            <a:pPr lvl="0"/>
            <a:r>
              <a:rPr lang="es-DO" dirty="0"/>
              <a:t>Avena, guineo (plátano) cortado y jugo de naranja 100%</a:t>
            </a:r>
          </a:p>
          <a:p>
            <a:pPr lvl="0"/>
            <a:r>
              <a:rPr lang="es-DO" dirty="0"/>
              <a:t>Tortilla de huevo, compota de manzana y leche</a:t>
            </a:r>
          </a:p>
          <a:p>
            <a:pPr lvl="0"/>
            <a:r>
              <a:rPr lang="es-DO" dirty="0"/>
              <a:t>Tostada francés, rodajas de naranja, yogur y jugo de fruta 100%</a:t>
            </a:r>
          </a:p>
          <a:p>
            <a:pPr lvl="0"/>
            <a:r>
              <a:rPr lang="es-DO" dirty="0"/>
              <a:t>Cereal fortificado con hierro, con leche y  pasas</a:t>
            </a:r>
          </a:p>
          <a:p>
            <a:pPr lvl="0"/>
            <a:r>
              <a:rPr lang="es-DO" dirty="0"/>
              <a:t>Papilla de arroz salvaje con bayas</a:t>
            </a:r>
          </a:p>
        </p:txBody>
      </p:sp>
      <p:grpSp>
        <p:nvGrpSpPr>
          <p:cNvPr id="7" name="Group 6">
            <a:extLst>
              <a:ext uri="{FF2B5EF4-FFF2-40B4-BE49-F238E27FC236}">
                <a16:creationId xmlns:a16="http://schemas.microsoft.com/office/drawing/2014/main" id="{B7A1D8B8-F80B-4C79-BA32-8E3209D9B2CA}"/>
              </a:ext>
              <a:ext uri="{C183D7F6-B498-43B3-948B-1728B52AA6E4}">
                <adec:decorative xmlns:adec="http://schemas.microsoft.com/office/drawing/2017/decorative" val="1"/>
              </a:ext>
            </a:extLst>
          </p:cNvPr>
          <p:cNvGrpSpPr/>
          <p:nvPr/>
        </p:nvGrpSpPr>
        <p:grpSpPr>
          <a:xfrm>
            <a:off x="6120245" y="2560374"/>
            <a:ext cx="2919846" cy="3013938"/>
            <a:chOff x="6120245" y="2560374"/>
            <a:chExt cx="2919846" cy="3013938"/>
          </a:xfrm>
        </p:grpSpPr>
        <p:pic>
          <p:nvPicPr>
            <p:cNvPr id="4" name="Picture 3" descr="Wild rice porridge with raspberries &#10;">
              <a:extLst>
                <a:ext uri="{FF2B5EF4-FFF2-40B4-BE49-F238E27FC236}">
                  <a16:creationId xmlns:a16="http://schemas.microsoft.com/office/drawing/2014/main" id="{014E0E93-ADFE-4B4A-891D-0D25E64F4D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6185458" y="2679461"/>
              <a:ext cx="2798495" cy="2560321"/>
            </a:xfrm>
            <a:prstGeom prst="roundRect">
              <a:avLst/>
            </a:prstGeom>
          </p:spPr>
        </p:pic>
        <p:sp>
          <p:nvSpPr>
            <p:cNvPr id="5" name="TextBox 4">
              <a:extLst>
                <a:ext uri="{FF2B5EF4-FFF2-40B4-BE49-F238E27FC236}">
                  <a16:creationId xmlns:a16="http://schemas.microsoft.com/office/drawing/2014/main" id="{25282699-A841-4049-9768-D180F6C498AB}"/>
                </a:ext>
              </a:extLst>
            </p:cNvPr>
            <p:cNvSpPr txBox="1"/>
            <p:nvPr/>
          </p:nvSpPr>
          <p:spPr>
            <a:xfrm>
              <a:off x="6120245" y="5358868"/>
              <a:ext cx="2919846" cy="215444"/>
            </a:xfrm>
            <a:prstGeom prst="rect">
              <a:avLst/>
            </a:prstGeom>
            <a:noFill/>
          </p:spPr>
          <p:txBody>
            <a:bodyPr wrap="square" rtlCol="0">
              <a:spAutoFit/>
            </a:bodyPr>
            <a:lstStyle/>
            <a:p>
              <a:r>
                <a:rPr lang="es-DO" sz="800" dirty="0"/>
                <a:t>Papilla de arroz silvestre con frambuesas y sirope de arce</a:t>
              </a:r>
            </a:p>
          </p:txBody>
        </p:sp>
      </p:grpSp>
      <p:sp>
        <p:nvSpPr>
          <p:cNvPr id="6" name="Slide Number Placeholder 5">
            <a:extLst>
              <a:ext uri="{FF2B5EF4-FFF2-40B4-BE49-F238E27FC236}">
                <a16:creationId xmlns:a16="http://schemas.microsoft.com/office/drawing/2014/main" id="{21666B3E-7687-4592-A716-0D0D66AD8B0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36</a:t>
            </a:fld>
            <a:endParaRPr lang="en-US"/>
          </a:p>
        </p:txBody>
      </p:sp>
    </p:spTree>
    <p:extLst>
      <p:ext uri="{BB962C8B-B14F-4D97-AF65-F5344CB8AC3E}">
        <p14:creationId xmlns:p14="http://schemas.microsoft.com/office/powerpoint/2010/main" val="949057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7EEFAF-2939-435B-9AFD-D01C7F491BE8}"/>
              </a:ext>
            </a:extLst>
          </p:cNvPr>
          <p:cNvSpPr>
            <a:spLocks noGrp="1"/>
          </p:cNvSpPr>
          <p:nvPr>
            <p:ph type="title"/>
          </p:nvPr>
        </p:nvSpPr>
        <p:spPr/>
        <p:txBody>
          <a:bodyPr/>
          <a:lstStyle/>
          <a:p>
            <a:r>
              <a:rPr lang="es-DO"/>
              <a:t>Ideas de comidas - Almuerzo</a:t>
            </a:r>
          </a:p>
        </p:txBody>
      </p:sp>
      <p:sp>
        <p:nvSpPr>
          <p:cNvPr id="6" name="Content Placeholder 5">
            <a:extLst>
              <a:ext uri="{FF2B5EF4-FFF2-40B4-BE49-F238E27FC236}">
                <a16:creationId xmlns:a16="http://schemas.microsoft.com/office/drawing/2014/main" id="{1BCBD593-C014-4758-A539-F6F13E9A6B16}"/>
              </a:ext>
            </a:extLst>
          </p:cNvPr>
          <p:cNvSpPr>
            <a:spLocks noGrp="1"/>
          </p:cNvSpPr>
          <p:nvPr>
            <p:ph idx="1"/>
          </p:nvPr>
        </p:nvSpPr>
        <p:spPr>
          <a:xfrm>
            <a:off x="628651" y="1825625"/>
            <a:ext cx="4342686" cy="4603750"/>
          </a:xfrm>
        </p:spPr>
        <p:txBody>
          <a:bodyPr vert="horz" lIns="91440" tIns="45720" rIns="91440" bIns="45720" rtlCol="0" anchor="t">
            <a:normAutofit fontScale="92500" lnSpcReduction="10000"/>
          </a:bodyPr>
          <a:lstStyle/>
          <a:p>
            <a:pPr lvl="0"/>
            <a:r>
              <a:rPr lang="es-DO" dirty="0"/>
              <a:t>Sándwich de pavo y tomate, ensalada de col y leche </a:t>
            </a:r>
          </a:p>
          <a:p>
            <a:pPr lvl="0"/>
            <a:r>
              <a:rPr lang="es-DO" dirty="0"/>
              <a:t>Sándwich de ensalada de atún en pan integral con rodajas de pera</a:t>
            </a:r>
          </a:p>
          <a:p>
            <a:pPr lvl="0"/>
            <a:r>
              <a:rPr lang="es-DO" dirty="0"/>
              <a:t>Hamburguesa de queso con carne magra en un pancito integral y jugo de arándano 100%</a:t>
            </a:r>
          </a:p>
          <a:p>
            <a:pPr lvl="0"/>
            <a:r>
              <a:rPr lang="es-DO" dirty="0"/>
              <a:t>Camarones, calabaza y coles de Bruselas</a:t>
            </a:r>
          </a:p>
          <a:p>
            <a:endParaRPr lang="en-US" dirty="0"/>
          </a:p>
        </p:txBody>
      </p:sp>
      <p:grpSp>
        <p:nvGrpSpPr>
          <p:cNvPr id="3" name="Group 2">
            <a:extLst>
              <a:ext uri="{FF2B5EF4-FFF2-40B4-BE49-F238E27FC236}">
                <a16:creationId xmlns:a16="http://schemas.microsoft.com/office/drawing/2014/main" id="{F5C135D4-AA37-448C-A2C6-A5DD6C142C31}"/>
              </a:ext>
              <a:ext uri="{C183D7F6-B498-43B3-948B-1728B52AA6E4}">
                <adec:decorative xmlns:adec="http://schemas.microsoft.com/office/drawing/2017/decorative" val="1"/>
              </a:ext>
            </a:extLst>
          </p:cNvPr>
          <p:cNvGrpSpPr/>
          <p:nvPr/>
        </p:nvGrpSpPr>
        <p:grpSpPr>
          <a:xfrm>
            <a:off x="4971338" y="2486516"/>
            <a:ext cx="3906895" cy="2609886"/>
            <a:chOff x="4971338" y="2486516"/>
            <a:chExt cx="3906895" cy="2609886"/>
          </a:xfrm>
        </p:grpSpPr>
        <p:pic>
          <p:nvPicPr>
            <p:cNvPr id="4" name="Picture 3" descr="Sandwich">
              <a:extLst>
                <a:ext uri="{FF2B5EF4-FFF2-40B4-BE49-F238E27FC236}">
                  <a16:creationId xmlns:a16="http://schemas.microsoft.com/office/drawing/2014/main" id="{9CD4BEC8-86BB-4E64-AF80-F77C20BCCD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71338" y="2486516"/>
              <a:ext cx="3906895" cy="2394442"/>
            </a:xfrm>
            <a:prstGeom prst="roundRect">
              <a:avLst/>
            </a:prstGeom>
          </p:spPr>
        </p:pic>
        <p:sp>
          <p:nvSpPr>
            <p:cNvPr id="7" name="TextBox 6" descr="Picture of grilled cheese and tomato sandwich.">
              <a:extLst>
                <a:ext uri="{FF2B5EF4-FFF2-40B4-BE49-F238E27FC236}">
                  <a16:creationId xmlns:a16="http://schemas.microsoft.com/office/drawing/2014/main" id="{24BD652D-B6D6-432E-B124-23FC918ACF70}"/>
                </a:ext>
              </a:extLst>
            </p:cNvPr>
            <p:cNvSpPr txBox="1"/>
            <p:nvPr/>
          </p:nvSpPr>
          <p:spPr>
            <a:xfrm>
              <a:off x="5644624" y="4880958"/>
              <a:ext cx="2560321" cy="215444"/>
            </a:xfrm>
            <a:prstGeom prst="rect">
              <a:avLst/>
            </a:prstGeom>
            <a:noFill/>
          </p:spPr>
          <p:txBody>
            <a:bodyPr wrap="square" rtlCol="0">
              <a:spAutoFit/>
            </a:bodyPr>
            <a:lstStyle/>
            <a:p>
              <a:pPr algn="ctr"/>
              <a:r>
                <a:rPr lang="es-DO" sz="800"/>
                <a:t>Sándwich a la parrilla</a:t>
              </a:r>
            </a:p>
          </p:txBody>
        </p:sp>
      </p:grpSp>
      <p:sp>
        <p:nvSpPr>
          <p:cNvPr id="2" name="Slide Number Placeholder 1">
            <a:extLst>
              <a:ext uri="{FF2B5EF4-FFF2-40B4-BE49-F238E27FC236}">
                <a16:creationId xmlns:a16="http://schemas.microsoft.com/office/drawing/2014/main" id="{E8E12755-44E3-458C-A4D1-7E2EB610989C}"/>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37</a:t>
            </a:fld>
            <a:endParaRPr lang="en-US"/>
          </a:p>
        </p:txBody>
      </p:sp>
    </p:spTree>
    <p:extLst>
      <p:ext uri="{BB962C8B-B14F-4D97-AF65-F5344CB8AC3E}">
        <p14:creationId xmlns:p14="http://schemas.microsoft.com/office/powerpoint/2010/main" val="68524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6686-C83F-4DFF-B396-544E3CF85C5D}"/>
              </a:ext>
            </a:extLst>
          </p:cNvPr>
          <p:cNvSpPr>
            <a:spLocks noGrp="1"/>
          </p:cNvSpPr>
          <p:nvPr>
            <p:ph type="title"/>
          </p:nvPr>
        </p:nvSpPr>
        <p:spPr/>
        <p:txBody>
          <a:bodyPr/>
          <a:lstStyle/>
          <a:p>
            <a:r>
              <a:rPr lang="es-DO"/>
              <a:t>Ideas de comidas - Cena</a:t>
            </a:r>
          </a:p>
        </p:txBody>
      </p:sp>
      <p:sp>
        <p:nvSpPr>
          <p:cNvPr id="3" name="Content Placeholder 2">
            <a:extLst>
              <a:ext uri="{FF2B5EF4-FFF2-40B4-BE49-F238E27FC236}">
                <a16:creationId xmlns:a16="http://schemas.microsoft.com/office/drawing/2014/main" id="{9BD181CF-1D72-4694-9473-C337511ECC9D}"/>
              </a:ext>
            </a:extLst>
          </p:cNvPr>
          <p:cNvSpPr>
            <a:spLocks noGrp="1"/>
          </p:cNvSpPr>
          <p:nvPr>
            <p:ph idx="1"/>
          </p:nvPr>
        </p:nvSpPr>
        <p:spPr>
          <a:xfrm>
            <a:off x="628650" y="1825624"/>
            <a:ext cx="4171950" cy="4575175"/>
          </a:xfrm>
        </p:spPr>
        <p:txBody>
          <a:bodyPr>
            <a:normAutofit/>
          </a:bodyPr>
          <a:lstStyle/>
          <a:p>
            <a:pPr marL="171450" lvl="0" indent="-171450"/>
            <a:r>
              <a:rPr lang="es-ES" dirty="0"/>
              <a:t>Sándwich de carne baja en grasa (</a:t>
            </a:r>
            <a:r>
              <a:rPr lang="es-ES" dirty="0" err="1"/>
              <a:t>Sloppy</a:t>
            </a:r>
            <a:r>
              <a:rPr lang="es-ES" dirty="0"/>
              <a:t> Joe)</a:t>
            </a:r>
            <a:r>
              <a:rPr lang="es-DO" dirty="0"/>
              <a:t>, sandía y leche </a:t>
            </a:r>
          </a:p>
          <a:p>
            <a:pPr marL="171450" lvl="0" indent="-171450"/>
            <a:r>
              <a:rPr lang="es-DO" dirty="0"/>
              <a:t>Macarrones con queso, tomates guisados y rodajas de melón</a:t>
            </a:r>
          </a:p>
          <a:p>
            <a:pPr marL="171450" lvl="0" indent="-171450"/>
            <a:r>
              <a:rPr lang="es-DO" dirty="0"/>
              <a:t>Pollo, arroz, ejotes y bayas</a:t>
            </a:r>
          </a:p>
          <a:p>
            <a:pPr marL="171450" lvl="0" indent="-171450"/>
            <a:r>
              <a:rPr lang="es-DO" dirty="0"/>
              <a:t>Salmón, arroz y pimientos</a:t>
            </a:r>
          </a:p>
          <a:p>
            <a:endParaRPr lang="en-US" dirty="0"/>
          </a:p>
        </p:txBody>
      </p:sp>
      <p:grpSp>
        <p:nvGrpSpPr>
          <p:cNvPr id="7" name="Group 6">
            <a:extLst>
              <a:ext uri="{FF2B5EF4-FFF2-40B4-BE49-F238E27FC236}">
                <a16:creationId xmlns:a16="http://schemas.microsoft.com/office/drawing/2014/main" id="{AFA78E35-4560-42E6-91F3-FE879CF0E429}"/>
              </a:ext>
              <a:ext uri="{C183D7F6-B498-43B3-948B-1728B52AA6E4}">
                <adec:decorative xmlns:adec="http://schemas.microsoft.com/office/drawing/2017/decorative" val="1"/>
              </a:ext>
            </a:extLst>
          </p:cNvPr>
          <p:cNvGrpSpPr/>
          <p:nvPr/>
        </p:nvGrpSpPr>
        <p:grpSpPr>
          <a:xfrm>
            <a:off x="4897208" y="2581835"/>
            <a:ext cx="3938761" cy="2958176"/>
            <a:chOff x="4897208" y="2581835"/>
            <a:chExt cx="3938761" cy="2958176"/>
          </a:xfrm>
        </p:grpSpPr>
        <p:pic>
          <p:nvPicPr>
            <p:cNvPr id="4" name="Picture 3" descr="Chicken with rice and broccoli dish&#10;">
              <a:extLst>
                <a:ext uri="{FF2B5EF4-FFF2-40B4-BE49-F238E27FC236}">
                  <a16:creationId xmlns:a16="http://schemas.microsoft.com/office/drawing/2014/main" id="{7DF84FA5-91A1-4031-86B7-8C00BA547C7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97208" y="2581835"/>
              <a:ext cx="3938761" cy="2742732"/>
            </a:xfrm>
            <a:prstGeom prst="ellipse">
              <a:avLst/>
            </a:prstGeom>
          </p:spPr>
        </p:pic>
        <p:sp>
          <p:nvSpPr>
            <p:cNvPr id="5" name="TextBox 4">
              <a:extLst>
                <a:ext uri="{FF2B5EF4-FFF2-40B4-BE49-F238E27FC236}">
                  <a16:creationId xmlns:a16="http://schemas.microsoft.com/office/drawing/2014/main" id="{3C54EBDB-7650-439B-BF48-39600FC0562E}"/>
                </a:ext>
              </a:extLst>
            </p:cNvPr>
            <p:cNvSpPr txBox="1"/>
            <p:nvPr/>
          </p:nvSpPr>
          <p:spPr>
            <a:xfrm>
              <a:off x="6079864" y="5324567"/>
              <a:ext cx="1573447" cy="215444"/>
            </a:xfrm>
            <a:prstGeom prst="rect">
              <a:avLst/>
            </a:prstGeom>
            <a:noFill/>
          </p:spPr>
          <p:txBody>
            <a:bodyPr wrap="square" rtlCol="0">
              <a:spAutoFit/>
            </a:bodyPr>
            <a:lstStyle/>
            <a:p>
              <a:r>
                <a:rPr lang="es-DO" sz="800"/>
                <a:t>Pollo con arroz y brócoli</a:t>
              </a:r>
            </a:p>
          </p:txBody>
        </p:sp>
      </p:grpSp>
      <p:sp>
        <p:nvSpPr>
          <p:cNvPr id="6" name="Slide Number Placeholder 5">
            <a:extLst>
              <a:ext uri="{FF2B5EF4-FFF2-40B4-BE49-F238E27FC236}">
                <a16:creationId xmlns:a16="http://schemas.microsoft.com/office/drawing/2014/main" id="{6E10A171-A2F4-4827-8BDF-3F367B4B2C9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38</a:t>
            </a:fld>
            <a:endParaRPr lang="en-US"/>
          </a:p>
        </p:txBody>
      </p:sp>
    </p:spTree>
    <p:extLst>
      <p:ext uri="{BB962C8B-B14F-4D97-AF65-F5344CB8AC3E}">
        <p14:creationId xmlns:p14="http://schemas.microsoft.com/office/powerpoint/2010/main" val="2852450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73071-B3FB-4A16-8BEE-2AEE33F942C2}"/>
              </a:ext>
            </a:extLst>
          </p:cNvPr>
          <p:cNvSpPr>
            <a:spLocks noGrp="1"/>
          </p:cNvSpPr>
          <p:nvPr>
            <p:ph type="title"/>
          </p:nvPr>
        </p:nvSpPr>
        <p:spPr>
          <a:xfrm>
            <a:off x="1246910" y="2563589"/>
            <a:ext cx="6509162" cy="1772332"/>
          </a:xfrm>
        </p:spPr>
        <p:txBody>
          <a:bodyPr>
            <a:noAutofit/>
          </a:bodyPr>
          <a:lstStyle/>
          <a:p>
            <a:pPr algn="ctr"/>
            <a:r>
              <a:rPr lang="es-DO" sz="4100" dirty="0"/>
              <a:t>¿Qué otras ideas de comida tiene que incluyan los tres nutrientes?</a:t>
            </a:r>
          </a:p>
        </p:txBody>
      </p:sp>
      <p:sp>
        <p:nvSpPr>
          <p:cNvPr id="2" name="Slide Number Placeholder 1">
            <a:extLst>
              <a:ext uri="{FF2B5EF4-FFF2-40B4-BE49-F238E27FC236}">
                <a16:creationId xmlns:a16="http://schemas.microsoft.com/office/drawing/2014/main" id="{9539F232-05E8-45B9-807C-485F923BC11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39</a:t>
            </a:fld>
            <a:endParaRPr lang="en-US"/>
          </a:p>
        </p:txBody>
      </p:sp>
      <p:sp>
        <p:nvSpPr>
          <p:cNvPr id="3" name="Rectangle: Rounded Corners 2">
            <a:extLst>
              <a:ext uri="{FF2B5EF4-FFF2-40B4-BE49-F238E27FC236}">
                <a16:creationId xmlns:a16="http://schemas.microsoft.com/office/drawing/2014/main" id="{C8AEC8DC-FB45-402C-91DD-B71F8BB21A35}"/>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34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11A84-B4E9-4E50-90B3-87FA955E5588}"/>
              </a:ext>
            </a:extLst>
          </p:cNvPr>
          <p:cNvSpPr>
            <a:spLocks noGrp="1"/>
          </p:cNvSpPr>
          <p:nvPr>
            <p:ph type="title"/>
          </p:nvPr>
        </p:nvSpPr>
        <p:spPr/>
        <p:txBody>
          <a:bodyPr/>
          <a:lstStyle/>
          <a:p>
            <a:r>
              <a:rPr lang="es-DO" dirty="0"/>
              <a:t>Introducción</a:t>
            </a:r>
          </a:p>
        </p:txBody>
      </p:sp>
      <p:sp>
        <p:nvSpPr>
          <p:cNvPr id="3" name="Content Placeholder 2">
            <a:extLst>
              <a:ext uri="{FF2B5EF4-FFF2-40B4-BE49-F238E27FC236}">
                <a16:creationId xmlns:a16="http://schemas.microsoft.com/office/drawing/2014/main" id="{FF1270BC-B3B3-4FF7-9A2C-F328C2EDF59E}"/>
              </a:ext>
            </a:extLst>
          </p:cNvPr>
          <p:cNvSpPr>
            <a:spLocks noGrp="1"/>
          </p:cNvSpPr>
          <p:nvPr>
            <p:ph idx="1"/>
          </p:nvPr>
        </p:nvSpPr>
        <p:spPr>
          <a:xfrm>
            <a:off x="628650" y="1825625"/>
            <a:ext cx="3662730" cy="4351338"/>
          </a:xfrm>
        </p:spPr>
        <p:txBody>
          <a:bodyPr/>
          <a:lstStyle/>
          <a:p>
            <a:r>
              <a:rPr lang="es-DO" dirty="0"/>
              <a:t>Una buena higiene personal y prácticas nutricionales saludables pueden ayudar a reducir la absorción del plomo en el cuerpo de un niño</a:t>
            </a:r>
          </a:p>
          <a:p>
            <a:endParaRPr lang="en-US" dirty="0"/>
          </a:p>
        </p:txBody>
      </p:sp>
      <p:grpSp>
        <p:nvGrpSpPr>
          <p:cNvPr id="7" name="Group 6">
            <a:extLst>
              <a:ext uri="{FF2B5EF4-FFF2-40B4-BE49-F238E27FC236}">
                <a16:creationId xmlns:a16="http://schemas.microsoft.com/office/drawing/2014/main" id="{F22CA845-A71D-42B9-A673-578303C8D52A}"/>
              </a:ext>
              <a:ext uri="{C183D7F6-B498-43B3-948B-1728B52AA6E4}">
                <adec:decorative xmlns:adec="http://schemas.microsoft.com/office/drawing/2017/decorative" val="1"/>
              </a:ext>
            </a:extLst>
          </p:cNvPr>
          <p:cNvGrpSpPr/>
          <p:nvPr/>
        </p:nvGrpSpPr>
        <p:grpSpPr>
          <a:xfrm>
            <a:off x="4852621" y="1342293"/>
            <a:ext cx="3905250" cy="4645727"/>
            <a:chOff x="4852621" y="1342293"/>
            <a:chExt cx="3905250" cy="4645727"/>
          </a:xfrm>
        </p:grpSpPr>
        <p:pic>
          <p:nvPicPr>
            <p:cNvPr id="5" name="Picture 4" descr="Child coloring while sitting at a table">
              <a:extLst>
                <a:ext uri="{FF2B5EF4-FFF2-40B4-BE49-F238E27FC236}">
                  <a16:creationId xmlns:a16="http://schemas.microsoft.com/office/drawing/2014/main" id="{B307638E-A3E7-48E1-8615-7DA8D7FB0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621" y="1342293"/>
              <a:ext cx="3905250" cy="4419600"/>
            </a:xfrm>
            <a:prstGeom prst="rect">
              <a:avLst/>
            </a:prstGeom>
          </p:spPr>
        </p:pic>
        <p:sp>
          <p:nvSpPr>
            <p:cNvPr id="6" name="TextBox 5">
              <a:extLst>
                <a:ext uri="{FF2B5EF4-FFF2-40B4-BE49-F238E27FC236}">
                  <a16:creationId xmlns:a16="http://schemas.microsoft.com/office/drawing/2014/main" id="{96FE148D-6FBA-4C67-A0FE-A4DE70F8CB74}"/>
                </a:ext>
              </a:extLst>
            </p:cNvPr>
            <p:cNvSpPr txBox="1"/>
            <p:nvPr/>
          </p:nvSpPr>
          <p:spPr>
            <a:xfrm>
              <a:off x="4863986" y="5772576"/>
              <a:ext cx="2906565" cy="215444"/>
            </a:xfrm>
            <a:prstGeom prst="rect">
              <a:avLst/>
            </a:prstGeom>
            <a:noFill/>
          </p:spPr>
          <p:txBody>
            <a:bodyPr wrap="none" rtlCol="0">
              <a:spAutoFit/>
            </a:bodyPr>
            <a:lstStyle/>
            <a:p>
              <a:r>
                <a:rPr lang="es-DO" sz="800"/>
                <a:t>Foto proporcionada por Zender Environmental and Health Group</a:t>
              </a:r>
            </a:p>
          </p:txBody>
        </p:sp>
      </p:grpSp>
      <p:sp>
        <p:nvSpPr>
          <p:cNvPr id="4" name="Slide Number Placeholder 3">
            <a:extLst>
              <a:ext uri="{FF2B5EF4-FFF2-40B4-BE49-F238E27FC236}">
                <a16:creationId xmlns:a16="http://schemas.microsoft.com/office/drawing/2014/main" id="{3651D835-F902-4DDE-917B-B9811B0D8C03}"/>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a:t>
            </a:fld>
            <a:endParaRPr lang="en-US"/>
          </a:p>
        </p:txBody>
      </p:sp>
    </p:spTree>
    <p:extLst>
      <p:ext uri="{BB962C8B-B14F-4D97-AF65-F5344CB8AC3E}">
        <p14:creationId xmlns:p14="http://schemas.microsoft.com/office/powerpoint/2010/main" val="3151282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AF46-A83F-4C8B-AECE-B576C1BDB9E0}"/>
              </a:ext>
            </a:extLst>
          </p:cNvPr>
          <p:cNvSpPr>
            <a:spLocks noGrp="1"/>
          </p:cNvSpPr>
          <p:nvPr>
            <p:ph type="title"/>
          </p:nvPr>
        </p:nvSpPr>
        <p:spPr>
          <a:xfrm>
            <a:off x="628650" y="365126"/>
            <a:ext cx="7886700" cy="1325563"/>
          </a:xfrm>
        </p:spPr>
        <p:txBody>
          <a:bodyPr/>
          <a:lstStyle/>
          <a:p>
            <a:r>
              <a:rPr lang="es-DO"/>
              <a:t>Meriendas saludables</a:t>
            </a:r>
          </a:p>
        </p:txBody>
      </p:sp>
      <p:sp>
        <p:nvSpPr>
          <p:cNvPr id="3" name="Content Placeholder 2">
            <a:extLst>
              <a:ext uri="{FF2B5EF4-FFF2-40B4-BE49-F238E27FC236}">
                <a16:creationId xmlns:a16="http://schemas.microsoft.com/office/drawing/2014/main" id="{F384B019-03D2-4B87-AB57-557A36B1B64A}"/>
              </a:ext>
            </a:extLst>
          </p:cNvPr>
          <p:cNvSpPr>
            <a:spLocks noGrp="1"/>
          </p:cNvSpPr>
          <p:nvPr>
            <p:ph idx="1"/>
          </p:nvPr>
        </p:nvSpPr>
        <p:spPr>
          <a:xfrm>
            <a:off x="582038" y="1738588"/>
            <a:ext cx="5313529" cy="4897753"/>
          </a:xfrm>
        </p:spPr>
        <p:txBody>
          <a:bodyPr>
            <a:normAutofit fontScale="85000" lnSpcReduction="10000"/>
          </a:bodyPr>
          <a:lstStyle/>
          <a:p>
            <a:pPr lvl="0"/>
            <a:r>
              <a:rPr lang="es-DO" sz="3300" dirty="0"/>
              <a:t>Palomitas de maíz</a:t>
            </a:r>
          </a:p>
          <a:p>
            <a:pPr lvl="0"/>
            <a:r>
              <a:rPr lang="es-DO" sz="3300" dirty="0"/>
              <a:t>Compota de manzana</a:t>
            </a:r>
          </a:p>
          <a:p>
            <a:pPr lvl="0"/>
            <a:r>
              <a:rPr lang="es-DO" sz="3300" dirty="0"/>
              <a:t>Frutas</a:t>
            </a:r>
          </a:p>
          <a:p>
            <a:pPr lvl="0"/>
            <a:r>
              <a:rPr lang="es-DO" sz="3300" dirty="0"/>
              <a:t>Crema de cacahuate con galletas integrales, </a:t>
            </a:r>
            <a:br>
              <a:rPr lang="es-DO" sz="3300" dirty="0"/>
            </a:br>
            <a:r>
              <a:rPr lang="es-DO" sz="3300" dirty="0"/>
              <a:t>manzanas o apio</a:t>
            </a:r>
          </a:p>
          <a:p>
            <a:pPr lvl="0"/>
            <a:r>
              <a:rPr lang="es-DO" sz="3300" dirty="0"/>
              <a:t>Carne seca</a:t>
            </a:r>
          </a:p>
          <a:p>
            <a:pPr lvl="0"/>
            <a:r>
              <a:rPr lang="es-DO" sz="3300" dirty="0"/>
              <a:t>Paletas de jugo de fruta 100%</a:t>
            </a:r>
          </a:p>
          <a:p>
            <a:pPr lvl="0"/>
            <a:r>
              <a:rPr lang="es-DO" sz="3300" dirty="0"/>
              <a:t>Queso y galletitas integrales</a:t>
            </a:r>
          </a:p>
          <a:p>
            <a:pPr lvl="0"/>
            <a:r>
              <a:rPr lang="es-DO" sz="3300" dirty="0"/>
              <a:t>Nueces, semillas de girasol y frutas secas</a:t>
            </a:r>
          </a:p>
        </p:txBody>
      </p:sp>
      <p:grpSp>
        <p:nvGrpSpPr>
          <p:cNvPr id="13" name="Group 12">
            <a:extLst>
              <a:ext uri="{FF2B5EF4-FFF2-40B4-BE49-F238E27FC236}">
                <a16:creationId xmlns:a16="http://schemas.microsoft.com/office/drawing/2014/main" id="{A0E33A09-A8CD-444C-B5B2-4B0D5B43196E}"/>
              </a:ext>
              <a:ext uri="{C183D7F6-B498-43B3-948B-1728B52AA6E4}">
                <adec:decorative xmlns:adec="http://schemas.microsoft.com/office/drawing/2017/decorative" val="1"/>
              </a:ext>
            </a:extLst>
          </p:cNvPr>
          <p:cNvGrpSpPr/>
          <p:nvPr/>
        </p:nvGrpSpPr>
        <p:grpSpPr>
          <a:xfrm>
            <a:off x="5608209" y="3168351"/>
            <a:ext cx="1942213" cy="1555987"/>
            <a:chOff x="6130562" y="312043"/>
            <a:chExt cx="1942213" cy="1555987"/>
          </a:xfrm>
        </p:grpSpPr>
        <p:pic>
          <p:nvPicPr>
            <p:cNvPr id="6" name="Picture 5" descr="Picture of apples slices with peanut butter.">
              <a:extLst>
                <a:ext uri="{FF2B5EF4-FFF2-40B4-BE49-F238E27FC236}">
                  <a16:creationId xmlns:a16="http://schemas.microsoft.com/office/drawing/2014/main" id="{C40797CC-44E7-4091-BF75-FEEFBC4B7A4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30562" y="312043"/>
              <a:ext cx="1942213" cy="1378645"/>
            </a:xfrm>
            <a:prstGeom prst="roundRect">
              <a:avLst/>
            </a:prstGeom>
          </p:spPr>
        </p:pic>
        <p:sp>
          <p:nvSpPr>
            <p:cNvPr id="9" name="TextBox 8">
              <a:extLst>
                <a:ext uri="{FF2B5EF4-FFF2-40B4-BE49-F238E27FC236}">
                  <a16:creationId xmlns:a16="http://schemas.microsoft.com/office/drawing/2014/main" id="{7527D184-368B-44CC-B58E-9B157BAEF478}"/>
                </a:ext>
              </a:extLst>
            </p:cNvPr>
            <p:cNvSpPr txBox="1"/>
            <p:nvPr/>
          </p:nvSpPr>
          <p:spPr>
            <a:xfrm>
              <a:off x="6237353" y="1652586"/>
              <a:ext cx="1835422" cy="215444"/>
            </a:xfrm>
            <a:prstGeom prst="rect">
              <a:avLst/>
            </a:prstGeom>
            <a:noFill/>
          </p:spPr>
          <p:txBody>
            <a:bodyPr wrap="square" rtlCol="0">
              <a:spAutoFit/>
            </a:bodyPr>
            <a:lstStyle/>
            <a:p>
              <a:r>
                <a:rPr lang="es-DO" sz="800" dirty="0"/>
                <a:t>Manzanas y mantequilla de maní</a:t>
              </a:r>
            </a:p>
          </p:txBody>
        </p:sp>
      </p:grpSp>
      <p:grpSp>
        <p:nvGrpSpPr>
          <p:cNvPr id="7" name="Group 6">
            <a:extLst>
              <a:ext uri="{FF2B5EF4-FFF2-40B4-BE49-F238E27FC236}">
                <a16:creationId xmlns:a16="http://schemas.microsoft.com/office/drawing/2014/main" id="{6E8EA980-1E52-4CF4-BEA3-1F5CB15F30D2}"/>
              </a:ext>
              <a:ext uri="{C183D7F6-B498-43B3-948B-1728B52AA6E4}">
                <adec:decorative xmlns:adec="http://schemas.microsoft.com/office/drawing/2017/decorative" val="1"/>
              </a:ext>
            </a:extLst>
          </p:cNvPr>
          <p:cNvGrpSpPr/>
          <p:nvPr/>
        </p:nvGrpSpPr>
        <p:grpSpPr>
          <a:xfrm>
            <a:off x="7795752" y="1390632"/>
            <a:ext cx="1155607" cy="2517908"/>
            <a:chOff x="5696603" y="2388176"/>
            <a:chExt cx="1155607" cy="2517908"/>
          </a:xfrm>
        </p:grpSpPr>
        <p:pic>
          <p:nvPicPr>
            <p:cNvPr id="8" name="Picture 7" descr="Picture of fruit popsicle.">
              <a:extLst>
                <a:ext uri="{FF2B5EF4-FFF2-40B4-BE49-F238E27FC236}">
                  <a16:creationId xmlns:a16="http://schemas.microsoft.com/office/drawing/2014/main" id="{94C3A57C-5C79-49C6-B4E7-380C11A925E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696603" y="2388176"/>
              <a:ext cx="1155607" cy="2370221"/>
            </a:xfrm>
            <a:prstGeom prst="roundRect">
              <a:avLst/>
            </a:prstGeom>
          </p:spPr>
        </p:pic>
        <p:sp>
          <p:nvSpPr>
            <p:cNvPr id="11" name="TextBox 10">
              <a:extLst>
                <a:ext uri="{FF2B5EF4-FFF2-40B4-BE49-F238E27FC236}">
                  <a16:creationId xmlns:a16="http://schemas.microsoft.com/office/drawing/2014/main" id="{82BFBCEE-D620-4035-9A46-5A1B62C3FA80}"/>
                </a:ext>
              </a:extLst>
            </p:cNvPr>
            <p:cNvSpPr txBox="1"/>
            <p:nvPr/>
          </p:nvSpPr>
          <p:spPr>
            <a:xfrm>
              <a:off x="5875900" y="4690640"/>
              <a:ext cx="797013" cy="215444"/>
            </a:xfrm>
            <a:prstGeom prst="rect">
              <a:avLst/>
            </a:prstGeom>
            <a:noFill/>
          </p:spPr>
          <p:txBody>
            <a:bodyPr wrap="none" rtlCol="0">
              <a:spAutoFit/>
            </a:bodyPr>
            <a:lstStyle/>
            <a:p>
              <a:r>
                <a:rPr lang="es-DO" sz="800"/>
                <a:t>Paletas de frutas</a:t>
              </a:r>
            </a:p>
          </p:txBody>
        </p:sp>
      </p:grpSp>
      <p:grpSp>
        <p:nvGrpSpPr>
          <p:cNvPr id="14" name="Group 13">
            <a:extLst>
              <a:ext uri="{FF2B5EF4-FFF2-40B4-BE49-F238E27FC236}">
                <a16:creationId xmlns:a16="http://schemas.microsoft.com/office/drawing/2014/main" id="{F708FD3C-0C63-4948-B4E4-74CA2B62F207}"/>
              </a:ext>
              <a:ext uri="{C183D7F6-B498-43B3-948B-1728B52AA6E4}">
                <adec:decorative xmlns:adec="http://schemas.microsoft.com/office/drawing/2017/decorative" val="1"/>
              </a:ext>
            </a:extLst>
          </p:cNvPr>
          <p:cNvGrpSpPr/>
          <p:nvPr/>
        </p:nvGrpSpPr>
        <p:grpSpPr>
          <a:xfrm>
            <a:off x="7263064" y="4689575"/>
            <a:ext cx="1650792" cy="1796559"/>
            <a:chOff x="7152699" y="4690640"/>
            <a:chExt cx="1650792" cy="1796559"/>
          </a:xfrm>
        </p:grpSpPr>
        <p:pic>
          <p:nvPicPr>
            <p:cNvPr id="10" name="Picture 9" descr="Picture of bowl of almonds.">
              <a:extLst>
                <a:ext uri="{FF2B5EF4-FFF2-40B4-BE49-F238E27FC236}">
                  <a16:creationId xmlns:a16="http://schemas.microsoft.com/office/drawing/2014/main" id="{F034730E-8EB2-4415-880B-697F0B7EFE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52699" y="4690640"/>
              <a:ext cx="1650792" cy="1622330"/>
            </a:xfrm>
            <a:prstGeom prst="ellipse">
              <a:avLst/>
            </a:prstGeom>
          </p:spPr>
        </p:pic>
        <p:sp>
          <p:nvSpPr>
            <p:cNvPr id="12" name="TextBox 11">
              <a:extLst>
                <a:ext uri="{FF2B5EF4-FFF2-40B4-BE49-F238E27FC236}">
                  <a16:creationId xmlns:a16="http://schemas.microsoft.com/office/drawing/2014/main" id="{72073435-0701-4DB5-95A0-69CC86416802}"/>
                </a:ext>
              </a:extLst>
            </p:cNvPr>
            <p:cNvSpPr txBox="1"/>
            <p:nvPr/>
          </p:nvSpPr>
          <p:spPr>
            <a:xfrm>
              <a:off x="7685387" y="6271755"/>
              <a:ext cx="585417" cy="215444"/>
            </a:xfrm>
            <a:prstGeom prst="rect">
              <a:avLst/>
            </a:prstGeom>
            <a:noFill/>
          </p:spPr>
          <p:txBody>
            <a:bodyPr wrap="none" rtlCol="0">
              <a:spAutoFit/>
            </a:bodyPr>
            <a:lstStyle/>
            <a:p>
              <a:r>
                <a:rPr lang="es-DO" sz="800"/>
                <a:t>Almendras</a:t>
              </a:r>
            </a:p>
          </p:txBody>
        </p:sp>
      </p:grpSp>
      <p:sp>
        <p:nvSpPr>
          <p:cNvPr id="4" name="Slide Number Placeholder 3">
            <a:extLst>
              <a:ext uri="{FF2B5EF4-FFF2-40B4-BE49-F238E27FC236}">
                <a16:creationId xmlns:a16="http://schemas.microsoft.com/office/drawing/2014/main" id="{BEF35D32-1A77-40B8-9703-228DE405CEB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40</a:t>
            </a:fld>
            <a:endParaRPr lang="en-US"/>
          </a:p>
        </p:txBody>
      </p:sp>
    </p:spTree>
    <p:extLst>
      <p:ext uri="{BB962C8B-B14F-4D97-AF65-F5344CB8AC3E}">
        <p14:creationId xmlns:p14="http://schemas.microsoft.com/office/powerpoint/2010/main" val="2651782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3135CD8-1EEA-4312-B17F-EE3A92D76F26}"/>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557F5CF-5775-4F62-BBD2-03016A4E55DC}"/>
              </a:ext>
            </a:extLst>
          </p:cNvPr>
          <p:cNvSpPr>
            <a:spLocks noGrp="1"/>
          </p:cNvSpPr>
          <p:nvPr>
            <p:ph type="title"/>
          </p:nvPr>
        </p:nvSpPr>
        <p:spPr>
          <a:xfrm>
            <a:off x="1941615" y="2766218"/>
            <a:ext cx="5144985" cy="1325563"/>
          </a:xfrm>
        </p:spPr>
        <p:txBody>
          <a:bodyPr>
            <a:normAutofit fontScale="90000"/>
          </a:bodyPr>
          <a:lstStyle/>
          <a:p>
            <a:pPr algn="ctr"/>
            <a:r>
              <a:rPr lang="es-DO" sz="4100" dirty="0"/>
              <a:t>¿Cuáles son otras meriendas saludables? </a:t>
            </a:r>
          </a:p>
        </p:txBody>
      </p:sp>
      <p:sp>
        <p:nvSpPr>
          <p:cNvPr id="2" name="Slide Number Placeholder 1">
            <a:extLst>
              <a:ext uri="{FF2B5EF4-FFF2-40B4-BE49-F238E27FC236}">
                <a16:creationId xmlns:a16="http://schemas.microsoft.com/office/drawing/2014/main" id="{13A4B99D-18AC-41CA-99D5-CF67823E446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41</a:t>
            </a:fld>
            <a:endParaRPr lang="en-US"/>
          </a:p>
        </p:txBody>
      </p:sp>
    </p:spTree>
    <p:extLst>
      <p:ext uri="{BB962C8B-B14F-4D97-AF65-F5344CB8AC3E}">
        <p14:creationId xmlns:p14="http://schemas.microsoft.com/office/powerpoint/2010/main" val="790528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63DFC-5934-4B8A-8FFB-BB68953E576F}"/>
              </a:ext>
            </a:extLst>
          </p:cNvPr>
          <p:cNvSpPr>
            <a:spLocks noGrp="1"/>
          </p:cNvSpPr>
          <p:nvPr>
            <p:ph type="title"/>
          </p:nvPr>
        </p:nvSpPr>
        <p:spPr/>
        <p:txBody>
          <a:bodyPr>
            <a:normAutofit fontScale="90000"/>
          </a:bodyPr>
          <a:lstStyle/>
          <a:p>
            <a:r>
              <a:rPr lang="es-DO" dirty="0"/>
              <a:t>Actividad opcional: Preparación de merienda saludable</a:t>
            </a:r>
          </a:p>
        </p:txBody>
      </p:sp>
      <p:sp>
        <p:nvSpPr>
          <p:cNvPr id="2" name="Slide Number Placeholder 1">
            <a:extLst>
              <a:ext uri="{FF2B5EF4-FFF2-40B4-BE49-F238E27FC236}">
                <a16:creationId xmlns:a16="http://schemas.microsoft.com/office/drawing/2014/main" id="{A3802A1C-DCE5-48C2-B67C-4BBD2C6F243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42</a:t>
            </a:fld>
            <a:endParaRPr lang="en-US"/>
          </a:p>
        </p:txBody>
      </p:sp>
      <p:pic>
        <p:nvPicPr>
          <p:cNvPr id="5" name="Content Placeholder 4">
            <a:extLst>
              <a:ext uri="{FF2B5EF4-FFF2-40B4-BE49-F238E27FC236}">
                <a16:creationId xmlns:a16="http://schemas.microsoft.com/office/drawing/2014/main" id="{B4B25800-25D2-43E9-A450-41258EDC8ECB}"/>
              </a:ext>
              <a:ext uri="{C183D7F6-B498-43B3-948B-1728B52AA6E4}">
                <adec:decorative xmlns:adec="http://schemas.microsoft.com/office/drawing/2017/decorative" val="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143250" y="1825625"/>
            <a:ext cx="2901950" cy="4351338"/>
          </a:xfrm>
        </p:spPr>
      </p:pic>
      <p:sp>
        <p:nvSpPr>
          <p:cNvPr id="9" name="TextBox 8">
            <a:extLst>
              <a:ext uri="{FF2B5EF4-FFF2-40B4-BE49-F238E27FC236}">
                <a16:creationId xmlns:a16="http://schemas.microsoft.com/office/drawing/2014/main" id="{E3DD3E98-0456-4F58-A847-AEBCDBE7E4C1}"/>
              </a:ext>
              <a:ext uri="{C183D7F6-B498-43B3-948B-1728B52AA6E4}">
                <adec:decorative xmlns:adec="http://schemas.microsoft.com/office/drawing/2017/decorative" val="1"/>
              </a:ext>
            </a:extLst>
          </p:cNvPr>
          <p:cNvSpPr txBox="1"/>
          <p:nvPr/>
        </p:nvSpPr>
        <p:spPr>
          <a:xfrm>
            <a:off x="3126992" y="6181726"/>
            <a:ext cx="1899879" cy="215444"/>
          </a:xfrm>
          <a:prstGeom prst="rect">
            <a:avLst/>
          </a:prstGeom>
          <a:noFill/>
        </p:spPr>
        <p:txBody>
          <a:bodyPr wrap="none" rtlCol="0">
            <a:spAutoFit/>
          </a:bodyPr>
          <a:lstStyle/>
          <a:p>
            <a:r>
              <a:rPr lang="es-DO" sz="800"/>
              <a:t>Foto por Markus Spiske en Unsplash</a:t>
            </a:r>
          </a:p>
        </p:txBody>
      </p:sp>
    </p:spTree>
    <p:extLst>
      <p:ext uri="{BB962C8B-B14F-4D97-AF65-F5344CB8AC3E}">
        <p14:creationId xmlns:p14="http://schemas.microsoft.com/office/powerpoint/2010/main" val="3434168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8F315-6B97-4D87-ACB4-7FA7F136FFAD}"/>
              </a:ext>
            </a:extLst>
          </p:cNvPr>
          <p:cNvSpPr>
            <a:spLocks noGrp="1"/>
          </p:cNvSpPr>
          <p:nvPr>
            <p:ph type="title"/>
          </p:nvPr>
        </p:nvSpPr>
        <p:spPr/>
        <p:txBody>
          <a:bodyPr/>
          <a:lstStyle/>
          <a:p>
            <a:r>
              <a:rPr lang="es-DO"/>
              <a:t>Preparación de alimentos</a:t>
            </a:r>
          </a:p>
        </p:txBody>
      </p:sp>
      <p:sp>
        <p:nvSpPr>
          <p:cNvPr id="3" name="Content Placeholder 2">
            <a:extLst>
              <a:ext uri="{FF2B5EF4-FFF2-40B4-BE49-F238E27FC236}">
                <a16:creationId xmlns:a16="http://schemas.microsoft.com/office/drawing/2014/main" id="{8348ACCB-3329-4B56-8D3F-17E0525A6413}"/>
              </a:ext>
            </a:extLst>
          </p:cNvPr>
          <p:cNvSpPr>
            <a:spLocks noGrp="1"/>
          </p:cNvSpPr>
          <p:nvPr>
            <p:ph idx="1"/>
          </p:nvPr>
        </p:nvSpPr>
        <p:spPr>
          <a:xfrm>
            <a:off x="628650" y="1825624"/>
            <a:ext cx="4514850" cy="4667249"/>
          </a:xfrm>
        </p:spPr>
        <p:txBody>
          <a:bodyPr>
            <a:normAutofit lnSpcReduction="10000"/>
          </a:bodyPr>
          <a:lstStyle/>
          <a:p>
            <a:r>
              <a:rPr lang="es-DO" dirty="0"/>
              <a:t>Tomar precauciones al preparar alimentos para niños</a:t>
            </a:r>
          </a:p>
          <a:p>
            <a:r>
              <a:rPr lang="es-DO" dirty="0"/>
              <a:t>Las tuberías de plomo pueden contaminar el agua de la llave</a:t>
            </a:r>
          </a:p>
          <a:p>
            <a:pPr lvl="1"/>
            <a:r>
              <a:rPr lang="es-DO" dirty="0"/>
              <a:t>Utilice solo agua fría para cocinar y beber</a:t>
            </a:r>
          </a:p>
          <a:p>
            <a:pPr lvl="1"/>
            <a:r>
              <a:rPr lang="es-DO" dirty="0"/>
              <a:t>Hervir el agua no elimina el plomo</a:t>
            </a:r>
          </a:p>
          <a:p>
            <a:pPr lvl="1"/>
            <a:r>
              <a:rPr lang="es-DO" dirty="0"/>
              <a:t>Enjuague las tuberías de casa abriendo la llave</a:t>
            </a:r>
          </a:p>
          <a:p>
            <a:endParaRPr lang="en-US" dirty="0"/>
          </a:p>
        </p:txBody>
      </p:sp>
      <p:grpSp>
        <p:nvGrpSpPr>
          <p:cNvPr id="7" name="Group 6">
            <a:extLst>
              <a:ext uri="{FF2B5EF4-FFF2-40B4-BE49-F238E27FC236}">
                <a16:creationId xmlns:a16="http://schemas.microsoft.com/office/drawing/2014/main" id="{C7A1B57C-9205-45DF-9BD4-936948CD946B}"/>
              </a:ext>
              <a:ext uri="{C183D7F6-B498-43B3-948B-1728B52AA6E4}">
                <adec:decorative xmlns:adec="http://schemas.microsoft.com/office/drawing/2017/decorative" val="1"/>
              </a:ext>
            </a:extLst>
          </p:cNvPr>
          <p:cNvGrpSpPr/>
          <p:nvPr/>
        </p:nvGrpSpPr>
        <p:grpSpPr>
          <a:xfrm>
            <a:off x="5265273" y="2329504"/>
            <a:ext cx="3250076" cy="3354158"/>
            <a:chOff x="5265273" y="2329504"/>
            <a:chExt cx="3250076" cy="3354158"/>
          </a:xfrm>
        </p:grpSpPr>
        <p:pic>
          <p:nvPicPr>
            <p:cNvPr id="4" name="Picture 3" descr="Faucet with running water">
              <a:extLst>
                <a:ext uri="{FF2B5EF4-FFF2-40B4-BE49-F238E27FC236}">
                  <a16:creationId xmlns:a16="http://schemas.microsoft.com/office/drawing/2014/main" id="{7C4ACDF0-F867-4ACD-8585-121C8482E23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65273" y="2329504"/>
              <a:ext cx="3250076" cy="3138714"/>
            </a:xfrm>
            <a:prstGeom prst="rect">
              <a:avLst/>
            </a:prstGeom>
          </p:spPr>
        </p:pic>
        <p:sp>
          <p:nvSpPr>
            <p:cNvPr id="5" name="TextBox 4">
              <a:extLst>
                <a:ext uri="{FF2B5EF4-FFF2-40B4-BE49-F238E27FC236}">
                  <a16:creationId xmlns:a16="http://schemas.microsoft.com/office/drawing/2014/main" id="{79B6B1B3-7225-40D2-BC41-B595AC3AFA44}"/>
                </a:ext>
              </a:extLst>
            </p:cNvPr>
            <p:cNvSpPr txBox="1"/>
            <p:nvPr/>
          </p:nvSpPr>
          <p:spPr>
            <a:xfrm>
              <a:off x="5265273" y="5468218"/>
              <a:ext cx="1476686" cy="215444"/>
            </a:xfrm>
            <a:prstGeom prst="rect">
              <a:avLst/>
            </a:prstGeom>
            <a:noFill/>
          </p:spPr>
          <p:txBody>
            <a:bodyPr wrap="none" rtlCol="0">
              <a:spAutoFit/>
            </a:bodyPr>
            <a:lstStyle/>
            <a:p>
              <a:r>
                <a:rPr lang="es-DO" sz="800"/>
                <a:t>Foto de </a:t>
              </a:r>
              <a:r>
                <a:rPr lang="es-DO" sz="800">
                  <a:hlinkClick r:id="rId4">
                    <a:extLst>
                      <a:ext uri="{A12FA001-AC4F-418D-AE19-62706E023703}">
                        <ahyp:hlinkClr xmlns:ahyp="http://schemas.microsoft.com/office/drawing/2018/hyperlinkcolor" val="tx"/>
                      </a:ext>
                    </a:extLst>
                  </a:hlinkClick>
                </a:rPr>
                <a:t>Imani</a:t>
              </a:r>
              <a:r>
                <a:rPr lang="es-DO" sz="800"/>
                <a:t> en Unsplash</a:t>
              </a:r>
            </a:p>
          </p:txBody>
        </p:sp>
      </p:grpSp>
      <p:sp>
        <p:nvSpPr>
          <p:cNvPr id="6" name="Slide Number Placeholder 5">
            <a:extLst>
              <a:ext uri="{FF2B5EF4-FFF2-40B4-BE49-F238E27FC236}">
                <a16:creationId xmlns:a16="http://schemas.microsoft.com/office/drawing/2014/main" id="{DA7B565B-A8E2-41E7-9366-59E55E4FFA7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43</a:t>
            </a:fld>
            <a:endParaRPr lang="en-US"/>
          </a:p>
        </p:txBody>
      </p:sp>
    </p:spTree>
    <p:extLst>
      <p:ext uri="{BB962C8B-B14F-4D97-AF65-F5344CB8AC3E}">
        <p14:creationId xmlns:p14="http://schemas.microsoft.com/office/powerpoint/2010/main" val="3969115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3091-3527-41E9-A68D-F41A25C8C9B3}"/>
              </a:ext>
            </a:extLst>
          </p:cNvPr>
          <p:cNvSpPr>
            <a:spLocks noGrp="1"/>
          </p:cNvSpPr>
          <p:nvPr>
            <p:ph type="title"/>
          </p:nvPr>
        </p:nvSpPr>
        <p:spPr/>
        <p:txBody>
          <a:bodyPr/>
          <a:lstStyle/>
          <a:p>
            <a:r>
              <a:rPr lang="es-DO" dirty="0"/>
              <a:t>Preparación de alimentos </a:t>
            </a:r>
          </a:p>
        </p:txBody>
      </p:sp>
      <p:sp>
        <p:nvSpPr>
          <p:cNvPr id="3" name="Content Placeholder 2">
            <a:extLst>
              <a:ext uri="{FF2B5EF4-FFF2-40B4-BE49-F238E27FC236}">
                <a16:creationId xmlns:a16="http://schemas.microsoft.com/office/drawing/2014/main" id="{F0C3D346-199D-4D17-8F55-D3842D538039}"/>
              </a:ext>
            </a:extLst>
          </p:cNvPr>
          <p:cNvSpPr>
            <a:spLocks noGrp="1"/>
          </p:cNvSpPr>
          <p:nvPr>
            <p:ph idx="1"/>
          </p:nvPr>
        </p:nvSpPr>
        <p:spPr>
          <a:xfrm>
            <a:off x="628650" y="1825624"/>
            <a:ext cx="5083367" cy="4667249"/>
          </a:xfrm>
        </p:spPr>
        <p:txBody>
          <a:bodyPr>
            <a:normAutofit fontScale="92500" lnSpcReduction="20000"/>
          </a:bodyPr>
          <a:lstStyle/>
          <a:p>
            <a:r>
              <a:rPr lang="es-DO" dirty="0"/>
              <a:t>Alimentos enlatados</a:t>
            </a:r>
          </a:p>
          <a:p>
            <a:pPr lvl="1"/>
            <a:r>
              <a:rPr lang="es-DO" dirty="0"/>
              <a:t>Estados Unidos no usa soldadura de plomo</a:t>
            </a:r>
          </a:p>
          <a:p>
            <a:pPr lvl="1"/>
            <a:r>
              <a:rPr lang="es-DO" dirty="0"/>
              <a:t>La soldadura de plomo se puede encontrar en latas de otros países </a:t>
            </a:r>
          </a:p>
          <a:p>
            <a:r>
              <a:rPr lang="es-DO" dirty="0"/>
              <a:t>Cristal, cerámica con esmalte y porcelana</a:t>
            </a:r>
          </a:p>
          <a:p>
            <a:pPr lvl="1"/>
            <a:r>
              <a:rPr lang="es-DO" dirty="0"/>
              <a:t>No consuma alimentos ni agua cocidos o almacenados en estos artículos con defectos o quebrados</a:t>
            </a:r>
          </a:p>
          <a:p>
            <a:r>
              <a:rPr lang="es-DO" dirty="0"/>
              <a:t>El polvo de plomo que se deposita en los mostradores</a:t>
            </a:r>
          </a:p>
          <a:p>
            <a:pPr lvl="1"/>
            <a:r>
              <a:rPr lang="es-DO" dirty="0"/>
              <a:t>Lavarlos antes de preparar los alimentos</a:t>
            </a:r>
          </a:p>
          <a:p>
            <a:endParaRPr lang="en-US" dirty="0"/>
          </a:p>
        </p:txBody>
      </p:sp>
      <p:grpSp>
        <p:nvGrpSpPr>
          <p:cNvPr id="7" name="Group 6">
            <a:extLst>
              <a:ext uri="{FF2B5EF4-FFF2-40B4-BE49-F238E27FC236}">
                <a16:creationId xmlns:a16="http://schemas.microsoft.com/office/drawing/2014/main" id="{AF19C8F0-9540-4AD8-8F51-1D7BEC8C4D9C}"/>
              </a:ext>
              <a:ext uri="{C183D7F6-B498-43B3-948B-1728B52AA6E4}">
                <adec:decorative xmlns:adec="http://schemas.microsoft.com/office/drawing/2017/decorative" val="1"/>
              </a:ext>
            </a:extLst>
          </p:cNvPr>
          <p:cNvGrpSpPr/>
          <p:nvPr/>
        </p:nvGrpSpPr>
        <p:grpSpPr>
          <a:xfrm>
            <a:off x="5712017" y="2328939"/>
            <a:ext cx="3349716" cy="2678799"/>
            <a:chOff x="5712017" y="2328939"/>
            <a:chExt cx="3349716" cy="2678799"/>
          </a:xfrm>
        </p:grpSpPr>
        <p:sp>
          <p:nvSpPr>
            <p:cNvPr id="4" name="TextBox 3">
              <a:extLst>
                <a:ext uri="{FF2B5EF4-FFF2-40B4-BE49-F238E27FC236}">
                  <a16:creationId xmlns:a16="http://schemas.microsoft.com/office/drawing/2014/main" id="{BAD5BB51-145B-4531-9D91-793F8FBE8EC0}"/>
                </a:ext>
              </a:extLst>
            </p:cNvPr>
            <p:cNvSpPr txBox="1"/>
            <p:nvPr/>
          </p:nvSpPr>
          <p:spPr>
            <a:xfrm>
              <a:off x="5712017" y="4792294"/>
              <a:ext cx="2803973" cy="215444"/>
            </a:xfrm>
            <a:prstGeom prst="rect">
              <a:avLst/>
            </a:prstGeom>
            <a:noFill/>
          </p:spPr>
          <p:txBody>
            <a:bodyPr wrap="none" rtlCol="0">
              <a:spAutoFit/>
            </a:bodyPr>
            <a:lstStyle/>
            <a:p>
              <a:r>
                <a:rPr lang="es-DO" sz="800"/>
                <a:t>Foto de </a:t>
              </a:r>
              <a:r>
                <a:rPr lang="es-DO" sz="800">
                  <a:hlinkClick r:id="rId3">
                    <a:extLst>
                      <a:ext uri="{A12FA001-AC4F-418D-AE19-62706E023703}">
                        <ahyp:hlinkClr xmlns:ahyp="http://schemas.microsoft.com/office/drawing/2018/hyperlinkcolor" val="tx"/>
                      </a:ext>
                    </a:extLst>
                  </a:hlinkClick>
                </a:rPr>
                <a:t>Claudio Schwarz | @purzlbaum</a:t>
              </a:r>
              <a:r>
                <a:rPr lang="es-DO" sz="800"/>
                <a:t> en Unsplash</a:t>
              </a:r>
            </a:p>
          </p:txBody>
        </p:sp>
        <p:pic>
          <p:nvPicPr>
            <p:cNvPr id="5" name="Picture 4" descr="Canned goods on the shelf at a grocery store.">
              <a:extLst>
                <a:ext uri="{FF2B5EF4-FFF2-40B4-BE49-F238E27FC236}">
                  <a16:creationId xmlns:a16="http://schemas.microsoft.com/office/drawing/2014/main" id="{26FEB441-93D3-4187-A5BF-49CDADE9D4D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23467" y="2328939"/>
              <a:ext cx="3338266" cy="2453075"/>
            </a:xfrm>
            <a:prstGeom prst="rect">
              <a:avLst/>
            </a:prstGeom>
          </p:spPr>
        </p:pic>
      </p:grpSp>
      <p:sp>
        <p:nvSpPr>
          <p:cNvPr id="6" name="Slide Number Placeholder 5">
            <a:extLst>
              <a:ext uri="{FF2B5EF4-FFF2-40B4-BE49-F238E27FC236}">
                <a16:creationId xmlns:a16="http://schemas.microsoft.com/office/drawing/2014/main" id="{C55C525E-C319-42C6-9563-C5C1112114F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44</a:t>
            </a:fld>
            <a:endParaRPr lang="en-US"/>
          </a:p>
        </p:txBody>
      </p:sp>
    </p:spTree>
    <p:extLst>
      <p:ext uri="{BB962C8B-B14F-4D97-AF65-F5344CB8AC3E}">
        <p14:creationId xmlns:p14="http://schemas.microsoft.com/office/powerpoint/2010/main" val="76689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6A5D2-E12A-4CDD-B268-24C259A782CF}"/>
              </a:ext>
            </a:extLst>
          </p:cNvPr>
          <p:cNvSpPr>
            <a:spLocks noGrp="1"/>
          </p:cNvSpPr>
          <p:nvPr>
            <p:ph type="title"/>
          </p:nvPr>
        </p:nvSpPr>
        <p:spPr>
          <a:xfrm>
            <a:off x="1181100" y="2171706"/>
            <a:ext cx="7048500" cy="2556103"/>
          </a:xfrm>
        </p:spPr>
        <p:txBody>
          <a:bodyPr>
            <a:noAutofit/>
          </a:bodyPr>
          <a:lstStyle/>
          <a:p>
            <a:pPr algn="ctr"/>
            <a:r>
              <a:rPr lang="es-DO" sz="4100"/>
              <a:t>¿Qué podemos hacer al aire libre para reducir la exposición potencial al plomo en áreas con sospecha o confirmación de contaminación?</a:t>
            </a:r>
          </a:p>
        </p:txBody>
      </p:sp>
      <p:sp>
        <p:nvSpPr>
          <p:cNvPr id="2" name="Slide Number Placeholder 1">
            <a:extLst>
              <a:ext uri="{FF2B5EF4-FFF2-40B4-BE49-F238E27FC236}">
                <a16:creationId xmlns:a16="http://schemas.microsoft.com/office/drawing/2014/main" id="{E03E3EF8-167B-4652-A48C-50126A0F9C0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45</a:t>
            </a:fld>
            <a:endParaRPr lang="en-US"/>
          </a:p>
        </p:txBody>
      </p:sp>
      <p:sp>
        <p:nvSpPr>
          <p:cNvPr id="3" name="Rectangle: Rounded Corners 2">
            <a:extLst>
              <a:ext uri="{FF2B5EF4-FFF2-40B4-BE49-F238E27FC236}">
                <a16:creationId xmlns:a16="http://schemas.microsoft.com/office/drawing/2014/main" id="{5688FD0A-20AB-448A-B233-12E8A68856AA}"/>
              </a:ext>
              <a:ext uri="{C183D7F6-B498-43B3-948B-1728B52AA6E4}">
                <adec:decorative xmlns:adec="http://schemas.microsoft.com/office/drawing/2017/decorative" val="1"/>
              </a:ext>
            </a:extLst>
          </p:cNvPr>
          <p:cNvSpPr/>
          <p:nvPr/>
        </p:nvSpPr>
        <p:spPr>
          <a:xfrm>
            <a:off x="486710" y="1383632"/>
            <a:ext cx="8170580" cy="4114800"/>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602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EB8DD-943C-439C-B489-5F449B3679B7}"/>
              </a:ext>
            </a:extLst>
          </p:cNvPr>
          <p:cNvSpPr>
            <a:spLocks noGrp="1"/>
          </p:cNvSpPr>
          <p:nvPr>
            <p:ph type="title"/>
          </p:nvPr>
        </p:nvSpPr>
        <p:spPr/>
        <p:txBody>
          <a:bodyPr/>
          <a:lstStyle/>
          <a:p>
            <a:r>
              <a:rPr lang="es-DO" dirty="0"/>
              <a:t>Buenas prácticas al aire libre </a:t>
            </a:r>
          </a:p>
        </p:txBody>
      </p:sp>
      <p:sp>
        <p:nvSpPr>
          <p:cNvPr id="3" name="Content Placeholder 2">
            <a:extLst>
              <a:ext uri="{FF2B5EF4-FFF2-40B4-BE49-F238E27FC236}">
                <a16:creationId xmlns:a16="http://schemas.microsoft.com/office/drawing/2014/main" id="{B407D310-C089-4656-A018-4A4A665885B9}"/>
              </a:ext>
            </a:extLst>
          </p:cNvPr>
          <p:cNvSpPr>
            <a:spLocks noGrp="1"/>
          </p:cNvSpPr>
          <p:nvPr>
            <p:ph idx="1"/>
          </p:nvPr>
        </p:nvSpPr>
        <p:spPr>
          <a:xfrm>
            <a:off x="628650" y="1825624"/>
            <a:ext cx="4494068" cy="4667249"/>
          </a:xfrm>
        </p:spPr>
        <p:txBody>
          <a:bodyPr>
            <a:normAutofit fontScale="92500" lnSpcReduction="20000"/>
          </a:bodyPr>
          <a:lstStyle/>
          <a:p>
            <a:pPr lvl="0"/>
            <a:r>
              <a:rPr lang="es-DO" dirty="0"/>
              <a:t>Usar agua de fuentes limpias</a:t>
            </a:r>
          </a:p>
          <a:p>
            <a:pPr lvl="0"/>
            <a:r>
              <a:rPr lang="es-DO" dirty="0"/>
              <a:t>Comer sobre una superficie limpia</a:t>
            </a:r>
          </a:p>
          <a:p>
            <a:pPr lvl="0"/>
            <a:r>
              <a:rPr lang="es-DO" dirty="0"/>
              <a:t>Evitar comer alimentos que cayeron al suelo</a:t>
            </a:r>
          </a:p>
          <a:p>
            <a:pPr lvl="0"/>
            <a:r>
              <a:rPr lang="es-DO" dirty="0"/>
              <a:t>Cambiar a municiones y material de pesca sin plomo, cuando sea posible</a:t>
            </a:r>
          </a:p>
          <a:p>
            <a:pPr lvl="0"/>
            <a:r>
              <a:rPr lang="es-DO" dirty="0"/>
              <a:t>Limpiar los utensilios y superficies donde el pescado y la carne cazada se condimentarán</a:t>
            </a:r>
          </a:p>
          <a:p>
            <a:endParaRPr lang="en-US" dirty="0"/>
          </a:p>
        </p:txBody>
      </p:sp>
      <p:grpSp>
        <p:nvGrpSpPr>
          <p:cNvPr id="7" name="Group 6">
            <a:extLst>
              <a:ext uri="{FF2B5EF4-FFF2-40B4-BE49-F238E27FC236}">
                <a16:creationId xmlns:a16="http://schemas.microsoft.com/office/drawing/2014/main" id="{D91F54F4-8986-4F2B-9758-0300D0E4DACF}"/>
              </a:ext>
              <a:ext uri="{C183D7F6-B498-43B3-948B-1728B52AA6E4}">
                <adec:decorative xmlns:adec="http://schemas.microsoft.com/office/drawing/2017/decorative" val="1"/>
              </a:ext>
            </a:extLst>
          </p:cNvPr>
          <p:cNvGrpSpPr/>
          <p:nvPr/>
        </p:nvGrpSpPr>
        <p:grpSpPr>
          <a:xfrm>
            <a:off x="5857739" y="1825624"/>
            <a:ext cx="2906565" cy="3979178"/>
            <a:chOff x="5857739" y="1825624"/>
            <a:chExt cx="2906565" cy="3979178"/>
          </a:xfrm>
        </p:grpSpPr>
        <p:pic>
          <p:nvPicPr>
            <p:cNvPr id="4" name="Picture 3" descr="Kids playing in a river">
              <a:extLst>
                <a:ext uri="{FF2B5EF4-FFF2-40B4-BE49-F238E27FC236}">
                  <a16:creationId xmlns:a16="http://schemas.microsoft.com/office/drawing/2014/main" id="{EEE45DA1-B76D-4061-A110-8A73C7591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739" y="1825624"/>
              <a:ext cx="2822801" cy="3763734"/>
            </a:xfrm>
            <a:prstGeom prst="rect">
              <a:avLst/>
            </a:prstGeom>
          </p:spPr>
        </p:pic>
        <p:sp>
          <p:nvSpPr>
            <p:cNvPr id="5" name="TextBox 4">
              <a:extLst>
                <a:ext uri="{FF2B5EF4-FFF2-40B4-BE49-F238E27FC236}">
                  <a16:creationId xmlns:a16="http://schemas.microsoft.com/office/drawing/2014/main" id="{ABE3D180-697F-43B3-B8EE-A4F2C0955D42}"/>
                </a:ext>
              </a:extLst>
            </p:cNvPr>
            <p:cNvSpPr txBox="1"/>
            <p:nvPr/>
          </p:nvSpPr>
          <p:spPr>
            <a:xfrm>
              <a:off x="5857739" y="5589358"/>
              <a:ext cx="2906565" cy="215444"/>
            </a:xfrm>
            <a:prstGeom prst="rect">
              <a:avLst/>
            </a:prstGeom>
            <a:noFill/>
          </p:spPr>
          <p:txBody>
            <a:bodyPr wrap="none" rtlCol="0">
              <a:spAutoFit/>
            </a:bodyPr>
            <a:lstStyle/>
            <a:p>
              <a:r>
                <a:rPr lang="es-DO" sz="800"/>
                <a:t>Foto proporcionada por Zender Environmental and Health Group</a:t>
              </a:r>
            </a:p>
          </p:txBody>
        </p:sp>
      </p:grpSp>
      <p:sp>
        <p:nvSpPr>
          <p:cNvPr id="6" name="Slide Number Placeholder 5">
            <a:extLst>
              <a:ext uri="{FF2B5EF4-FFF2-40B4-BE49-F238E27FC236}">
                <a16:creationId xmlns:a16="http://schemas.microsoft.com/office/drawing/2014/main" id="{B8EA8F1A-5017-49BB-A9AB-B982CAFA568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46</a:t>
            </a:fld>
            <a:endParaRPr lang="en-US"/>
          </a:p>
        </p:txBody>
      </p:sp>
    </p:spTree>
    <p:extLst>
      <p:ext uri="{BB962C8B-B14F-4D97-AF65-F5344CB8AC3E}">
        <p14:creationId xmlns:p14="http://schemas.microsoft.com/office/powerpoint/2010/main" val="1879869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7C9D0-96C0-4A87-9020-66D5C82C73B6}"/>
              </a:ext>
            </a:extLst>
          </p:cNvPr>
          <p:cNvSpPr>
            <a:spLocks noGrp="1"/>
          </p:cNvSpPr>
          <p:nvPr>
            <p:ph type="title"/>
          </p:nvPr>
        </p:nvSpPr>
        <p:spPr/>
        <p:txBody>
          <a:bodyPr/>
          <a:lstStyle/>
          <a:p>
            <a:r>
              <a:rPr lang="es-DO"/>
              <a:t>Pescado</a:t>
            </a:r>
          </a:p>
        </p:txBody>
      </p:sp>
      <p:sp>
        <p:nvSpPr>
          <p:cNvPr id="3" name="Content Placeholder 2">
            <a:extLst>
              <a:ext uri="{FF2B5EF4-FFF2-40B4-BE49-F238E27FC236}">
                <a16:creationId xmlns:a16="http://schemas.microsoft.com/office/drawing/2014/main" id="{1049EB93-6B9C-419B-97E9-7075CF83B4B8}"/>
              </a:ext>
            </a:extLst>
          </p:cNvPr>
          <p:cNvSpPr>
            <a:spLocks noGrp="1"/>
          </p:cNvSpPr>
          <p:nvPr>
            <p:ph idx="1"/>
          </p:nvPr>
        </p:nvSpPr>
        <p:spPr>
          <a:xfrm>
            <a:off x="628650" y="1825624"/>
            <a:ext cx="4434417" cy="4667249"/>
          </a:xfrm>
        </p:spPr>
        <p:txBody>
          <a:bodyPr>
            <a:normAutofit fontScale="92500" lnSpcReduction="10000"/>
          </a:bodyPr>
          <a:lstStyle/>
          <a:p>
            <a:r>
              <a:rPr lang="es-DO" dirty="0"/>
              <a:t>Fuente de proteínas de alta calidad</a:t>
            </a:r>
          </a:p>
          <a:p>
            <a:r>
              <a:rPr lang="es-DO" dirty="0"/>
              <a:t>La posible exposición al plomo puede reducirse de acuerdo con la forma en que se prepara el pescado</a:t>
            </a:r>
          </a:p>
          <a:p>
            <a:pPr lvl="1"/>
            <a:r>
              <a:rPr lang="es-DO" sz="2800" dirty="0"/>
              <a:t>Retire los órganos, la grasa y la piel</a:t>
            </a:r>
          </a:p>
          <a:p>
            <a:r>
              <a:rPr lang="es-DO" dirty="0"/>
              <a:t>Coma pescados más pequeños y jóvenes</a:t>
            </a:r>
          </a:p>
          <a:p>
            <a:r>
              <a:rPr lang="es-DO" dirty="0"/>
              <a:t>Verifique los avisos sobre la pesca de pescados</a:t>
            </a:r>
          </a:p>
          <a:p>
            <a:endParaRPr lang="en-US" dirty="0"/>
          </a:p>
        </p:txBody>
      </p:sp>
      <p:grpSp>
        <p:nvGrpSpPr>
          <p:cNvPr id="5" name="Group 4">
            <a:extLst>
              <a:ext uri="{FF2B5EF4-FFF2-40B4-BE49-F238E27FC236}">
                <a16:creationId xmlns:a16="http://schemas.microsoft.com/office/drawing/2014/main" id="{00BCDAE7-4E44-42CA-A686-E383B8792BAE}"/>
              </a:ext>
              <a:ext uri="{C183D7F6-B498-43B3-948B-1728B52AA6E4}">
                <adec:decorative xmlns:adec="http://schemas.microsoft.com/office/drawing/2017/decorative" val="1"/>
              </a:ext>
            </a:extLst>
          </p:cNvPr>
          <p:cNvGrpSpPr/>
          <p:nvPr/>
        </p:nvGrpSpPr>
        <p:grpSpPr>
          <a:xfrm>
            <a:off x="4961468" y="2461033"/>
            <a:ext cx="3708400" cy="2662947"/>
            <a:chOff x="4961468" y="2461033"/>
            <a:chExt cx="3708400" cy="2662947"/>
          </a:xfrm>
        </p:grpSpPr>
        <p:pic>
          <p:nvPicPr>
            <p:cNvPr id="11" name="Picture 10" descr="People cleaning fish in a body of water">
              <a:extLst>
                <a:ext uri="{FF2B5EF4-FFF2-40B4-BE49-F238E27FC236}">
                  <a16:creationId xmlns:a16="http://schemas.microsoft.com/office/drawing/2014/main" id="{CA8A27E2-192E-4C7D-9F57-7B4B397B750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61468" y="2461033"/>
              <a:ext cx="3708400" cy="2420290"/>
            </a:xfrm>
            <a:prstGeom prst="rect">
              <a:avLst/>
            </a:prstGeom>
          </p:spPr>
        </p:pic>
        <p:sp>
          <p:nvSpPr>
            <p:cNvPr id="12" name="TextBox 11">
              <a:extLst>
                <a:ext uri="{FF2B5EF4-FFF2-40B4-BE49-F238E27FC236}">
                  <a16:creationId xmlns:a16="http://schemas.microsoft.com/office/drawing/2014/main" id="{4BAD8E49-AEA5-498C-9B3A-1273036EDC1E}"/>
                </a:ext>
              </a:extLst>
            </p:cNvPr>
            <p:cNvSpPr txBox="1"/>
            <p:nvPr/>
          </p:nvSpPr>
          <p:spPr>
            <a:xfrm>
              <a:off x="5063067" y="4908536"/>
              <a:ext cx="2906565" cy="215444"/>
            </a:xfrm>
            <a:prstGeom prst="rect">
              <a:avLst/>
            </a:prstGeom>
            <a:noFill/>
          </p:spPr>
          <p:txBody>
            <a:bodyPr wrap="none" rtlCol="0">
              <a:spAutoFit/>
            </a:bodyPr>
            <a:lstStyle/>
            <a:p>
              <a:r>
                <a:rPr lang="es-DO" sz="800"/>
                <a:t>Foto proporcionada por Zender Environmental and Health Group</a:t>
              </a:r>
            </a:p>
          </p:txBody>
        </p:sp>
      </p:grpSp>
      <p:sp>
        <p:nvSpPr>
          <p:cNvPr id="4" name="Slide Number Placeholder 3">
            <a:extLst>
              <a:ext uri="{FF2B5EF4-FFF2-40B4-BE49-F238E27FC236}">
                <a16:creationId xmlns:a16="http://schemas.microsoft.com/office/drawing/2014/main" id="{1AAAECBC-9756-4956-B92B-FC4BBBD71975}"/>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47</a:t>
            </a:fld>
            <a:endParaRPr lang="en-US"/>
          </a:p>
        </p:txBody>
      </p:sp>
    </p:spTree>
    <p:extLst>
      <p:ext uri="{BB962C8B-B14F-4D97-AF65-F5344CB8AC3E}">
        <p14:creationId xmlns:p14="http://schemas.microsoft.com/office/powerpoint/2010/main" val="2182938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3F42-6855-4AC0-99E4-403A207211B7}"/>
              </a:ext>
            </a:extLst>
          </p:cNvPr>
          <p:cNvSpPr>
            <a:spLocks noGrp="1"/>
          </p:cNvSpPr>
          <p:nvPr>
            <p:ph type="title"/>
          </p:nvPr>
        </p:nvSpPr>
        <p:spPr/>
        <p:txBody>
          <a:bodyPr/>
          <a:lstStyle/>
          <a:p>
            <a:r>
              <a:rPr lang="es-DO" dirty="0"/>
              <a:t>Conclusión</a:t>
            </a:r>
          </a:p>
        </p:txBody>
      </p:sp>
      <p:sp>
        <p:nvSpPr>
          <p:cNvPr id="3" name="Content Placeholder 2">
            <a:extLst>
              <a:ext uri="{FF2B5EF4-FFF2-40B4-BE49-F238E27FC236}">
                <a16:creationId xmlns:a16="http://schemas.microsoft.com/office/drawing/2014/main" id="{A85A25F4-EE1C-44DE-AA24-48159A9D7121}"/>
              </a:ext>
            </a:extLst>
          </p:cNvPr>
          <p:cNvSpPr>
            <a:spLocks noGrp="1"/>
          </p:cNvSpPr>
          <p:nvPr>
            <p:ph idx="1"/>
          </p:nvPr>
        </p:nvSpPr>
        <p:spPr>
          <a:xfrm>
            <a:off x="628650" y="1825624"/>
            <a:ext cx="4298950" cy="4667249"/>
          </a:xfrm>
        </p:spPr>
        <p:txBody>
          <a:bodyPr>
            <a:normAutofit fontScale="92500" lnSpcReduction="10000"/>
          </a:bodyPr>
          <a:lstStyle/>
          <a:p>
            <a:r>
              <a:rPr lang="es-DO" dirty="0"/>
              <a:t>La higiene personal y la nutrición adecuada de los niños pueden ayudar a reducir la exposición al plomo</a:t>
            </a:r>
          </a:p>
          <a:p>
            <a:r>
              <a:rPr lang="es-DO" dirty="0"/>
              <a:t>Lavarse las manos varias veces al día</a:t>
            </a:r>
          </a:p>
          <a:p>
            <a:r>
              <a:rPr lang="es-DO" dirty="0"/>
              <a:t>Lleva una dieta bien equilibrada con alimentos ricos en:</a:t>
            </a:r>
          </a:p>
          <a:p>
            <a:pPr lvl="1"/>
            <a:r>
              <a:rPr lang="es-DO" dirty="0"/>
              <a:t>Calcio</a:t>
            </a:r>
          </a:p>
          <a:p>
            <a:pPr lvl="1"/>
            <a:r>
              <a:rPr lang="es-DO" dirty="0"/>
              <a:t>Hierro</a:t>
            </a:r>
          </a:p>
          <a:p>
            <a:pPr lvl="1"/>
            <a:r>
              <a:rPr lang="es-DO" dirty="0"/>
              <a:t>Vitamina C</a:t>
            </a:r>
          </a:p>
        </p:txBody>
      </p:sp>
      <p:grpSp>
        <p:nvGrpSpPr>
          <p:cNvPr id="7" name="Group 6">
            <a:extLst>
              <a:ext uri="{FF2B5EF4-FFF2-40B4-BE49-F238E27FC236}">
                <a16:creationId xmlns:a16="http://schemas.microsoft.com/office/drawing/2014/main" id="{B6E4812A-4DB8-4D12-8D60-4F001D6008CD}"/>
              </a:ext>
              <a:ext uri="{C183D7F6-B498-43B3-948B-1728B52AA6E4}">
                <adec:decorative xmlns:adec="http://schemas.microsoft.com/office/drawing/2017/decorative" val="1"/>
              </a:ext>
            </a:extLst>
          </p:cNvPr>
          <p:cNvGrpSpPr/>
          <p:nvPr/>
        </p:nvGrpSpPr>
        <p:grpSpPr>
          <a:xfrm>
            <a:off x="5096934" y="2266423"/>
            <a:ext cx="3905250" cy="2820254"/>
            <a:chOff x="5096934" y="2266423"/>
            <a:chExt cx="3905250" cy="2820254"/>
          </a:xfrm>
        </p:grpSpPr>
        <p:pic>
          <p:nvPicPr>
            <p:cNvPr id="4" name="Picture 3" descr="Someone washing their hands.">
              <a:extLst>
                <a:ext uri="{FF2B5EF4-FFF2-40B4-BE49-F238E27FC236}">
                  <a16:creationId xmlns:a16="http://schemas.microsoft.com/office/drawing/2014/main" id="{AA5E9A81-6F02-4BC2-A041-F138D820F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934" y="2266423"/>
              <a:ext cx="3905250" cy="2604810"/>
            </a:xfrm>
            <a:prstGeom prst="rect">
              <a:avLst/>
            </a:prstGeom>
          </p:spPr>
        </p:pic>
        <p:sp>
          <p:nvSpPr>
            <p:cNvPr id="5" name="TextBox 4">
              <a:extLst>
                <a:ext uri="{FF2B5EF4-FFF2-40B4-BE49-F238E27FC236}">
                  <a16:creationId xmlns:a16="http://schemas.microsoft.com/office/drawing/2014/main" id="{13F2591F-787E-414C-9EC1-9E19A60FDCF3}"/>
                </a:ext>
              </a:extLst>
            </p:cNvPr>
            <p:cNvSpPr txBox="1"/>
            <p:nvPr/>
          </p:nvSpPr>
          <p:spPr>
            <a:xfrm>
              <a:off x="5096934" y="4871233"/>
              <a:ext cx="2803973" cy="215444"/>
            </a:xfrm>
            <a:prstGeom prst="rect">
              <a:avLst/>
            </a:prstGeom>
            <a:noFill/>
          </p:spPr>
          <p:txBody>
            <a:bodyPr wrap="none" rtlCol="0">
              <a:spAutoFit/>
            </a:bodyPr>
            <a:lstStyle/>
            <a:p>
              <a:r>
                <a:rPr lang="es-DO" sz="800"/>
                <a:t>Foto de </a:t>
              </a:r>
              <a:r>
                <a:rPr lang="es-DO" sz="800">
                  <a:hlinkClick r:id="rId4">
                    <a:extLst>
                      <a:ext uri="{A12FA001-AC4F-418D-AE19-62706E023703}">
                        <ahyp:hlinkClr xmlns:ahyp="http://schemas.microsoft.com/office/drawing/2018/hyperlinkcolor" val="tx"/>
                      </a:ext>
                    </a:extLst>
                  </a:hlinkClick>
                </a:rPr>
                <a:t>Claudio Schwarz | @purzlbaum</a:t>
              </a:r>
              <a:r>
                <a:rPr lang="es-DO" sz="800"/>
                <a:t> en Unsplash</a:t>
              </a:r>
            </a:p>
          </p:txBody>
        </p:sp>
      </p:grpSp>
      <p:sp>
        <p:nvSpPr>
          <p:cNvPr id="6" name="Slide Number Placeholder 5">
            <a:extLst>
              <a:ext uri="{FF2B5EF4-FFF2-40B4-BE49-F238E27FC236}">
                <a16:creationId xmlns:a16="http://schemas.microsoft.com/office/drawing/2014/main" id="{B56DECDB-11C4-48FE-AD5E-611091BA88C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48</a:t>
            </a:fld>
            <a:endParaRPr lang="en-US"/>
          </a:p>
        </p:txBody>
      </p:sp>
    </p:spTree>
    <p:extLst>
      <p:ext uri="{BB962C8B-B14F-4D97-AF65-F5344CB8AC3E}">
        <p14:creationId xmlns:p14="http://schemas.microsoft.com/office/powerpoint/2010/main" val="719446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F9ECD8-10A8-4245-9BE4-31CD6902C56E}"/>
              </a:ext>
            </a:extLst>
          </p:cNvPr>
          <p:cNvSpPr>
            <a:spLocks noGrp="1"/>
          </p:cNvSpPr>
          <p:nvPr>
            <p:ph type="title"/>
          </p:nvPr>
        </p:nvSpPr>
        <p:spPr>
          <a:xfrm>
            <a:off x="1298119" y="2465617"/>
            <a:ext cx="6523264" cy="1931485"/>
          </a:xfrm>
        </p:spPr>
        <p:txBody>
          <a:bodyPr>
            <a:normAutofit fontScale="90000"/>
          </a:bodyPr>
          <a:lstStyle/>
          <a:p>
            <a:pPr algn="ctr"/>
            <a:r>
              <a:rPr lang="es-DO" sz="4100"/>
              <a:t>¿Cuáles alimentos son ejemplos de alimentos ricos en calcio, hierro y vitamina C?</a:t>
            </a:r>
          </a:p>
        </p:txBody>
      </p:sp>
      <p:sp>
        <p:nvSpPr>
          <p:cNvPr id="2" name="Slide Number Placeholder 1">
            <a:extLst>
              <a:ext uri="{FF2B5EF4-FFF2-40B4-BE49-F238E27FC236}">
                <a16:creationId xmlns:a16="http://schemas.microsoft.com/office/drawing/2014/main" id="{A4F6BCE0-5F72-4D94-8DC8-87AE5573183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49</a:t>
            </a:fld>
            <a:endParaRPr lang="en-US"/>
          </a:p>
        </p:txBody>
      </p:sp>
      <p:sp>
        <p:nvSpPr>
          <p:cNvPr id="3" name="Rectangle: Rounded Corners 2">
            <a:extLst>
              <a:ext uri="{FF2B5EF4-FFF2-40B4-BE49-F238E27FC236}">
                <a16:creationId xmlns:a16="http://schemas.microsoft.com/office/drawing/2014/main" id="{4453BFEA-B60A-4A01-846E-81F680604739}"/>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685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8B253-DFBC-49B6-9DCC-3F7589843B17}"/>
              </a:ext>
            </a:extLst>
          </p:cNvPr>
          <p:cNvSpPr>
            <a:spLocks noGrp="1"/>
          </p:cNvSpPr>
          <p:nvPr>
            <p:ph type="title"/>
          </p:nvPr>
        </p:nvSpPr>
        <p:spPr/>
        <p:txBody>
          <a:bodyPr/>
          <a:lstStyle/>
          <a:p>
            <a:r>
              <a:rPr lang="es-DO" dirty="0"/>
              <a:t>Introducción </a:t>
            </a:r>
          </a:p>
        </p:txBody>
      </p:sp>
      <p:sp>
        <p:nvSpPr>
          <p:cNvPr id="3" name="Content Placeholder 2">
            <a:extLst>
              <a:ext uri="{FF2B5EF4-FFF2-40B4-BE49-F238E27FC236}">
                <a16:creationId xmlns:a16="http://schemas.microsoft.com/office/drawing/2014/main" id="{F093EE6A-FD9B-4AC6-9331-4B2A59AE0E6A}"/>
              </a:ext>
            </a:extLst>
          </p:cNvPr>
          <p:cNvSpPr>
            <a:spLocks noGrp="1"/>
          </p:cNvSpPr>
          <p:nvPr>
            <p:ph idx="1"/>
          </p:nvPr>
        </p:nvSpPr>
        <p:spPr/>
        <p:txBody>
          <a:bodyPr>
            <a:normAutofit lnSpcReduction="10000"/>
          </a:bodyPr>
          <a:lstStyle/>
          <a:p>
            <a:r>
              <a:rPr lang="es-DO" sz="2700"/>
              <a:t>Higiene - Medidas adoptadas para mantener nuestros cuerpos limpios, como lavarnos las manos, el pelo y tomar un baño</a:t>
            </a:r>
          </a:p>
          <a:p>
            <a:pPr lvl="1"/>
            <a:endParaRPr lang="en-US" sz="2300" dirty="0"/>
          </a:p>
          <a:p>
            <a:r>
              <a:rPr lang="es-DO" sz="2700"/>
              <a:t>Nutrición - El proceso de consumo de alimentos o bebidas necesarios para la salud y el crecimiento, que nuestros cuerpos necesitan para mantenerse vivos y sanos</a:t>
            </a:r>
          </a:p>
          <a:p>
            <a:pPr lvl="1"/>
            <a:endParaRPr lang="en-US" sz="2300" dirty="0"/>
          </a:p>
          <a:p>
            <a:r>
              <a:rPr lang="es-DO" sz="2700"/>
              <a:t>Nutriente - Una sustancia en alimentos o bebidas que proporciona sostén para el crecimiento y el mantenimiento de la vida</a:t>
            </a:r>
          </a:p>
          <a:p>
            <a:endParaRPr lang="en-US" dirty="0"/>
          </a:p>
        </p:txBody>
      </p:sp>
      <p:sp>
        <p:nvSpPr>
          <p:cNvPr id="4" name="Slide Number Placeholder 3">
            <a:extLst>
              <a:ext uri="{FF2B5EF4-FFF2-40B4-BE49-F238E27FC236}">
                <a16:creationId xmlns:a16="http://schemas.microsoft.com/office/drawing/2014/main" id="{0ED4A7C8-50A3-429E-9CDA-CDE0ECA3FE5B}"/>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5</a:t>
            </a:fld>
            <a:endParaRPr lang="en-US"/>
          </a:p>
        </p:txBody>
      </p:sp>
    </p:spTree>
    <p:extLst>
      <p:ext uri="{BB962C8B-B14F-4D97-AF65-F5344CB8AC3E}">
        <p14:creationId xmlns:p14="http://schemas.microsoft.com/office/powerpoint/2010/main" val="760771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57BCB5-A45D-419E-9093-B5032AFFC553}"/>
              </a:ext>
            </a:extLst>
          </p:cNvPr>
          <p:cNvSpPr>
            <a:spLocks noGrp="1"/>
          </p:cNvSpPr>
          <p:nvPr>
            <p:ph type="title"/>
          </p:nvPr>
        </p:nvSpPr>
        <p:spPr>
          <a:xfrm>
            <a:off x="955963" y="2204361"/>
            <a:ext cx="7242463" cy="2465614"/>
          </a:xfrm>
        </p:spPr>
        <p:txBody>
          <a:bodyPr>
            <a:normAutofit fontScale="90000"/>
          </a:bodyPr>
          <a:lstStyle/>
          <a:p>
            <a:pPr algn="ctr"/>
            <a:r>
              <a:rPr lang="es-DO" sz="4100" dirty="0"/>
              <a:t>¿Cuál de los alimentos, comidas o meriendas que cubrimos hoy va a añadir a la dietade sus hijos esta semana?</a:t>
            </a:r>
          </a:p>
        </p:txBody>
      </p:sp>
      <p:sp>
        <p:nvSpPr>
          <p:cNvPr id="2" name="Slide Number Placeholder 1">
            <a:extLst>
              <a:ext uri="{FF2B5EF4-FFF2-40B4-BE49-F238E27FC236}">
                <a16:creationId xmlns:a16="http://schemas.microsoft.com/office/drawing/2014/main" id="{2A3B9144-1062-47D1-BAF0-A976FE6D129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50</a:t>
            </a:fld>
            <a:endParaRPr lang="en-US"/>
          </a:p>
        </p:txBody>
      </p:sp>
      <p:sp>
        <p:nvSpPr>
          <p:cNvPr id="3" name="Rectangle: Rounded Corners 2">
            <a:extLst>
              <a:ext uri="{FF2B5EF4-FFF2-40B4-BE49-F238E27FC236}">
                <a16:creationId xmlns:a16="http://schemas.microsoft.com/office/drawing/2014/main" id="{E935793C-63E3-4D59-A060-62392AD24F6B}"/>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327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6906A-1502-45C4-B7DE-DBA129325AB9}"/>
              </a:ext>
            </a:extLst>
          </p:cNvPr>
          <p:cNvSpPr>
            <a:spLocks noGrp="1"/>
          </p:cNvSpPr>
          <p:nvPr>
            <p:ph type="title"/>
          </p:nvPr>
        </p:nvSpPr>
        <p:spPr>
          <a:xfrm>
            <a:off x="1257300" y="2073727"/>
            <a:ext cx="6760029" cy="2743199"/>
          </a:xfrm>
        </p:spPr>
        <p:txBody>
          <a:bodyPr>
            <a:noAutofit/>
          </a:bodyPr>
          <a:lstStyle/>
          <a:p>
            <a:pPr algn="ctr"/>
            <a:r>
              <a:rPr lang="es-DO" sz="4100"/>
              <a:t>¿Hay otras comidas y meriendas ricas en calcio, hierro y vitamina C que usted prepararía en casa?</a:t>
            </a:r>
          </a:p>
        </p:txBody>
      </p:sp>
      <p:sp>
        <p:nvSpPr>
          <p:cNvPr id="2" name="Slide Number Placeholder 1">
            <a:extLst>
              <a:ext uri="{FF2B5EF4-FFF2-40B4-BE49-F238E27FC236}">
                <a16:creationId xmlns:a16="http://schemas.microsoft.com/office/drawing/2014/main" id="{14204CF3-AE11-4145-A197-D30909DA4DA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51</a:t>
            </a:fld>
            <a:endParaRPr lang="en-US"/>
          </a:p>
        </p:txBody>
      </p:sp>
      <p:sp>
        <p:nvSpPr>
          <p:cNvPr id="3" name="Rectangle: Rounded Corners 2">
            <a:extLst>
              <a:ext uri="{FF2B5EF4-FFF2-40B4-BE49-F238E27FC236}">
                <a16:creationId xmlns:a16="http://schemas.microsoft.com/office/drawing/2014/main" id="{A76E5BC3-6AD4-4AAC-9495-84472AA6C6BB}"/>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749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612F57-C5BA-480E-8ED5-14E8FC749EAB}"/>
              </a:ext>
            </a:extLst>
          </p:cNvPr>
          <p:cNvSpPr>
            <a:spLocks noGrp="1"/>
          </p:cNvSpPr>
          <p:nvPr>
            <p:ph type="title"/>
          </p:nvPr>
        </p:nvSpPr>
        <p:spPr>
          <a:xfrm>
            <a:off x="1257300" y="2204357"/>
            <a:ext cx="6841671" cy="2449284"/>
          </a:xfrm>
        </p:spPr>
        <p:txBody>
          <a:bodyPr>
            <a:normAutofit/>
          </a:bodyPr>
          <a:lstStyle/>
          <a:p>
            <a:pPr algn="ctr"/>
            <a:r>
              <a:rPr lang="es-DO" sz="4100"/>
              <a:t>¿Qué otras acciones hemos cubierto hoy que podemos hacer en casa para reducir la exposición al plomo? </a:t>
            </a:r>
          </a:p>
        </p:txBody>
      </p:sp>
      <p:sp>
        <p:nvSpPr>
          <p:cNvPr id="2" name="Slide Number Placeholder 1">
            <a:extLst>
              <a:ext uri="{FF2B5EF4-FFF2-40B4-BE49-F238E27FC236}">
                <a16:creationId xmlns:a16="http://schemas.microsoft.com/office/drawing/2014/main" id="{D2A3B10E-390F-492F-8C5A-D9E65192321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52</a:t>
            </a:fld>
            <a:endParaRPr lang="en-US"/>
          </a:p>
        </p:txBody>
      </p:sp>
      <p:sp>
        <p:nvSpPr>
          <p:cNvPr id="3" name="Rectangle: Rounded Corners 2">
            <a:extLst>
              <a:ext uri="{FF2B5EF4-FFF2-40B4-BE49-F238E27FC236}">
                <a16:creationId xmlns:a16="http://schemas.microsoft.com/office/drawing/2014/main" id="{3F8D5244-A140-4E8B-968F-AC343CD352DB}"/>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352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3C84-F860-4F2C-B233-ACAD7CF62A0E}"/>
              </a:ext>
            </a:extLst>
          </p:cNvPr>
          <p:cNvSpPr>
            <a:spLocks noGrp="1"/>
          </p:cNvSpPr>
          <p:nvPr>
            <p:ph type="title"/>
          </p:nvPr>
        </p:nvSpPr>
        <p:spPr>
          <a:solidFill>
            <a:srgbClr val="FFFFFF">
              <a:alpha val="50196"/>
            </a:srgbClr>
          </a:solidFill>
        </p:spPr>
        <p:txBody>
          <a:bodyPr/>
          <a:lstStyle/>
          <a:p>
            <a:r>
              <a:rPr lang="es-DO">
                <a:solidFill>
                  <a:schemeClr val="tx1"/>
                </a:solidFill>
              </a:rPr>
              <a:t>¡Gracias!</a:t>
            </a:r>
          </a:p>
        </p:txBody>
      </p:sp>
      <p:sp>
        <p:nvSpPr>
          <p:cNvPr id="3" name="Content Placeholder 2">
            <a:extLst>
              <a:ext uri="{FF2B5EF4-FFF2-40B4-BE49-F238E27FC236}">
                <a16:creationId xmlns:a16="http://schemas.microsoft.com/office/drawing/2014/main" id="{3D173755-AF64-480A-AFCE-C3FFA23D2658}"/>
              </a:ext>
            </a:extLst>
          </p:cNvPr>
          <p:cNvSpPr>
            <a:spLocks noGrp="1"/>
          </p:cNvSpPr>
          <p:nvPr>
            <p:ph idx="1"/>
          </p:nvPr>
        </p:nvSpPr>
        <p:spPr>
          <a:solidFill>
            <a:srgbClr val="FFFFFF">
              <a:alpha val="50196"/>
            </a:srgbClr>
          </a:solidFill>
        </p:spPr>
        <p:txBody>
          <a:bodyPr>
            <a:normAutofit/>
          </a:bodyPr>
          <a:lstStyle/>
          <a:p>
            <a:pPr marL="0" indent="0">
              <a:buNone/>
            </a:pPr>
            <a:r>
              <a:rPr lang="es-DO" i="1" dirty="0">
                <a:solidFill>
                  <a:schemeClr val="tx1"/>
                </a:solidFill>
              </a:rPr>
              <a:t>Módulo 3: </a:t>
            </a:r>
            <a:r>
              <a:rPr lang="es-DO" dirty="0">
                <a:solidFill>
                  <a:schemeClr val="tx1"/>
                </a:solidFill>
              </a:rPr>
              <a:t>Los recursos para llevar a casa sobre </a:t>
            </a:r>
            <a:r>
              <a:rPr lang="es-DO" i="1" dirty="0">
                <a:solidFill>
                  <a:schemeClr val="tx1"/>
                </a:solidFill>
              </a:rPr>
              <a:t>Higiene personal y nutrición</a:t>
            </a:r>
            <a:r>
              <a:rPr lang="es-DO" dirty="0">
                <a:solidFill>
                  <a:schemeClr val="tx1"/>
                </a:solidFill>
              </a:rPr>
              <a:t> incluyen:</a:t>
            </a:r>
          </a:p>
          <a:p>
            <a:r>
              <a:rPr lang="es-DO" dirty="0">
                <a:solidFill>
                  <a:schemeClr val="tx1"/>
                </a:solidFill>
              </a:rPr>
              <a:t>Hoja de trabajo</a:t>
            </a:r>
          </a:p>
          <a:p>
            <a:r>
              <a:rPr lang="es-DO" dirty="0">
                <a:solidFill>
                  <a:schemeClr val="tx1"/>
                </a:solidFill>
              </a:rPr>
              <a:t>Mensajes clave</a:t>
            </a:r>
          </a:p>
          <a:p>
            <a:r>
              <a:rPr lang="es-DO" dirty="0">
                <a:solidFill>
                  <a:schemeClr val="tx1"/>
                </a:solidFill>
              </a:rPr>
              <a:t>Hoja de ejercicios para niños</a:t>
            </a:r>
          </a:p>
        </p:txBody>
      </p:sp>
      <p:sp>
        <p:nvSpPr>
          <p:cNvPr id="4" name="Slide Number Placeholder 3">
            <a:extLst>
              <a:ext uri="{FF2B5EF4-FFF2-40B4-BE49-F238E27FC236}">
                <a16:creationId xmlns:a16="http://schemas.microsoft.com/office/drawing/2014/main" id="{3B332253-F967-434D-8EE2-DAFCC1A442FD}"/>
              </a:ext>
            </a:extLst>
          </p:cNvPr>
          <p:cNvSpPr>
            <a:spLocks noGrp="1"/>
          </p:cNvSpPr>
          <p:nvPr>
            <p:ph type="sldNum" sz="quarter" idx="12"/>
          </p:nvPr>
        </p:nvSpPr>
        <p:spPr/>
        <p:txBody>
          <a:bodyPr/>
          <a:lstStyle/>
          <a:p>
            <a:fld id="{48006AAD-9E02-44C8-BDCD-ACF5C8330FA5}" type="slidenum">
              <a:rPr lang="en-US" smtClean="0"/>
              <a:t>53</a:t>
            </a:fld>
            <a:endParaRPr lang="en-US"/>
          </a:p>
        </p:txBody>
      </p:sp>
    </p:spTree>
    <p:extLst>
      <p:ext uri="{BB962C8B-B14F-4D97-AF65-F5344CB8AC3E}">
        <p14:creationId xmlns:p14="http://schemas.microsoft.com/office/powerpoint/2010/main" val="25031071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394335" y="271732"/>
            <a:ext cx="8355330" cy="1325563"/>
          </a:xfrm>
        </p:spPr>
        <p:txBody>
          <a:bodyPr>
            <a:normAutofit/>
          </a:bodyPr>
          <a:lstStyle/>
          <a:p>
            <a:r>
              <a:rPr lang="es-DO" sz="4000" dirty="0"/>
              <a:t>Centro Nacional de Información Sobre el Plomo</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597295"/>
            <a:ext cx="7886700" cy="4667249"/>
          </a:xfrm>
        </p:spPr>
        <p:txBody>
          <a:bodyPr>
            <a:normAutofit fontScale="92500" lnSpcReduction="20000"/>
          </a:bodyPr>
          <a:lstStyle/>
          <a:p>
            <a:pPr marL="0" indent="0" algn="ctr">
              <a:buNone/>
            </a:pPr>
            <a:r>
              <a:rPr lang="es-DO" sz="3000" dirty="0"/>
              <a:t>1 (800) 424-LEAD [5323] </a:t>
            </a:r>
          </a:p>
          <a:p>
            <a:pPr>
              <a:buFont typeface="Arial" panose="020B0604020202020204" pitchFamily="34" charset="0"/>
              <a:buChar char="•"/>
            </a:pPr>
            <a:endParaRPr lang="en-US" sz="3000" dirty="0"/>
          </a:p>
          <a:p>
            <a:r>
              <a:rPr lang="es-DO" sz="3000" dirty="0"/>
              <a:t>Proporciona al público y a los profesionales información sobre el plomo, los peligros relacionados con el plomo y la prevención </a:t>
            </a:r>
          </a:p>
          <a:p>
            <a:r>
              <a:rPr lang="es-DO" sz="3000" dirty="0"/>
              <a:t>Pregunte a un especialista en información sobre el plomo</a:t>
            </a:r>
          </a:p>
          <a:p>
            <a:r>
              <a:rPr lang="es-DO" sz="3000" dirty="0"/>
              <a:t>De lunes a viernes de 8:00 a 6:00 horas ET (excepto feriados nacionales) </a:t>
            </a:r>
          </a:p>
          <a:p>
            <a:r>
              <a:rPr lang="es-DO" sz="3000" dirty="0"/>
              <a:t>Las personas con discapacidad auditiva o trastornos del habla pueden acceder a este número a través de TTY llamando al Servicio Federal de Relevo en 1-800-877-8339</a:t>
            </a:r>
          </a:p>
          <a:p>
            <a:endParaRPr lang="en-US" dirty="0"/>
          </a:p>
        </p:txBody>
      </p:sp>
      <p:sp>
        <p:nvSpPr>
          <p:cNvPr id="4" name="Slide Number Placeholder 3">
            <a:extLst>
              <a:ext uri="{FF2B5EF4-FFF2-40B4-BE49-F238E27FC236}">
                <a16:creationId xmlns:a16="http://schemas.microsoft.com/office/drawing/2014/main" id="{108B5C0F-162E-498A-9366-B3BB60B7AEFA}"/>
              </a:ext>
              <a:ext uri="{C183D7F6-B498-43B3-948B-1728B52AA6E4}">
                <adec:decorative xmlns:adec="http://schemas.microsoft.com/office/drawing/2017/decorative" val="1"/>
              </a:ext>
            </a:extLst>
          </p:cNvPr>
          <p:cNvSpPr>
            <a:spLocks noGrp="1"/>
          </p:cNvSpPr>
          <p:nvPr>
            <p:ph type="sldNum" sz="quarter" idx="12"/>
          </p:nvPr>
        </p:nvSpPr>
        <p:spPr/>
        <p:txBody>
          <a:bodyPr/>
          <a:lstStyle/>
          <a:p>
            <a:fld id="{8BDDB8F2-9556-40C9-B415-49D2309055B7}" type="slidenum">
              <a:rPr lang="es-MX" smtClean="0"/>
              <a:t>54</a:t>
            </a:fld>
            <a:endParaRPr lang="es-MX"/>
          </a:p>
        </p:txBody>
      </p:sp>
    </p:spTree>
    <p:extLst>
      <p:ext uri="{BB962C8B-B14F-4D97-AF65-F5344CB8AC3E}">
        <p14:creationId xmlns:p14="http://schemas.microsoft.com/office/powerpoint/2010/main" val="311133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CF071F-9179-4CA5-92DF-413604F22B6E}"/>
              </a:ext>
            </a:extLst>
          </p:cNvPr>
          <p:cNvSpPr>
            <a:spLocks noGrp="1"/>
          </p:cNvSpPr>
          <p:nvPr>
            <p:ph type="title"/>
          </p:nvPr>
        </p:nvSpPr>
        <p:spPr>
          <a:xfrm>
            <a:off x="1059873" y="2449285"/>
            <a:ext cx="7045036" cy="1968274"/>
          </a:xfrm>
        </p:spPr>
        <p:txBody>
          <a:bodyPr>
            <a:normAutofit/>
          </a:bodyPr>
          <a:lstStyle/>
          <a:p>
            <a:pPr algn="ctr"/>
            <a:r>
              <a:rPr lang="es-DO" sz="4100" dirty="0"/>
              <a:t>¿Cuáles son los ejemplos de buenos hábitos de higiene personal para los niños?</a:t>
            </a:r>
          </a:p>
        </p:txBody>
      </p:sp>
      <p:sp>
        <p:nvSpPr>
          <p:cNvPr id="2" name="Slide Number Placeholder 1">
            <a:extLst>
              <a:ext uri="{FF2B5EF4-FFF2-40B4-BE49-F238E27FC236}">
                <a16:creationId xmlns:a16="http://schemas.microsoft.com/office/drawing/2014/main" id="{B9A51685-296B-49A5-8334-105674E1300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6</a:t>
            </a:fld>
            <a:endParaRPr lang="en-US"/>
          </a:p>
        </p:txBody>
      </p:sp>
      <p:sp>
        <p:nvSpPr>
          <p:cNvPr id="4" name="Rectangle: Rounded Corners 3">
            <a:extLst>
              <a:ext uri="{FF2B5EF4-FFF2-40B4-BE49-F238E27FC236}">
                <a16:creationId xmlns:a16="http://schemas.microsoft.com/office/drawing/2014/main" id="{055CBB67-7B3E-4142-A6ED-C572AC88FD90}"/>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75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38EBC4-B81E-48E9-B895-7D7759A36A92}"/>
              </a:ext>
            </a:extLst>
          </p:cNvPr>
          <p:cNvSpPr>
            <a:spLocks noGrp="1"/>
          </p:cNvSpPr>
          <p:nvPr>
            <p:ph type="title"/>
          </p:nvPr>
        </p:nvSpPr>
        <p:spPr>
          <a:xfrm>
            <a:off x="1039091" y="2612577"/>
            <a:ext cx="7107381" cy="1681841"/>
          </a:xfrm>
        </p:spPr>
        <p:txBody>
          <a:bodyPr>
            <a:noAutofit/>
          </a:bodyPr>
          <a:lstStyle/>
          <a:p>
            <a:pPr algn="ctr"/>
            <a:r>
              <a:rPr lang="es-DO" sz="4100" dirty="0"/>
              <a:t>¿Qué alimentos cree que deben ser parte de una dieta saludable para los niños?</a:t>
            </a:r>
          </a:p>
        </p:txBody>
      </p:sp>
      <p:sp>
        <p:nvSpPr>
          <p:cNvPr id="2" name="Slide Number Placeholder 1">
            <a:extLst>
              <a:ext uri="{FF2B5EF4-FFF2-40B4-BE49-F238E27FC236}">
                <a16:creationId xmlns:a16="http://schemas.microsoft.com/office/drawing/2014/main" id="{59629E2B-A99F-42E9-9494-45E82F14AF1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7</a:t>
            </a:fld>
            <a:endParaRPr lang="en-US"/>
          </a:p>
        </p:txBody>
      </p:sp>
      <p:sp>
        <p:nvSpPr>
          <p:cNvPr id="4" name="Rectangle: Rounded Corners 3">
            <a:extLst>
              <a:ext uri="{FF2B5EF4-FFF2-40B4-BE49-F238E27FC236}">
                <a16:creationId xmlns:a16="http://schemas.microsoft.com/office/drawing/2014/main" id="{3F71D3C2-21BE-46EA-9909-94177FF95A54}"/>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202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F0547F-3AB4-47DF-99B5-CF8AB543D7C2}"/>
              </a:ext>
            </a:extLst>
          </p:cNvPr>
          <p:cNvSpPr>
            <a:spLocks noGrp="1"/>
          </p:cNvSpPr>
          <p:nvPr>
            <p:ph type="title"/>
          </p:nvPr>
        </p:nvSpPr>
        <p:spPr>
          <a:xfrm>
            <a:off x="1257300" y="2661555"/>
            <a:ext cx="6466114" cy="1543733"/>
          </a:xfrm>
        </p:spPr>
        <p:txBody>
          <a:bodyPr>
            <a:noAutofit/>
          </a:bodyPr>
          <a:lstStyle/>
          <a:p>
            <a:pPr algn="ctr"/>
            <a:r>
              <a:rPr lang="es-DO" sz="4100" dirty="0"/>
              <a:t>¿Cuáles son algunos de los nutrientes importantes para nuestra salud? </a:t>
            </a:r>
          </a:p>
        </p:txBody>
      </p:sp>
      <p:sp>
        <p:nvSpPr>
          <p:cNvPr id="2" name="Slide Number Placeholder 1">
            <a:extLst>
              <a:ext uri="{FF2B5EF4-FFF2-40B4-BE49-F238E27FC236}">
                <a16:creationId xmlns:a16="http://schemas.microsoft.com/office/drawing/2014/main" id="{83974B4F-FA71-4C8B-8859-5FAA83C95962}"/>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8</a:t>
            </a:fld>
            <a:endParaRPr lang="en-US"/>
          </a:p>
        </p:txBody>
      </p:sp>
      <p:sp>
        <p:nvSpPr>
          <p:cNvPr id="5" name="Rectangle: Rounded Corners 4">
            <a:extLst>
              <a:ext uri="{FF2B5EF4-FFF2-40B4-BE49-F238E27FC236}">
                <a16:creationId xmlns:a16="http://schemas.microsoft.com/office/drawing/2014/main" id="{576B3D42-052F-45C5-81DE-6524619DDC30}"/>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994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92CCD5-FA30-4B35-AB09-99EAC63A293A}"/>
              </a:ext>
            </a:extLst>
          </p:cNvPr>
          <p:cNvSpPr>
            <a:spLocks noGrp="1"/>
          </p:cNvSpPr>
          <p:nvPr>
            <p:ph type="title"/>
          </p:nvPr>
        </p:nvSpPr>
        <p:spPr>
          <a:xfrm>
            <a:off x="1007917" y="2766218"/>
            <a:ext cx="7190509" cy="1325563"/>
          </a:xfrm>
        </p:spPr>
        <p:txBody>
          <a:bodyPr>
            <a:noAutofit/>
          </a:bodyPr>
          <a:lstStyle/>
          <a:p>
            <a:pPr algn="ctr"/>
            <a:r>
              <a:rPr lang="es-DO" sz="4100" dirty="0"/>
              <a:t>¿Qué nutrientes pueden limitar la absorción del plomo en los cuerpos de los niños?</a:t>
            </a:r>
          </a:p>
        </p:txBody>
      </p:sp>
      <p:sp>
        <p:nvSpPr>
          <p:cNvPr id="2" name="Slide Number Placeholder 1">
            <a:extLst>
              <a:ext uri="{FF2B5EF4-FFF2-40B4-BE49-F238E27FC236}">
                <a16:creationId xmlns:a16="http://schemas.microsoft.com/office/drawing/2014/main" id="{AB2ADBDB-0C14-4B29-B909-DDCF07572FB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9</a:t>
            </a:fld>
            <a:endParaRPr lang="en-US"/>
          </a:p>
        </p:txBody>
      </p:sp>
      <p:sp>
        <p:nvSpPr>
          <p:cNvPr id="4" name="Rectangle: Rounded Corners 3">
            <a:extLst>
              <a:ext uri="{FF2B5EF4-FFF2-40B4-BE49-F238E27FC236}">
                <a16:creationId xmlns:a16="http://schemas.microsoft.com/office/drawing/2014/main" id="{75642431-3CD3-4A6C-A238-194C3F10FDBB}"/>
              </a:ext>
              <a:ext uri="{C183D7F6-B498-43B3-948B-1728B52AA6E4}">
                <adec:decorative xmlns:adec="http://schemas.microsoft.com/office/drawing/2017/decorative" val="1"/>
              </a:ext>
            </a:extLst>
          </p:cNvPr>
          <p:cNvSpPr/>
          <p:nvPr/>
        </p:nvSpPr>
        <p:spPr>
          <a:xfrm>
            <a:off x="486710" y="1604866"/>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220713"/>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2020-10-27T10:32:14+00:00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SharedWithUsers xmlns="8208de43-a64f-47b6-af23-f340daf30859">
      <UserInfo>
        <DisplayName>Sellars, Shayna</DisplayName>
        <AccountId>24</AccountId>
        <AccountType/>
      </UserInfo>
      <UserInfo>
        <DisplayName>Younes, Lina</DisplayName>
        <AccountId>57</AccountId>
        <AccountType/>
      </UserInfo>
    </SharedWithUsers>
    <MediaLengthInSeconds xmlns="9d61d8fb-a99e-4f97-bee3-1c0c42237d32" xsi:nil="true"/>
    <_ip_UnifiedCompliancePolicyUIAction xmlns="http://schemas.microsoft.com/sharepoint/v3" xsi:nil="true"/>
    <_ip_UnifiedCompliancePolicyProperties xmlns="http://schemas.microsoft.com/sharepoint/v3" xsi:nil="true"/>
    <lcf76f155ced4ddcb4097134ff3c332f xmlns="9d61d8fb-a99e-4f97-bee3-1c0c42237d3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E555EE6AEA6F4E90DC1EE56A20DF84" ma:contentTypeVersion="17" ma:contentTypeDescription="Create a new document." ma:contentTypeScope="" ma:versionID="ceb0df817da008a8ccb6cfbc4c6ed3ca">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d61d8fb-a99e-4f97-bee3-1c0c42237d32" xmlns:ns6="8208de43-a64f-47b6-af23-f340daf30859" targetNamespace="http://schemas.microsoft.com/office/2006/metadata/properties" ma:root="true" ma:fieldsID="5512ab9d0cb0f65106e221a4b71e3a21" ns1:_="" ns2:_="" ns3:_="" ns4:_="" ns5:_="" ns6:_="">
    <xsd:import namespace="http://schemas.microsoft.com/sharepoint/v3"/>
    <xsd:import namespace="4ffa91fb-a0ff-4ac5-b2db-65c790d184a4"/>
    <xsd:import namespace="http://schemas.microsoft.com/sharepoint.v3"/>
    <xsd:import namespace="http://schemas.microsoft.com/sharepoint/v3/fields"/>
    <xsd:import namespace="9d61d8fb-a99e-4f97-bee3-1c0c42237d32"/>
    <xsd:import namespace="8208de43-a64f-47b6-af23-f340daf3085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DateTaken" minOccurs="0"/>
                <xsd:element ref="ns5:MediaServiceAutoTags" minOccurs="0"/>
                <xsd:element ref="ns5:MediaServiceGenerationTime" minOccurs="0"/>
                <xsd:element ref="ns5:MediaServiceEventHashCode" minOccurs="0"/>
                <xsd:element ref="ns5:MediaServiceOCR" minOccurs="0"/>
                <xsd:element ref="ns5:MediaLengthInSeconds" minOccurs="0"/>
                <xsd:element ref="ns5:MediaServiceLocation" minOccurs="0"/>
                <xsd:element ref="ns1:_ip_UnifiedCompliancePolicyProperties" minOccurs="0"/>
                <xsd:element ref="ns1:_ip_UnifiedCompliancePolicyUIAction"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39" nillable="true" ma:displayName="Unified Compliance Policy Properties" ma:hidden="true" ma:internalName="_ip_UnifiedCompliancePolicyProperties">
      <xsd:simpleType>
        <xsd:restriction base="dms:Note"/>
      </xsd:simpleType>
    </xsd:element>
    <xsd:element name="_ip_UnifiedCompliancePolicyUIAction" ma:index="4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3eea9a90-c9c7-4cb4-b15a-d2a3718b7468}" ma:internalName="TaxCatchAllLabel" ma:readOnly="true" ma:showField="CatchAllDataLabel" ma:web="8208de43-a64f-47b6-af23-f340daf3085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3eea9a90-c9c7-4cb4-b15a-d2a3718b7468}" ma:internalName="TaxCatchAll" ma:showField="CatchAllData" ma:web="8208de43-a64f-47b6-af23-f340daf308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61d8fb-a99e-4f97-bee3-1c0c42237d32"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2" nillable="true" ma:displayName="MediaServiceDateTaken" ma:hidden="true" ma:internalName="MediaServiceDateTaken" ma:readOnly="true">
      <xsd:simpleType>
        <xsd:restriction base="dms:Text"/>
      </xsd:simpleType>
    </xsd:element>
    <xsd:element name="MediaServiceAutoTags" ma:index="33" nillable="true" ma:displayName="Tags" ma:internalName="MediaServiceAutoTags" ma:readOnly="true">
      <xsd:simpleType>
        <xsd:restriction base="dms:Text"/>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MediaServiceLocation" ma:index="38" nillable="true" ma:displayName="Location" ma:internalName="MediaServiceLocation" ma:readOnly="true">
      <xsd:simpleType>
        <xsd:restriction base="dms:Text"/>
      </xsd:simpleType>
    </xsd:element>
    <xsd:element name="lcf76f155ced4ddcb4097134ff3c332f" ma:index="42"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208de43-a64f-47b6-af23-f340daf3085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C4AFA3-D757-48BA-872A-893FFA722BD6}">
  <ds:schemaRefs>
    <ds:schemaRef ds:uri="Microsoft.SharePoint.Taxonomy.ContentTypeSync"/>
  </ds:schemaRefs>
</ds:datastoreItem>
</file>

<file path=customXml/itemProps2.xml><?xml version="1.0" encoding="utf-8"?>
<ds:datastoreItem xmlns:ds="http://schemas.openxmlformats.org/officeDocument/2006/customXml" ds:itemID="{02E7AC35-CD8E-48DD-83E3-81D73861E6E3}">
  <ds:schemaRefs>
    <ds:schemaRef ds:uri="http://schemas.microsoft.com/office/2006/documentManagement/types"/>
    <ds:schemaRef ds:uri="http://schemas.microsoft.com/office/infopath/2007/PartnerControls"/>
    <ds:schemaRef ds:uri="4ffa91fb-a0ff-4ac5-b2db-65c790d184a4"/>
    <ds:schemaRef ds:uri="http://schemas.microsoft.com/office/2006/metadata/properties"/>
    <ds:schemaRef ds:uri="http://purl.org/dc/elements/1.1/"/>
    <ds:schemaRef ds:uri="http://schemas.microsoft.com/sharepoint/v3"/>
    <ds:schemaRef ds:uri="http://schemas.openxmlformats.org/package/2006/metadata/core-properties"/>
    <ds:schemaRef ds:uri="8208de43-a64f-47b6-af23-f340daf30859"/>
    <ds:schemaRef ds:uri="9d61d8fb-a99e-4f97-bee3-1c0c42237d32"/>
    <ds:schemaRef ds:uri="http://purl.org/dc/terms/"/>
    <ds:schemaRef ds:uri="http://schemas.microsoft.com/sharepoint/v3/field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D758D3ED-B2E5-417C-85B9-7458FCDDFE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d61d8fb-a99e-4f97-bee3-1c0c42237d32"/>
    <ds:schemaRef ds:uri="8208de43-a64f-47b6-af23-f340daf308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84E1296-217C-414D-BAC4-291A235BFB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8144</Words>
  <Application>Microsoft Office PowerPoint</Application>
  <PresentationFormat>On-screen Show (4:3)</PresentationFormat>
  <Paragraphs>587</Paragraphs>
  <Slides>54</Slides>
  <Notes>54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-apple-system</vt:lpstr>
      <vt:lpstr>Arial</vt:lpstr>
      <vt:lpstr>Calibri</vt:lpstr>
      <vt:lpstr>Office Theme</vt:lpstr>
      <vt:lpstr>Módulo 3: Higiene personal y nutrición</vt:lpstr>
      <vt:lpstr>Descripción</vt:lpstr>
      <vt:lpstr>Resultados</vt:lpstr>
      <vt:lpstr>Introducción</vt:lpstr>
      <vt:lpstr>Introducción </vt:lpstr>
      <vt:lpstr>¿Cuáles son los ejemplos de buenos hábitos de higiene personal para los niños?</vt:lpstr>
      <vt:lpstr>¿Qué alimentos cree que deben ser parte de una dieta saludable para los niños?</vt:lpstr>
      <vt:lpstr>¿Cuáles son algunos de los nutrientes importantes para nuestra salud? </vt:lpstr>
      <vt:lpstr>¿Qué nutrientes pueden limitar la absorción del plomo en los cuerpos de los niños?</vt:lpstr>
      <vt:lpstr>Higiene personal</vt:lpstr>
      <vt:lpstr>Higiene personal </vt:lpstr>
      <vt:lpstr>Lavado de manos en 6 pasos</vt:lpstr>
      <vt:lpstr>Lavado de manos en 6 pasos </vt:lpstr>
      <vt:lpstr>Lavado de manos en 6 pasos  </vt:lpstr>
      <vt:lpstr>Demostración de lavado de manos</vt:lpstr>
      <vt:lpstr>Vídeo de lavado de manos</vt:lpstr>
      <vt:lpstr>Posibles exposiciones al aire libre</vt:lpstr>
      <vt:lpstr>¿Cómo podemos reducir la posible exposición al plomo al aire libre en zonas con sospecha o certeza de que existe contaminación con plomo?  ¿Cómo podemos evitar que el plomo entre en nuestras casas?</vt:lpstr>
      <vt:lpstr>Buenas prácticas al aire libre</vt:lpstr>
      <vt:lpstr>Evite llevar tierra al interior de casa</vt:lpstr>
      <vt:lpstr>Revisión</vt:lpstr>
      <vt:lpstr>Nutrición</vt:lpstr>
      <vt:lpstr>Nutrientes clave</vt:lpstr>
      <vt:lpstr>Nutrientes clave </vt:lpstr>
      <vt:lpstr>Nutrientes clave  </vt:lpstr>
      <vt:lpstr>Datos importantes a considerar</vt:lpstr>
      <vt:lpstr>¿Qué otros alimentos cree que podemos proporcionar para que los niños obtengan hierro, calcio y vitamina C en sus dietas? </vt:lpstr>
      <vt:lpstr>Alimentos que pueden ayudar a reducir la absorción del plomo</vt:lpstr>
      <vt:lpstr>¿Falta en la tabla algún alimento, específicamente cualquier alimento local o tradicional que se come en nuestra comunidad?</vt:lpstr>
      <vt:lpstr>Alimentos que pueden ayudar a reducir la absorción del plomo </vt:lpstr>
      <vt:lpstr>Actividad opcional: Lectura de etiquetas de información nutricional</vt:lpstr>
      <vt:lpstr>Actividad opcional: Lectura de etiquetas de información nutricional </vt:lpstr>
      <vt:lpstr>Actividad opcional: Lectura de etiquetas de información nutricional  </vt:lpstr>
      <vt:lpstr>Actividad opcional: Lectura de etiquetas de información nutricional   </vt:lpstr>
      <vt:lpstr>Actividad opcional: Lectura de etiquetas de información nutricional    </vt:lpstr>
      <vt:lpstr>Ideas de comidas - Desayuno</vt:lpstr>
      <vt:lpstr>Ideas de comidas - Almuerzo</vt:lpstr>
      <vt:lpstr>Ideas de comidas - Cena</vt:lpstr>
      <vt:lpstr>¿Qué otras ideas de comida tiene que incluyan los tres nutrientes?</vt:lpstr>
      <vt:lpstr>Meriendas saludables</vt:lpstr>
      <vt:lpstr>¿Cuáles son otras meriendas saludables? </vt:lpstr>
      <vt:lpstr>Actividad opcional: Preparación de merienda saludable</vt:lpstr>
      <vt:lpstr>Preparación de alimentos</vt:lpstr>
      <vt:lpstr>Preparación de alimentos </vt:lpstr>
      <vt:lpstr>¿Qué podemos hacer al aire libre para reducir la exposición potencial al plomo en áreas con sospecha o confirmación de contaminación?</vt:lpstr>
      <vt:lpstr>Buenas prácticas al aire libre </vt:lpstr>
      <vt:lpstr>Pescado</vt:lpstr>
      <vt:lpstr>Conclusión</vt:lpstr>
      <vt:lpstr>¿Cuáles alimentos son ejemplos de alimentos ricos en calcio, hierro y vitamina C?</vt:lpstr>
      <vt:lpstr>¿Cuál de los alimentos, comidas o meriendas que cubrimos hoy va a añadir a la dietade sus hijos esta semana?</vt:lpstr>
      <vt:lpstr>¿Hay otras comidas y meriendas ricas en calcio, hierro y vitamina C que usted prepararía en casa?</vt:lpstr>
      <vt:lpstr>¿Qué otras acciones hemos cubierto hoy que podemos hacer en casa para reducir la exposición al plomo? </vt:lpstr>
      <vt:lpstr>¡Gracias!</vt:lpstr>
      <vt:lpstr>Centro Nacional de Información Sobre el Plomo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3: Higiene personal y nutrición</dc:title>
  <dc:creator/>
  <cp:lastModifiedBy/>
  <cp:revision>19</cp:revision>
  <dcterms:created xsi:type="dcterms:W3CDTF">2020-10-06T16:00:27Z</dcterms:created>
  <dcterms:modified xsi:type="dcterms:W3CDTF">2022-11-04T21:54:22Z</dcterms:modified>
  <cp:category>Plomo</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0x01010046E555EE6AEA6F4E90DC1EE56A20DF84</vt:lpwstr>
  </property>
  <property fmtid="{D5CDD505-2E9C-101B-9397-08002B2CF9AE}" pid="3" name="TaxKeyword">
    <vt:lpwstr/>
  </property>
  <property fmtid="{D5CDD505-2E9C-101B-9397-08002B2CF9AE}" pid="4" name="Order">
    <vt:r8>1067600</vt:r8>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EPA Subject">
    <vt:lpwstr/>
  </property>
  <property fmtid="{D5CDD505-2E9C-101B-9397-08002B2CF9AE}" pid="9" name="e3f09c3df709400db2417a7161762d62">
    <vt:lpwstr/>
  </property>
  <property fmtid="{D5CDD505-2E9C-101B-9397-08002B2CF9AE}" pid="10" name="Document Type">
    <vt:lpwstr/>
  </property>
  <property fmtid="{D5CDD505-2E9C-101B-9397-08002B2CF9AE}" pid="11" name="xd_Signature">
    <vt:bool>false</vt:bool>
  </property>
  <property fmtid="{D5CDD505-2E9C-101B-9397-08002B2CF9AE}" pid="12" name="Records Status">
    <vt:lpwstr>Pending</vt:lpwstr>
  </property>
  <property fmtid="{D5CDD505-2E9C-101B-9397-08002B2CF9AE}" pid="13" name="_ExtendedDescription">
    <vt:lpwstr/>
  </property>
  <property fmtid="{D5CDD505-2E9C-101B-9397-08002B2CF9AE}" pid="14" name="TriggerFlowInfo">
    <vt:lpwstr/>
  </property>
  <property fmtid="{D5CDD505-2E9C-101B-9397-08002B2CF9AE}" pid="15" name="MediaServiceImageTags">
    <vt:lpwstr/>
  </property>
</Properties>
</file>