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44"/>
  </p:notesMasterIdLst>
  <p:handoutMasterIdLst>
    <p:handoutMasterId r:id="rId45"/>
  </p:handoutMasterIdLst>
  <p:sldIdLst>
    <p:sldId id="527" r:id="rId6"/>
    <p:sldId id="260" r:id="rId7"/>
    <p:sldId id="261" r:id="rId8"/>
    <p:sldId id="262" r:id="rId9"/>
    <p:sldId id="517" r:id="rId10"/>
    <p:sldId id="265" r:id="rId11"/>
    <p:sldId id="518" r:id="rId12"/>
    <p:sldId id="519" r:id="rId13"/>
    <p:sldId id="520" r:id="rId14"/>
    <p:sldId id="521" r:id="rId15"/>
    <p:sldId id="522" r:id="rId16"/>
    <p:sldId id="272" r:id="rId17"/>
    <p:sldId id="302" r:id="rId18"/>
    <p:sldId id="301" r:id="rId19"/>
    <p:sldId id="303" r:id="rId20"/>
    <p:sldId id="493" r:id="rId21"/>
    <p:sldId id="494" r:id="rId22"/>
    <p:sldId id="524" r:id="rId23"/>
    <p:sldId id="523" r:id="rId24"/>
    <p:sldId id="525" r:id="rId25"/>
    <p:sldId id="499" r:id="rId26"/>
    <p:sldId id="500" r:id="rId27"/>
    <p:sldId id="501" r:id="rId28"/>
    <p:sldId id="492" r:id="rId29"/>
    <p:sldId id="502" r:id="rId30"/>
    <p:sldId id="503" r:id="rId31"/>
    <p:sldId id="504" r:id="rId32"/>
    <p:sldId id="505" r:id="rId33"/>
    <p:sldId id="506" r:id="rId34"/>
    <p:sldId id="508" r:id="rId35"/>
    <p:sldId id="509" r:id="rId36"/>
    <p:sldId id="510" r:id="rId37"/>
    <p:sldId id="526" r:id="rId38"/>
    <p:sldId id="513" r:id="rId39"/>
    <p:sldId id="514" r:id="rId40"/>
    <p:sldId id="515" r:id="rId41"/>
    <p:sldId id="516" r:id="rId42"/>
    <p:sldId id="44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F526F-E1B6-4EEA-89BD-FF2E5C3E8617}" v="177" dt="2022-10-02T22:35:37.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3098" autoAdjust="0"/>
  </p:normalViewPr>
  <p:slideViewPr>
    <p:cSldViewPr snapToGrid="0" showGuides="1">
      <p:cViewPr varScale="1">
        <p:scale>
          <a:sx n="80" d="100"/>
          <a:sy n="80" d="100"/>
        </p:scale>
        <p:origin x="1476" y="96"/>
      </p:cViewPr>
      <p:guideLst>
        <p:guide orient="horz" pos="2160"/>
        <p:guide pos="2880"/>
      </p:guideLst>
    </p:cSldViewPr>
  </p:slideViewPr>
  <p:outlineViewPr>
    <p:cViewPr>
      <p:scale>
        <a:sx n="33" d="100"/>
        <a:sy n="33" d="100"/>
      </p:scale>
      <p:origin x="0" y="-277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8C51B3-89E7-4BB4-B588-E5CCC7ED3D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F74C56-0452-45A0-BB70-3E3D308E39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2E093-13AC-4CD7-B314-7252F5217B0B}" type="datetimeFigureOut">
              <a:rPr lang="en-US" smtClean="0"/>
              <a:t>11/7/2022</a:t>
            </a:fld>
            <a:endParaRPr lang="en-US"/>
          </a:p>
        </p:txBody>
      </p:sp>
      <p:sp>
        <p:nvSpPr>
          <p:cNvPr id="4" name="Footer Placeholder 3">
            <a:extLst>
              <a:ext uri="{FF2B5EF4-FFF2-40B4-BE49-F238E27FC236}">
                <a16:creationId xmlns:a16="http://schemas.microsoft.com/office/drawing/2014/main" id="{75E6BC67-CED7-46CE-8652-BCEEB41BE1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6C376F-F691-43BB-915B-CFFE5C53FE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7199A-44AC-43DB-8FEF-715D9BF80C1A}" type="slidenum">
              <a:rPr lang="en-US" smtClean="0"/>
              <a:t>‹#›</a:t>
            </a:fld>
            <a:endParaRPr lang="en-US"/>
          </a:p>
        </p:txBody>
      </p:sp>
    </p:spTree>
    <p:extLst>
      <p:ext uri="{BB962C8B-B14F-4D97-AF65-F5344CB8AC3E}">
        <p14:creationId xmlns:p14="http://schemas.microsoft.com/office/powerpoint/2010/main" val="4002648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24D36-F553-4869-B56B-8EAA9F3B226E}" type="datetimeFigureOut">
              <a:rPr lang="en-US" smtClean="0"/>
              <a:t>11/7/2022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2F1D2-16C9-4106-B8D4-3AAE30BC0132}" type="slidenum">
              <a:rPr lang="en-US" smtClean="0"/>
              <a:t>‹#›</a:t>
            </a:fld>
            <a:endParaRPr lang="en-US"/>
          </a:p>
        </p:txBody>
      </p:sp>
    </p:spTree>
    <p:extLst>
      <p:ext uri="{BB962C8B-B14F-4D97-AF65-F5344CB8AC3E}">
        <p14:creationId xmlns:p14="http://schemas.microsoft.com/office/powerpoint/2010/main" val="426909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pa.gov/lead/real-estate-disclosures-about-potential-lead-hazard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XqUssA-PsD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pa.gov/lead/renovate-right-important-lead-hazard-information-families-child-care-providers-and-school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fpub.epa.gov/flpp/pub/index.cfm?do=main.firmSearch"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 </a:t>
            </a:r>
            <a:r>
              <a:rPr lang="en-US" dirty="0" err="1"/>
              <a:t>sesi</a:t>
            </a:r>
            <a:r>
              <a:rPr lang="es-DO" sz="1200" dirty="0" err="1"/>
              <a:t>ó</a:t>
            </a:r>
            <a:r>
              <a:rPr lang="en-US" dirty="0"/>
              <a:t>n de hoy </a:t>
            </a:r>
            <a:r>
              <a:rPr lang="en-US" dirty="0" err="1"/>
              <a:t>tomará</a:t>
            </a:r>
            <a:r>
              <a:rPr lang="en-US" dirty="0"/>
              <a:t> </a:t>
            </a:r>
            <a:r>
              <a:rPr lang="en-US" dirty="0" err="1"/>
              <a:t>aproximadamente</a:t>
            </a:r>
            <a:r>
              <a:rPr lang="en-US" dirty="0"/>
              <a:t> 75 </a:t>
            </a:r>
            <a:r>
              <a:rPr lang="en-US" dirty="0" err="1"/>
              <a:t>minutos</a:t>
            </a:r>
            <a:r>
              <a:rPr lang="en-US" dirty="0"/>
              <a:t> y </a:t>
            </a:r>
            <a:r>
              <a:rPr lang="en-US" dirty="0" err="1"/>
              <a:t>discutiremos</a:t>
            </a:r>
            <a:r>
              <a:rPr lang="en-US" dirty="0"/>
              <a:t>:</a:t>
            </a:r>
          </a:p>
          <a:p>
            <a:pPr marL="171450" indent="-171450">
              <a:buFont typeface="Arial" panose="020B0604020202020204" pitchFamily="34" charset="0"/>
              <a:buChar char="•"/>
            </a:pPr>
            <a:r>
              <a:rPr lang="es-DO" dirty="0"/>
              <a:t>Los peligros de la pintura a base de plomo en deterioro</a:t>
            </a:r>
          </a:p>
          <a:p>
            <a:pPr marL="171450" indent="-171450">
              <a:buFont typeface="Arial" panose="020B0604020202020204" pitchFamily="34" charset="0"/>
              <a:buChar char="•"/>
            </a:pPr>
            <a:r>
              <a:rPr lang="es-DO" dirty="0"/>
              <a:t>Pruebas para detección de plomo en el hogar</a:t>
            </a:r>
          </a:p>
          <a:p>
            <a:pPr marL="171450" indent="-171450">
              <a:buFont typeface="Arial" panose="020B0604020202020204" pitchFamily="34" charset="0"/>
              <a:buChar char="•"/>
            </a:pPr>
            <a:r>
              <a:rPr lang="es-DO" dirty="0"/>
              <a:t>Eliminación del plomo</a:t>
            </a:r>
          </a:p>
          <a:p>
            <a:pPr marL="171450" indent="-171450">
              <a:buFont typeface="Arial" panose="020B0604020202020204" pitchFamily="34" charset="0"/>
              <a:buChar char="•"/>
            </a:pPr>
            <a:r>
              <a:rPr lang="es-DO" dirty="0"/>
              <a:t>Norma de renovación, reparación y pintura (RRP) </a:t>
            </a:r>
          </a:p>
          <a:p>
            <a:pPr marL="171450" indent="-171450">
              <a:buFont typeface="Arial" panose="020B0604020202020204" pitchFamily="34" charset="0"/>
              <a:buChar char="•"/>
            </a:pPr>
            <a:r>
              <a:rPr lang="es-DO" dirty="0"/>
              <a:t>Proyectos de eliminación versus RRP</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a:t>
            </a:fld>
            <a:endParaRPr lang="en-US"/>
          </a:p>
        </p:txBody>
      </p:sp>
    </p:spTree>
    <p:extLst>
      <p:ext uri="{BB962C8B-B14F-4D97-AF65-F5344CB8AC3E}">
        <p14:creationId xmlns:p14="http://schemas.microsoft.com/office/powerpoint/2010/main" val="392371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Si las superficies pintadas se están deteriorando y le preocupa que puedan contener pintura a base de plomo, ¿cuál sería el primer paso para reducir la exposición potencial al plomo en su casa? </a:t>
            </a:r>
            <a:r>
              <a:rPr lang="es-ES" b="1" i="1" dirty="0">
                <a:effectLst/>
                <a:latin typeface="Arial" panose="020B0604020202020204" pitchFamily="34" charset="0"/>
              </a:rPr>
              <a:t>Nota para el instructor</a:t>
            </a:r>
            <a:r>
              <a:rPr lang="es-ES" b="0" i="1" dirty="0">
                <a:effectLst/>
                <a:latin typeface="Arial" panose="020B0604020202020204" pitchFamily="34" charset="0"/>
              </a:rPr>
              <a:t>: Permita a los participantes un momento para pensar y luego pídales que compartan sus respuestas con el grupo. Un buen primer paso sería verificar con la autoridad local de vivienda tribal o el departamento ambiental para obtener más información</a:t>
            </a:r>
            <a:r>
              <a:rPr lang="es-ES" b="0" i="0" dirty="0">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Un buen primer paso sería verificar con la autoridad local de vivienda tribal o el departamento ambiental para obtener más información. Si usted es propietario de su casa, contrate a un profesional certificado para realizar una inspección de plomo o una evaluación de riesgo de plomo. Otro primer paso posible es limpiar utilizando técnicas como el trapeador o mapo húmedo, cubiertas en el Módulo 2. Más adelante discutiremos las inspecciones de plomo y las evaluaciones de riesgos de plomo.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Cuando los trabajos de renovación, reparación y pintura (RRP, por sus siglas en inglés) se hacen en una casa construida antes de 1978 con pintura a base de plomo, la alteración de la pintura crea polvo de plomo, que puede inhalarse o ingerirse. Incluso si trata de mantener la zona de trabajo limpia y organizada, el polvo de plomo no puede contenerse a menos que se sigan prácticas de trabajo seguras con el plomo. Por lo tanto, es importante que una empresa certificado en prácticas seguras con el plomo para realizar el trabajo. Discutiremos esto más tarde.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5DF2F1D2-16C9-4106-B8D4-3AAE30BC0132}" type="slidenum">
              <a:rPr lang="en-US" smtClean="0"/>
              <a:t>11</a:t>
            </a:fld>
            <a:endParaRPr lang="en-US"/>
          </a:p>
        </p:txBody>
      </p:sp>
    </p:spTree>
    <p:extLst>
      <p:ext uri="{BB962C8B-B14F-4D97-AF65-F5344CB8AC3E}">
        <p14:creationId xmlns:p14="http://schemas.microsoft.com/office/powerpoint/2010/main" val="37130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II. </a:t>
            </a:r>
            <a:r>
              <a:rPr lang="es-ES" b="0" i="0" u="sng" dirty="0">
                <a:effectLst/>
                <a:latin typeface="Arial" panose="020B0604020202020204" pitchFamily="34" charset="0"/>
              </a:rPr>
              <a:t>Los peligros de la pintura a base de plomo en deterioro</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La pintura a base de plomo en deterioro (pelada, descascarada o agrietada) es un peligro y necesita atención inmediata. Un peligro de pintura a base de plomo es cualquier condición resultante del deterioro de la pintura que potencialmente causa la exposición al plomo en la pintura, el polvo o el suelo. La pintura a base de plomo generalmente no es un peligro si se encuentra en buenas condiciones y no se encuentra en una superficie de choque o fricción como una ventana o un marco de puerta o superficies que los niños pueden morder.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F2F1D2-16C9-4106-B8D4-3AAE30BC0132}" type="slidenum">
              <a:rPr lang="en-US" smtClean="0"/>
              <a:t>12</a:t>
            </a:fld>
            <a:endParaRPr lang="en-US"/>
          </a:p>
        </p:txBody>
      </p:sp>
    </p:spTree>
    <p:extLst>
      <p:ext uri="{BB962C8B-B14F-4D97-AF65-F5344CB8AC3E}">
        <p14:creationId xmlns:p14="http://schemas.microsoft.com/office/powerpoint/2010/main" val="191031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effectLst/>
                <a:latin typeface="Arial" panose="020B0604020202020204" pitchFamily="34" charset="0"/>
              </a:rPr>
              <a:t>Nota para el instructor: </a:t>
            </a:r>
            <a:r>
              <a:rPr lang="es-ES" b="0" i="1" dirty="0">
                <a:effectLst/>
                <a:latin typeface="Arial" panose="020B0604020202020204" pitchFamily="34" charset="0"/>
              </a:rPr>
              <a:t>Entregue un lápiz y copia de la Hoja de trabajo y las Mensajes clave del Módulo 4 a cada participante. </a:t>
            </a:r>
          </a:p>
          <a:p>
            <a:endParaRPr lang="es-ES" b="0" i="0" dirty="0">
              <a:effectLst/>
              <a:latin typeface="Arial" panose="020B0604020202020204" pitchFamily="34" charset="0"/>
            </a:endParaRPr>
          </a:p>
          <a:p>
            <a:r>
              <a:rPr lang="es-ES" b="0" i="0" dirty="0">
                <a:effectLst/>
                <a:latin typeface="Arial" panose="020B0604020202020204" pitchFamily="34" charset="0"/>
              </a:rPr>
              <a:t>La casa que se muestra en la hoja de trabajo tiene ocho peligros de pintura a base de plomo. Usando la hoja de trabajo, encuentre y haga un círculo alrededor de las zonas de la casa donde parece que la pintura está pelada, descascarada, desintegrada o agrietada.</a:t>
            </a:r>
            <a:endParaRPr lang="en-US" dirty="0"/>
          </a:p>
        </p:txBody>
      </p:sp>
    </p:spTree>
    <p:extLst>
      <p:ext uri="{BB962C8B-B14F-4D97-AF65-F5344CB8AC3E}">
        <p14:creationId xmlns:p14="http://schemas.microsoft.com/office/powerpoint/2010/main" val="355730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se </a:t>
            </a:r>
            <a:r>
              <a:rPr lang="en-US" sz="1200" b="1" i="1" kern="1200" dirty="0" err="1">
                <a:solidFill>
                  <a:schemeClr val="tx1"/>
                </a:solidFill>
                <a:effectLst/>
                <a:latin typeface="+mn-lt"/>
                <a:ea typeface="+mn-ea"/>
                <a:cs typeface="+mn-cs"/>
              </a:rPr>
              <a:t>requieren</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varios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clics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cada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clic</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mostrará</a:t>
            </a:r>
            <a:r>
              <a:rPr lang="en-US" sz="1200" b="1" i="1" kern="1200" dirty="0">
                <a:solidFill>
                  <a:schemeClr val="tx1"/>
                </a:solidFill>
                <a:effectLst/>
                <a:latin typeface="+mn-lt"/>
                <a:ea typeface="+mn-ea"/>
                <a:cs typeface="+mn-cs"/>
              </a:rPr>
              <a:t> la </a:t>
            </a:r>
            <a:r>
              <a:rPr lang="en-US" sz="1200" b="1" i="1" kern="1200" dirty="0" err="1">
                <a:solidFill>
                  <a:schemeClr val="tx1"/>
                </a:solidFill>
                <a:effectLst/>
                <a:latin typeface="+mn-lt"/>
                <a:ea typeface="+mn-ea"/>
                <a:cs typeface="+mn-cs"/>
              </a:rPr>
              <a:t>respuesta</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correcta</a:t>
            </a:r>
            <a:r>
              <a:rPr lang="en-US" sz="1200" b="1"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Vamos a revisar las respuestas y ver si usted encontró los ocho peligros de pintura a base de plomo</a:t>
            </a:r>
            <a:r>
              <a:rPr lang="es-ES" b="0" i="1" dirty="0">
                <a:effectLst/>
                <a:latin typeface="Arial" panose="020B0604020202020204" pitchFamily="34" charset="0"/>
              </a:rPr>
              <a:t>.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correctas están en círculos en las diapositivas de la presentación y se pueden encontrar al revés en la parte inferior de la hoja de trabajo.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Los peligros de pintura a base de plomo en esta casa, donde la pintura está deteriorada, pelada, descascarada, desintegrada o agrietada son: 1. Puerta (del dormitorio) 2. Pared (en el baño) 3. Ventana (en la cocina) 4. Marco de puerta (en la sala de estar) 5. Exterior de la casa 6. Suelo 7. Barandilla (afuera de la casa) 8. Escaleras (exteriores)</a:t>
            </a:r>
          </a:p>
          <a:p>
            <a:endParaRPr lang="en-US" dirty="0"/>
          </a:p>
          <a:p>
            <a:r>
              <a:rPr lang="es-ES" b="0" i="0" dirty="0">
                <a:effectLst/>
                <a:latin typeface="Arial" panose="020B0604020202020204" pitchFamily="34" charset="0"/>
              </a:rPr>
              <a:t>Las áreas donde se modifica la pintura a base de plomo pueden volverse peligrosas cuando se forman pedazos de pintura y polvo. Los pedazos y el polvo de la pintura a base de plomo pueden asentarse en superficies de preparación de alimentos, en el suelo, en alfombras, muebles, juguetes, mascotas y muchas otras superficies y objetos. </a:t>
            </a:r>
          </a:p>
          <a:p>
            <a:endParaRPr lang="es-ES" b="0" i="0" dirty="0">
              <a:effectLst/>
              <a:latin typeface="Arial" panose="020B0604020202020204" pitchFamily="34" charset="0"/>
            </a:endParaRPr>
          </a:p>
          <a:p>
            <a:r>
              <a:rPr lang="es-ES" b="0" i="0" dirty="0">
                <a:effectLst/>
                <a:latin typeface="Arial" panose="020B0604020202020204" pitchFamily="34" charset="0"/>
              </a:rPr>
              <a:t>El polvo de plomo asentado también puede volver al aire cuando el hogar es aspirado o barrido, o cuando la gente camina por él. Familias han sido expuestas y afectadas por el plomo tras raspar, lijar o calentar (con una pistola de aire caliente o una antorcha) la pintura a base de plomo, que libera polvo de plomo en el aire. El plomo en el suelo también puede ser un peligro cuando los niños juegan en suelo contaminado con plomo o cuando las personas traen tierra contaminada con plomo a su casa en sus zapatos. El polvo de plomo del trabajo RRP, si no se lleva a cabo de forma segura, permanece en un hogar mucho después de que se complete el trabajo.</a:t>
            </a:r>
            <a:endParaRPr lang="en-US" dirty="0"/>
          </a:p>
        </p:txBody>
      </p:sp>
    </p:spTree>
    <p:extLst>
      <p:ext uri="{BB962C8B-B14F-4D97-AF65-F5344CB8AC3E}">
        <p14:creationId xmlns:p14="http://schemas.microsoft.com/office/powerpoint/2010/main" val="234301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El mantenimiento de las superficies pintadas en su casa es importante, especialmente aquellas superficies de las cuales sospecha que puedan tener pintura a base de plomo. Los propietarios y los ocupantes deben verificar la pintura en deterioro (pelada, descascarada, desintegrada o agrietada) y controlar las actividades que pueden alterar las superficies pintadas. Recuerde que la pintura a base de plomo normalmente no es un peligro si está en buenas condiciones y no está en una superficie de impacto o fricción como una ventana, que puede crear polvo cuando las superficies pintadas se frotan unas con otras cuando se abren o se cierran. </a:t>
            </a:r>
          </a:p>
          <a:p>
            <a:endParaRPr lang="es-ES" b="0" i="0" dirty="0">
              <a:effectLst/>
              <a:latin typeface="Arial" panose="020B0604020202020204" pitchFamily="34" charset="0"/>
            </a:endParaRPr>
          </a:p>
          <a:p>
            <a:r>
              <a:rPr lang="es-ES" b="0" i="0" dirty="0">
                <a:effectLst/>
                <a:latin typeface="Arial" panose="020B0604020202020204" pitchFamily="34" charset="0"/>
              </a:rPr>
              <a:t>Tanto los pedazos de pintura a base de plomo, que se pueden ver, y el polvo de plomo, que tal vez no se consiga ver, pueden ser peligrosos. La única forma de verificar la presencia de los peligros relacionados con el plomo, en el polvo o el suelo es analizarlos, y de esto hablaremos a continuación.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F2F1D2-16C9-4106-B8D4-3AAE30BC0132}" type="slidenum">
              <a:rPr lang="en-US" smtClean="0"/>
              <a:t>15</a:t>
            </a:fld>
            <a:endParaRPr lang="en-US"/>
          </a:p>
        </p:txBody>
      </p:sp>
    </p:spTree>
    <p:extLst>
      <p:ext uri="{BB962C8B-B14F-4D97-AF65-F5344CB8AC3E}">
        <p14:creationId xmlns:p14="http://schemas.microsoft.com/office/powerpoint/2010/main" val="131009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III. </a:t>
            </a:r>
            <a:r>
              <a:rPr lang="es-ES" b="0" i="0" u="sng" dirty="0">
                <a:effectLst/>
                <a:latin typeface="Arial" panose="020B0604020202020204" pitchFamily="34" charset="0"/>
              </a:rPr>
              <a:t>Pruebas para detección de plomo en el hogar</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 única forma de saber si un niño tiene plomo en la sangre es hacerle un análisis o una prueba del plomo en la sangre. ¿Alguien ha realizado pruebas en su casa para detectar pintura a base de plomo? </a:t>
            </a:r>
            <a:r>
              <a:rPr lang="es-ES" b="1" i="1" dirty="0">
                <a:effectLst/>
                <a:latin typeface="Arial" panose="020B0604020202020204" pitchFamily="34" charset="0"/>
              </a:rPr>
              <a:t>Nota para el instructor: </a:t>
            </a:r>
            <a:r>
              <a:rPr lang="es-ES" b="0" i="1" dirty="0">
                <a:effectLst/>
                <a:latin typeface="Arial" panose="020B0604020202020204" pitchFamily="34" charset="0"/>
              </a:rPr>
              <a:t>Si alguien responde sí, dele tiempo para compartir su experiencia.</a:t>
            </a:r>
            <a:endParaRPr lang="en-US" i="1" dirty="0"/>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16</a:t>
            </a:fld>
            <a:endParaRPr lang="en-US"/>
          </a:p>
        </p:txBody>
      </p:sp>
    </p:spTree>
    <p:extLst>
      <p:ext uri="{BB962C8B-B14F-4D97-AF65-F5344CB8AC3E}">
        <p14:creationId xmlns:p14="http://schemas.microsoft.com/office/powerpoint/2010/main" val="14356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Hay dos opciones disponibles para analizar su casa y detectar la pintura a base de plomo: una inspección o una evaluación de riesgo. Para cualquiera de las dos opciones, debe contratar a un profesional de plomo certificado en prácticas seguras con el plomo. Estos profesionales tienen formación especial y tienen licencia para realizar estos tipos de pruebas en casa. Las inspecciones y las evaluaciones de riesgos de plomo son pasos importantes para determinar si su casa tiene pintura a base de plomo, cuyos resultados le pueden ayudar a tomar decisiones sobre el manejo de la pintura a base de plomo y los peligros relacionados con el plomo.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Si usted está alquilando una casa o apartamento y piensa que esta puede contener pintura a base de plomo o riesgos de plomo, debe ponerse en contacto con el propietario o la autoridad de vivienda tribal sobre la contratación de un profesional certificado en prácticas seguras con el plomo</a:t>
            </a:r>
            <a:r>
              <a:rPr lang="es-ES" b="0" i="1" dirty="0">
                <a:effectLst/>
                <a:latin typeface="Arial" panose="020B0604020202020204" pitchFamily="34" charset="0"/>
              </a:rPr>
              <a:t>. </a:t>
            </a:r>
            <a:r>
              <a:rPr lang="es-ES" b="1" i="1" dirty="0">
                <a:effectLst/>
                <a:latin typeface="Arial" panose="020B0604020202020204" pitchFamily="34" charset="0"/>
              </a:rPr>
              <a:t>Nota para el instructor: </a:t>
            </a:r>
            <a:r>
              <a:rPr lang="es-ES" b="0" i="1" dirty="0">
                <a:effectLst/>
                <a:latin typeface="Arial" panose="020B0604020202020204" pitchFamily="34" charset="0"/>
              </a:rPr>
              <a:t>Proporcione a los participantes toda la información de contacto del propietario o de la autoridad tribal de la vivienda que encuentre.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Si está comprando una casa, los contratos inmobiliarios deben incluir una declaración de advertencia específica sobre la pintura a base de plomo. Los compradores tienen hasta 10 días después de firmar el contrato inmobiliario para verificar la presencia de plomo. </a:t>
            </a:r>
            <a:r>
              <a:rPr lang="es-ES" b="1" i="1" dirty="0">
                <a:effectLst/>
                <a:latin typeface="Arial" panose="020B0604020202020204" pitchFamily="34" charset="0"/>
              </a:rPr>
              <a:t>Nota para el instructor: </a:t>
            </a:r>
            <a:r>
              <a:rPr lang="es-ES" b="0" i="1" dirty="0">
                <a:effectLst/>
                <a:latin typeface="Arial" panose="020B0604020202020204" pitchFamily="34" charset="0"/>
              </a:rPr>
              <a:t>Para obtener más información en inglés sobre la declaración inmobiliaria sobre posibles peligros relacionados con el plomo, visite</a:t>
            </a:r>
            <a:r>
              <a:rPr lang="en-US" sz="1200" i="1" kern="120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hlinkClick r:id="rId3"/>
              </a:rPr>
              <a:t>https://www.epa.gov/lead/real-estate-disclosures-about-potential-lead-hazards</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17</a:t>
            </a:fld>
            <a:endParaRPr lang="en-US"/>
          </a:p>
        </p:txBody>
      </p:sp>
    </p:spTree>
    <p:extLst>
      <p:ext uri="{BB962C8B-B14F-4D97-AF65-F5344CB8AC3E}">
        <p14:creationId xmlns:p14="http://schemas.microsoft.com/office/powerpoint/2010/main" val="66636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a. </a:t>
            </a:r>
            <a:r>
              <a:rPr lang="es-ES" b="0" i="0" u="sng" dirty="0">
                <a:effectLst/>
                <a:latin typeface="Arial" panose="020B0604020202020204" pitchFamily="34" charset="0"/>
              </a:rPr>
              <a:t>Inspección de la pintura a base de plomo</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Una inspección de la pintura a base de plomo es una actividad que le indica si su casa tiene pintura a base de plomo y dónde está ubicada dicha pintura. La inspección no indica si su casa tiene riesgos o cómo lidiar con ellos. Un inspector de plomo entrenado y certificado inspeccionará la pintura en su casa utilizando un instrumento portátil de fluorescencia de rayos X (XRF, por sus siglas en inglés) o tomará pequeñas muestras de pintura para un análisis de laboratorio. </a:t>
            </a:r>
          </a:p>
          <a:p>
            <a:pPr marL="171450" indent="-171450">
              <a:buFont typeface="Arial" panose="020B0604020202020204" pitchFamily="34" charset="0"/>
              <a:buChar char="•"/>
            </a:pPr>
            <a:r>
              <a:rPr lang="es-ES" b="0" i="0" dirty="0">
                <a:effectLst/>
                <a:latin typeface="Arial" panose="020B0604020202020204" pitchFamily="34" charset="0"/>
              </a:rPr>
              <a:t>Una inspección de pintura basada en el plomo es de mayor utilidad: </a:t>
            </a:r>
          </a:p>
          <a:p>
            <a:pPr marL="628650" lvl="1" indent="-171450">
              <a:buFont typeface="Arial" panose="020B0604020202020204" pitchFamily="34" charset="0"/>
              <a:buChar char="•"/>
            </a:pPr>
            <a:r>
              <a:rPr lang="es-ES" b="0" i="0" dirty="0">
                <a:effectLst/>
                <a:latin typeface="Arial" panose="020B0604020202020204" pitchFamily="34" charset="0"/>
              </a:rPr>
              <a:t>Al comprar una casa; </a:t>
            </a:r>
          </a:p>
          <a:p>
            <a:pPr marL="628650" lvl="1" indent="-171450">
              <a:buFont typeface="Arial" panose="020B0604020202020204" pitchFamily="34" charset="0"/>
              <a:buChar char="•"/>
            </a:pPr>
            <a:r>
              <a:rPr lang="es-ES" b="0" i="0" dirty="0">
                <a:effectLst/>
                <a:latin typeface="Arial" panose="020B0604020202020204" pitchFamily="34" charset="0"/>
              </a:rPr>
              <a:t>Al firmar un contrato de alquiler; y </a:t>
            </a:r>
          </a:p>
          <a:p>
            <a:pPr marL="628650" lvl="1" indent="-171450">
              <a:buFont typeface="Arial" panose="020B0604020202020204" pitchFamily="34" charset="0"/>
              <a:buChar char="•"/>
            </a:pPr>
            <a:r>
              <a:rPr lang="es-ES" b="0" i="0" dirty="0">
                <a:effectLst/>
                <a:latin typeface="Arial" panose="020B0604020202020204" pitchFamily="34" charset="0"/>
              </a:rPr>
              <a:t>Antes de renovar. </a:t>
            </a:r>
          </a:p>
          <a:p>
            <a:pPr marL="628650" lvl="1" indent="-171450">
              <a:buFont typeface="Arial" panose="020B0604020202020204" pitchFamily="34" charset="0"/>
              <a:buChar char="•"/>
            </a:pPr>
            <a:endParaRPr lang="es-ES" b="0" i="0" dirty="0">
              <a:effectLst/>
              <a:latin typeface="Arial" panose="020B0604020202020204" pitchFamily="34" charset="0"/>
            </a:endParaRPr>
          </a:p>
          <a:p>
            <a:r>
              <a:rPr lang="es-ES" b="1" i="1" dirty="0">
                <a:effectLst/>
                <a:latin typeface="Arial" panose="020B0604020202020204" pitchFamily="34" charset="0"/>
              </a:rPr>
              <a:t>Nota para el instructor: </a:t>
            </a:r>
            <a:r>
              <a:rPr lang="es-ES" b="0" i="1" dirty="0">
                <a:effectLst/>
                <a:latin typeface="Arial" panose="020B0604020202020204" pitchFamily="34" charset="0"/>
              </a:rPr>
              <a:t>Si tiene acceso a un instrumento XRF, invite a un operador entrenado a asistir a la sesión y demostrar cómo funciona el instrumento XRF. </a:t>
            </a:r>
            <a:endParaRPr lang="en-US" i="1" dirty="0"/>
          </a:p>
        </p:txBody>
      </p:sp>
      <p:sp>
        <p:nvSpPr>
          <p:cNvPr id="4" name="Slide Number Placeholder 3"/>
          <p:cNvSpPr>
            <a:spLocks noGrp="1"/>
          </p:cNvSpPr>
          <p:nvPr>
            <p:ph type="sldNum" sz="quarter" idx="5"/>
          </p:nvPr>
        </p:nvSpPr>
        <p:spPr/>
        <p:txBody>
          <a:bodyPr/>
          <a:lstStyle/>
          <a:p>
            <a:fld id="{5DF2F1D2-16C9-4106-B8D4-3AAE30BC0132}" type="slidenum">
              <a:rPr lang="en-US" smtClean="0"/>
              <a:t>18</a:t>
            </a:fld>
            <a:endParaRPr lang="en-US"/>
          </a:p>
        </p:txBody>
      </p:sp>
    </p:spTree>
    <p:extLst>
      <p:ext uri="{BB962C8B-B14F-4D97-AF65-F5344CB8AC3E}">
        <p14:creationId xmlns:p14="http://schemas.microsoft.com/office/powerpoint/2010/main" val="337304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a:t>
            </a:r>
            <a:r>
              <a:rPr lang="es-ES" b="0" i="0" u="sng" dirty="0">
                <a:effectLst/>
                <a:latin typeface="Arial" panose="020B0604020202020204" pitchFamily="34" charset="0"/>
              </a:rPr>
              <a:t>Evaluación de riesgo de la pintura a base de plomo</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 evaluación de riesgo de la pintura a base de plomo determina si su hogar tiene algún peligro relacionado con el plomo proveniente de la pintura, el polvo o el suelo y qué medidas tomar para corregirlos. Un evaluador de riesgos de plomo capacitado y certificado recogerá muestras de pintura, polvo y suelo deteriorados y los enviará a un laboratorio para su análisis o hará uso de un instrumento XRF.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Una evaluación de riesgo de pintura a base de plomo es de mayor utilidad: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Cuando se sabe o se sospecha que la casa contiene pintura a base de plomo; 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Para elaborar un plan para hacer frente a los peligros existentes. </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Cuando contrata a un profesional certificado en prácticas seguras con el plomo para realizar una inspección o una evaluación de riesgo de la pintura, puede recibir los resultados de las pruebas en intervalos que van desde unas cuantas horas hasta pocos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F2F1D2-16C9-4106-B8D4-3AAE30BC0132}" type="slidenum">
              <a:rPr lang="en-US" smtClean="0"/>
              <a:t>19</a:t>
            </a:fld>
            <a:endParaRPr lang="en-US"/>
          </a:p>
        </p:txBody>
      </p:sp>
    </p:spTree>
    <p:extLst>
      <p:ext uri="{BB962C8B-B14F-4D97-AF65-F5344CB8AC3E}">
        <p14:creationId xmlns:p14="http://schemas.microsoft.com/office/powerpoint/2010/main" val="313986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IV. </a:t>
            </a:r>
            <a:r>
              <a:rPr lang="en-US" b="0" i="0" u="sng" dirty="0" err="1">
                <a:effectLst/>
                <a:latin typeface="Arial" panose="020B0604020202020204" pitchFamily="34" charset="0"/>
              </a:rPr>
              <a:t>Eliminación</a:t>
            </a:r>
            <a:r>
              <a:rPr lang="en-US" b="0" i="0" u="sng" dirty="0">
                <a:effectLst/>
                <a:latin typeface="Arial" panose="020B0604020202020204" pitchFamily="34" charset="0"/>
              </a:rPr>
              <a:t> del </a:t>
            </a:r>
            <a:r>
              <a:rPr lang="en-US" b="0" i="0" u="sng" dirty="0" err="1">
                <a:effectLst/>
                <a:latin typeface="Arial" panose="020B0604020202020204" pitchFamily="34" charset="0"/>
              </a:rPr>
              <a:t>plomo</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 eliminación del plomo está diseñada para eliminar permanentemente los peligros existentes de la pintura a base de plomo. Existen cuatro opciones para la eliminación del plomo: reemplazo, eliminación, sellado y encapsulación. Mientras el reemplazo y la eliminación remueven la pintura a base de plomo completamente, los métodos de sellado y encapsulación se aplican encima de la pintura a base de plomo en buenas condiciones sin eliminarla.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s-ES" b="0" i="0" dirty="0">
                <a:effectLst/>
                <a:latin typeface="Arial" panose="020B0604020202020204" pitchFamily="34" charset="0"/>
              </a:rPr>
              <a:t>La decisión de eliminación del plomo en una casa puede ser determinada por diferentes partes, como:</a:t>
            </a:r>
          </a:p>
          <a:p>
            <a:pPr marL="171450" indent="-171450">
              <a:buFont typeface="Arial" panose="020B0604020202020204" pitchFamily="34" charset="0"/>
              <a:buChar char="•"/>
            </a:pPr>
            <a:r>
              <a:rPr lang="es-ES" b="0" i="0" dirty="0">
                <a:effectLst/>
                <a:latin typeface="Arial" panose="020B0604020202020204" pitchFamily="34" charset="0"/>
              </a:rPr>
              <a:t>Un gobierno tribal, estatal o local puede ordenar la eliminación del plomo si un niño ha sido diagnosticado con un nivel elevado de plomo en la sangre; </a:t>
            </a:r>
          </a:p>
          <a:p>
            <a:pPr marL="171450" indent="-171450">
              <a:buFont typeface="Arial" panose="020B0604020202020204" pitchFamily="34" charset="0"/>
              <a:buChar char="•"/>
            </a:pPr>
            <a:r>
              <a:rPr lang="es-ES" b="0" i="0" dirty="0">
                <a:effectLst/>
                <a:latin typeface="Arial" panose="020B0604020202020204" pitchFamily="34" charset="0"/>
              </a:rPr>
              <a:t>Un profesional certificado recomienda la eliminación del plomo después de una inspección o una evaluación de riesgo de la pintura; o </a:t>
            </a:r>
          </a:p>
          <a:p>
            <a:pPr marL="171450" indent="-171450">
              <a:buFont typeface="Arial" panose="020B0604020202020204" pitchFamily="34" charset="0"/>
              <a:buChar char="•"/>
            </a:pPr>
            <a:r>
              <a:rPr lang="es-ES" b="0" i="0" dirty="0">
                <a:effectLst/>
                <a:latin typeface="Arial" panose="020B0604020202020204" pitchFamily="34" charset="0"/>
              </a:rPr>
              <a:t>El propietario puede escoger la eliminación del plomo.</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20</a:t>
            </a:fld>
            <a:endParaRPr lang="en-US"/>
          </a:p>
        </p:txBody>
      </p:sp>
    </p:spTree>
    <p:extLst>
      <p:ext uri="{BB962C8B-B14F-4D97-AF65-F5344CB8AC3E}">
        <p14:creationId xmlns:p14="http://schemas.microsoft.com/office/powerpoint/2010/main" val="42621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Al terminar el Módulo 4, los participantes podrán: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Enumerar tres posibles peligros de la pintura a base de plomo;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Comparar la diferencia entre una inspección de pintura basada en el plomo y una evaluación de riesgo de plomo;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Enumerar tres cosas que hacen las empresas certificadas en prácticas seguras con el plomo al realizar actividades de renovación, reparación y pintura; 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Explicar cómo encontrar una empresa certificada en prácticas seguras con el plomo.</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a:t>
            </a:fld>
            <a:endParaRPr lang="en-US"/>
          </a:p>
        </p:txBody>
      </p:sp>
    </p:spTree>
    <p:extLst>
      <p:ext uri="{BB962C8B-B14F-4D97-AF65-F5344CB8AC3E}">
        <p14:creationId xmlns:p14="http://schemas.microsoft.com/office/powerpoint/2010/main" val="3863095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La eliminación del plomo requiere de técnicas especializadas que exceden la capacitación de la mayoría de los contratistas residenciales, por lo que debe contratar a un contratista capacitado y certificado para eliminación del plomo. La EPA exige que las personas y empresas que realizan proyectos de eliminación de plomo en hogares, centros de cuidado infantil o preescolares construidos antes de 1978, sean certificadas y sigan prácticas de trabajo específicas. La eliminación del plomo puede crear peligros relacionados con el plomo mucho más peligrosos si se realiza de forma incorrecta. Si es necesario eliminar el plomo, siempre debe utilizar una empresa o profesional que haya sido entrenado y certificado por un programa de manejo de pintura a base de plomo tribal, estatal o de la EPA.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21</a:t>
            </a:fld>
            <a:endParaRPr lang="en-US"/>
          </a:p>
        </p:txBody>
      </p:sp>
    </p:spTree>
    <p:extLst>
      <p:ext uri="{BB962C8B-B14F-4D97-AF65-F5344CB8AC3E}">
        <p14:creationId xmlns:p14="http://schemas.microsoft.com/office/powerpoint/2010/main" val="398648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Actualmente, hay cuatro tribus con programas de eliminación de pintura a base de plomo autorizado por la EPA: Nación </a:t>
            </a:r>
            <a:r>
              <a:rPr lang="es-ES" b="0" i="0" dirty="0" err="1">
                <a:effectLst/>
                <a:latin typeface="Arial" panose="020B0604020202020204" pitchFamily="34" charset="0"/>
              </a:rPr>
              <a:t>Cherokee</a:t>
            </a:r>
            <a:r>
              <a:rPr lang="es-ES" b="0" i="0" dirty="0">
                <a:effectLst/>
                <a:latin typeface="Arial" panose="020B0604020202020204" pitchFamily="34" charset="0"/>
              </a:rPr>
              <a:t>, </a:t>
            </a:r>
            <a:r>
              <a:rPr lang="es-ES" b="0" i="0" dirty="0" err="1">
                <a:effectLst/>
                <a:latin typeface="Arial" panose="020B0604020202020204" pitchFamily="34" charset="0"/>
              </a:rPr>
              <a:t>Upper</a:t>
            </a:r>
            <a:r>
              <a:rPr lang="es-ES" b="0" i="0" dirty="0">
                <a:effectLst/>
                <a:latin typeface="Arial" panose="020B0604020202020204" pitchFamily="34" charset="0"/>
              </a:rPr>
              <a:t> Sioux </a:t>
            </a:r>
            <a:r>
              <a:rPr lang="es-ES" b="0" i="0" dirty="0" err="1">
                <a:effectLst/>
                <a:latin typeface="Arial" panose="020B0604020202020204" pitchFamily="34" charset="0"/>
              </a:rPr>
              <a:t>Community</a:t>
            </a:r>
            <a:r>
              <a:rPr lang="es-ES" b="0" i="0" dirty="0">
                <a:effectLst/>
                <a:latin typeface="Arial" panose="020B0604020202020204" pitchFamily="34" charset="0"/>
              </a:rPr>
              <a:t>, </a:t>
            </a:r>
            <a:r>
              <a:rPr lang="es-ES" b="0" i="0" dirty="0" err="1">
                <a:effectLst/>
                <a:latin typeface="Arial" panose="020B0604020202020204" pitchFamily="34" charset="0"/>
              </a:rPr>
              <a:t>Lower</a:t>
            </a:r>
            <a:r>
              <a:rPr lang="es-ES" b="0" i="0" dirty="0">
                <a:effectLst/>
                <a:latin typeface="Arial" panose="020B0604020202020204" pitchFamily="34" charset="0"/>
              </a:rPr>
              <a:t> Sioux </a:t>
            </a:r>
            <a:r>
              <a:rPr lang="es-ES" b="0" i="0" dirty="0" err="1">
                <a:effectLst/>
                <a:latin typeface="Arial" panose="020B0604020202020204" pitchFamily="34" charset="0"/>
              </a:rPr>
              <a:t>Indian</a:t>
            </a:r>
            <a:r>
              <a:rPr lang="es-ES" b="0" i="0" dirty="0">
                <a:effectLst/>
                <a:latin typeface="Arial" panose="020B0604020202020204" pitchFamily="34" charset="0"/>
              </a:rPr>
              <a:t> </a:t>
            </a:r>
            <a:r>
              <a:rPr lang="es-ES" b="0" i="0" dirty="0" err="1">
                <a:effectLst/>
                <a:latin typeface="Arial" panose="020B0604020202020204" pitchFamily="34" charset="0"/>
              </a:rPr>
              <a:t>Community</a:t>
            </a:r>
            <a:r>
              <a:rPr lang="es-ES" b="0" i="0" dirty="0">
                <a:effectLst/>
                <a:latin typeface="Arial" panose="020B0604020202020204" pitchFamily="34" charset="0"/>
              </a:rPr>
              <a:t> en el Estado de Minnesota, Minnesota Chippewa </a:t>
            </a:r>
            <a:r>
              <a:rPr lang="es-ES" b="0" i="0" dirty="0" err="1">
                <a:effectLst/>
                <a:latin typeface="Arial" panose="020B0604020202020204" pitchFamily="34" charset="0"/>
              </a:rPr>
              <a:t>Tribe</a:t>
            </a:r>
            <a:r>
              <a:rPr lang="es-ES" b="0" i="0" dirty="0">
                <a:effectLst/>
                <a:latin typeface="Arial" panose="020B0604020202020204" pitchFamily="34" charset="0"/>
              </a:rPr>
              <a:t> - Bois Forte (</a:t>
            </a:r>
            <a:r>
              <a:rPr lang="es-ES" b="0" i="0" dirty="0" err="1">
                <a:effectLst/>
                <a:latin typeface="Arial" panose="020B0604020202020204" pitchFamily="34" charset="0"/>
              </a:rPr>
              <a:t>Nett</a:t>
            </a:r>
            <a:r>
              <a:rPr lang="es-ES" b="0" i="0" dirty="0">
                <a:effectLst/>
                <a:latin typeface="Arial" panose="020B0604020202020204" pitchFamily="34" charset="0"/>
              </a:rPr>
              <a:t> Lake). La mayoría de los estados y dos territorios tienen la autorización de la EPA para ejecutar sus propios programas de eliminación de pintura a base de plomo. La EPA administra el programa de eliminación de pintura a base de plomo solo en zonas donde las tribus, estados o territorios no están autorizados por la EPA para operar sus propios programas.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Si tiene acceso a Internet, vaya al sitio web apropiado y muestre a los participantes cómo encontrar una empresa para eliminar el plomo en su área.</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22</a:t>
            </a:fld>
            <a:endParaRPr lang="en-US"/>
          </a:p>
        </p:txBody>
      </p:sp>
    </p:spTree>
    <p:extLst>
      <p:ext uri="{BB962C8B-B14F-4D97-AF65-F5344CB8AC3E}">
        <p14:creationId xmlns:p14="http://schemas.microsoft.com/office/powerpoint/2010/main" val="424323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Cuando se lleva a cabo una operación de eliminación del plomo en su casa, un profesional certificado seguirá las prácticas de trabajo seguras con el plomo, que incluyen:</a:t>
            </a:r>
          </a:p>
          <a:p>
            <a:pPr marL="171450" indent="-171450">
              <a:buFont typeface="Arial" panose="020B0604020202020204" pitchFamily="34" charset="0"/>
              <a:buChar char="•"/>
            </a:pPr>
            <a:r>
              <a:rPr lang="es-ES" b="0" i="0" dirty="0">
                <a:effectLst/>
                <a:latin typeface="Arial" panose="020B0604020202020204" pitchFamily="34" charset="0"/>
              </a:rPr>
              <a:t>La reubicación de los niños y las mujeres embarazadas fuera del hogar (o del centro de cuidado infantil) hasta que el trabajo sea finalizado; </a:t>
            </a:r>
          </a:p>
          <a:p>
            <a:pPr marL="171450" indent="-171450">
              <a:buFont typeface="Arial" panose="020B0604020202020204" pitchFamily="34" charset="0"/>
              <a:buChar char="•"/>
            </a:pPr>
            <a:r>
              <a:rPr lang="es-ES" b="0" i="0" dirty="0">
                <a:effectLst/>
                <a:latin typeface="Arial" panose="020B0604020202020204" pitchFamily="34" charset="0"/>
              </a:rPr>
              <a:t>Retirar todos los muebles, alfombras, cortinas, etc.; y </a:t>
            </a:r>
          </a:p>
          <a:p>
            <a:pPr marL="171450" indent="-171450">
              <a:buFont typeface="Arial" panose="020B0604020202020204" pitchFamily="34" charset="0"/>
              <a:buChar char="•"/>
            </a:pPr>
            <a:r>
              <a:rPr lang="es-ES" b="0" i="0" dirty="0">
                <a:effectLst/>
                <a:latin typeface="Arial" panose="020B0604020202020204" pitchFamily="34" charset="0"/>
              </a:rPr>
              <a:t>Cubrir todo lo restante con cubiertas de plástico.</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23</a:t>
            </a:fld>
            <a:endParaRPr lang="en-US"/>
          </a:p>
        </p:txBody>
      </p:sp>
    </p:spTree>
    <p:extLst>
      <p:ext uri="{BB962C8B-B14F-4D97-AF65-F5344CB8AC3E}">
        <p14:creationId xmlns:p14="http://schemas.microsoft.com/office/powerpoint/2010/main" val="330074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 </a:t>
            </a:r>
            <a:r>
              <a:rPr lang="es-ES" b="0" i="0" u="sng" dirty="0">
                <a:effectLst/>
                <a:latin typeface="Arial" panose="020B0604020202020204" pitchFamily="34" charset="0"/>
              </a:rPr>
              <a:t>Regla de Renovación, Reparación y Pintura (RRP)</a:t>
            </a:r>
            <a:endParaRPr lang="en-US" sz="1200" b="0" i="0" u="sng" kern="1200" dirty="0">
              <a:solidFill>
                <a:schemeClr val="tx1"/>
              </a:solidFill>
              <a:effectLst/>
              <a:latin typeface="+mn-lt"/>
              <a:ea typeface="+mn-ea"/>
              <a:cs typeface="+mn-cs"/>
            </a:endParaRPr>
          </a:p>
          <a:p>
            <a:r>
              <a:rPr lang="es-ES" b="0" i="0" dirty="0">
                <a:effectLst/>
                <a:latin typeface="Arial" panose="020B0604020202020204" pitchFamily="34" charset="0"/>
              </a:rPr>
              <a:t>Antes de comenzar nuestra discusión sobre la Regla de Renovación, Reparación y Pintura (RRP, por sus siglas en inglés), veamos un video corto de la EPA que discute las prácticas de trabajo seguras con el plomo para las tribus. </a:t>
            </a:r>
            <a:r>
              <a:rPr lang="es-ES" b="1" i="1" dirty="0">
                <a:effectLst/>
                <a:latin typeface="Arial" panose="020B0604020202020204" pitchFamily="34" charset="0"/>
              </a:rPr>
              <a:t>Nota para el instructor: </a:t>
            </a:r>
            <a:r>
              <a:rPr lang="es-ES" b="0" i="1" dirty="0">
                <a:effectLst/>
                <a:latin typeface="Arial" panose="020B0604020202020204" pitchFamily="34" charset="0"/>
              </a:rPr>
              <a:t>Reproduzca el video (YouTube) de la EPA de prácticas de trabajo seguro relacionadas con la pintura a base de plomo, </a:t>
            </a:r>
            <a:r>
              <a:rPr lang="en-US" sz="1200" u="sng" kern="1200" dirty="0">
                <a:solidFill>
                  <a:schemeClr val="tx1"/>
                </a:solidFill>
                <a:effectLst/>
                <a:latin typeface="+mn-lt"/>
                <a:ea typeface="+mn-ea"/>
                <a:cs typeface="+mn-cs"/>
                <a:hlinkClick r:id="rId3"/>
              </a:rPr>
              <a:t>https://www.youtube.com/watch?v=XqUssA-PsD0</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24</a:t>
            </a:fld>
            <a:endParaRPr lang="en-US"/>
          </a:p>
        </p:txBody>
      </p:sp>
    </p:spTree>
    <p:extLst>
      <p:ext uri="{BB962C8B-B14F-4D97-AF65-F5344CB8AC3E}">
        <p14:creationId xmlns:p14="http://schemas.microsoft.com/office/powerpoint/2010/main" val="366879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Cada vez que las superficies pintadas con pintura a base de plomo se alteran durante actividades comunes de RRP como lijado, corte y reemplazo de ventanas, puede crearse polvo y pedazos de plomo peligrosos, que pueden ser perjudiciales tanto para adultos como para niños. </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Los proyectos de RRP se realizan normalmente por opción del propietario por razones estéticas o diversas, o como acciones de control interino (por ejemplo: reparación de superficies pintadas dañadas o colocación de hierba para cubrir suelos contaminados) para minimizar los peligros relacionados con el plomo. Los proyectos de RRP no están diseñados para eliminar permanentemente los peligros de la pintura a base de plomo.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25</a:t>
            </a:fld>
            <a:endParaRPr lang="en-US"/>
          </a:p>
        </p:txBody>
      </p:sp>
    </p:spTree>
    <p:extLst>
      <p:ext uri="{BB962C8B-B14F-4D97-AF65-F5344CB8AC3E}">
        <p14:creationId xmlns:p14="http://schemas.microsoft.com/office/powerpoint/2010/main" val="266285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La regla de la RRP exige que las empresas sean certificadas y que sus empleados sean capacitados (ya sea como contratista certificado o directamente en la obra por un contratista certificado) en el uso de prácticas de trabajo seguras con el plomo que reduzcan la exposición de los ocupantes a peligros relacionados con el plomo mediante la: </a:t>
            </a:r>
          </a:p>
          <a:p>
            <a:pPr marL="171450" indent="-171450">
              <a:buFont typeface="Arial" panose="020B0604020202020204" pitchFamily="34" charset="0"/>
              <a:buChar char="•"/>
            </a:pPr>
            <a:r>
              <a:rPr lang="es-ES" b="0" i="0" dirty="0">
                <a:effectLst/>
                <a:latin typeface="Arial" panose="020B0604020202020204" pitchFamily="34" charset="0"/>
              </a:rPr>
              <a:t>Contención del área de trabajo;</a:t>
            </a:r>
          </a:p>
          <a:p>
            <a:pPr marL="171450" indent="-171450">
              <a:buFont typeface="Arial" panose="020B0604020202020204" pitchFamily="34" charset="0"/>
              <a:buChar char="•"/>
            </a:pPr>
            <a:r>
              <a:rPr lang="es-ES" b="0" i="0" dirty="0">
                <a:effectLst/>
                <a:latin typeface="Arial" panose="020B0604020202020204" pitchFamily="34" charset="0"/>
              </a:rPr>
              <a:t>Reducción del polvo; </a:t>
            </a:r>
          </a:p>
          <a:p>
            <a:pPr marL="171450" indent="-171450">
              <a:buFont typeface="Arial" panose="020B0604020202020204" pitchFamily="34" charset="0"/>
              <a:buChar char="•"/>
            </a:pPr>
            <a:r>
              <a:rPr lang="es-ES" b="0" i="0" dirty="0">
                <a:effectLst/>
                <a:latin typeface="Arial" panose="020B0604020202020204" pitchFamily="34" charset="0"/>
              </a:rPr>
              <a:t>Limpieza adecuada; y </a:t>
            </a:r>
          </a:p>
          <a:p>
            <a:pPr marL="171450" indent="-171450">
              <a:buFont typeface="Arial" panose="020B0604020202020204" pitchFamily="34" charset="0"/>
              <a:buChar char="•"/>
            </a:pPr>
            <a:r>
              <a:rPr lang="es-ES" b="0" i="0" dirty="0">
                <a:effectLst/>
                <a:latin typeface="Arial" panose="020B0604020202020204" pitchFamily="34" charset="0"/>
              </a:rPr>
              <a:t>Eliminación adecuada de residuos para prevenir la contaminación por plomo.</a:t>
            </a:r>
          </a:p>
          <a:p>
            <a:endParaRPr lang="en-US" dirty="0"/>
          </a:p>
          <a:p>
            <a:r>
              <a:rPr lang="es-ES" b="0" i="0" dirty="0">
                <a:effectLst/>
                <a:latin typeface="Arial" panose="020B0604020202020204" pitchFamily="34" charset="0"/>
              </a:rPr>
              <a:t>La ley federal exige que las personas reciban una copia del documento de la EPA, “Guía de remodelar correctamente” antes de renovar seis pies cuadrados o más de superficies pintadas en una habitación para proyectos en interiores o más de veinte pies cuadrados para superficies de proyectos en exteriores. La ley se aplica a cualquier proyecto en casas construidas antes de 1978 que involucre el reemplazo de ventanas o demolición independientemente del tamaño de la zona modificada. </a:t>
            </a:r>
            <a:r>
              <a:rPr lang="es-ES" b="1" i="1" dirty="0">
                <a:effectLst/>
                <a:latin typeface="Arial" panose="020B0604020202020204" pitchFamily="34" charset="0"/>
              </a:rPr>
              <a:t>Nota para el instructor: </a:t>
            </a:r>
            <a:r>
              <a:rPr lang="es-ES" b="0" i="1" dirty="0">
                <a:effectLst/>
                <a:latin typeface="Arial" panose="020B0604020202020204" pitchFamily="34" charset="0"/>
              </a:rPr>
              <a:t>Mostrar la diapositiva con la imagen del documento EPA, la “Guía de remodelar correctamente”, a los participantes</a:t>
            </a:r>
            <a:r>
              <a:rPr lang="en-US" sz="1200" i="1" kern="120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hlinkClick r:id="rId3"/>
              </a:rPr>
              <a:t>https://www.epa.gov/lead/renovate-right-important-lead-hazard-information-families-child-care-providers-and-schools</a:t>
            </a:r>
            <a:r>
              <a:rPr lang="en-US" sz="1200" i="1" kern="1200" dirty="0">
                <a:solidFill>
                  <a:schemeClr val="tx1"/>
                </a:solidFill>
                <a:effectLst/>
                <a:latin typeface="+mn-lt"/>
                <a:ea typeface="+mn-ea"/>
                <a:cs typeface="+mn-cs"/>
              </a:rPr>
              <a:t>. </a:t>
            </a:r>
            <a:r>
              <a:rPr lang="es-ES" b="0" i="1" dirty="0">
                <a:effectLst/>
                <a:latin typeface="Arial" panose="020B0604020202020204" pitchFamily="34" charset="0"/>
              </a:rPr>
              <a:t>Pueden existir requisitos adicionales para las viviendas federales subsidiadas (véase el recuadro).</a:t>
            </a:r>
            <a:endParaRPr lang="en-US" i="1" dirty="0"/>
          </a:p>
        </p:txBody>
      </p:sp>
      <p:sp>
        <p:nvSpPr>
          <p:cNvPr id="4" name="Slide Number Placeholder 3"/>
          <p:cNvSpPr>
            <a:spLocks noGrp="1"/>
          </p:cNvSpPr>
          <p:nvPr>
            <p:ph type="sldNum" sz="quarter" idx="5"/>
          </p:nvPr>
        </p:nvSpPr>
        <p:spPr/>
        <p:txBody>
          <a:bodyPr/>
          <a:lstStyle/>
          <a:p>
            <a:fld id="{5DF2F1D2-16C9-4106-B8D4-3AAE30BC0132}" type="slidenum">
              <a:rPr lang="en-US" smtClean="0"/>
              <a:t>26</a:t>
            </a:fld>
            <a:endParaRPr lang="en-US"/>
          </a:p>
        </p:txBody>
      </p:sp>
    </p:spTree>
    <p:extLst>
      <p:ext uri="{BB962C8B-B14F-4D97-AF65-F5344CB8AC3E}">
        <p14:creationId xmlns:p14="http://schemas.microsoft.com/office/powerpoint/2010/main" val="2529666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En la preparación de proyectos de RRP en casas construidas antes de 1978, los contratistas certificados en prácticas seguras con el plomo pueden: </a:t>
            </a:r>
          </a:p>
          <a:p>
            <a:pPr marL="171450" indent="-171450">
              <a:buFont typeface="Arial" panose="020B0604020202020204" pitchFamily="34" charset="0"/>
              <a:buChar char="•"/>
            </a:pPr>
            <a:r>
              <a:rPr lang="es-ES" b="0" i="0" dirty="0">
                <a:effectLst/>
                <a:latin typeface="Arial" panose="020B0604020202020204" pitchFamily="34" charset="0"/>
              </a:rPr>
              <a:t>Tomar una muestra de un pedazo de pintura y enviarla a un laboratorio para analizar o utilizar un instrumento XRF para determinar la presencia de pintura a base de plomo; </a:t>
            </a:r>
          </a:p>
          <a:p>
            <a:pPr marL="171450" indent="-171450">
              <a:buFont typeface="Arial" panose="020B0604020202020204" pitchFamily="34" charset="0"/>
              <a:buChar char="•"/>
            </a:pPr>
            <a:r>
              <a:rPr lang="es-ES" b="0" i="0" dirty="0">
                <a:effectLst/>
                <a:latin typeface="Arial" panose="020B0604020202020204" pitchFamily="34" charset="0"/>
              </a:rPr>
              <a:t>Usar kits de prueba reconocidos por la EPA (excepto viviendas que reciben asistencia federal); o</a:t>
            </a:r>
          </a:p>
          <a:p>
            <a:pPr marL="171450" indent="-171450">
              <a:buFont typeface="Arial" panose="020B0604020202020204" pitchFamily="34" charset="0"/>
              <a:buChar char="•"/>
            </a:pPr>
            <a:r>
              <a:rPr lang="es-ES" b="0" i="0" dirty="0">
                <a:effectLst/>
                <a:latin typeface="Arial" panose="020B0604020202020204" pitchFamily="34" charset="0"/>
              </a:rPr>
              <a:t>Asumir la presencia de pintura a base de plomo y utilizar prácticas de trabajo seguras con el plomo.</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27</a:t>
            </a:fld>
            <a:endParaRPr lang="en-US"/>
          </a:p>
        </p:txBody>
      </p:sp>
    </p:spTree>
    <p:extLst>
      <p:ext uri="{BB962C8B-B14F-4D97-AF65-F5344CB8AC3E}">
        <p14:creationId xmlns:p14="http://schemas.microsoft.com/office/powerpoint/2010/main" val="3242143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Si se está llevando a cabo una renovación, reparación o pintura y se determina la presencia de pintura a base de plomo o si se está trabajando en cualquier casa construida antes de 1978 que no tiene ninguna demostración de estar libre de plomo, entonces el trabajo debe ser realizado por una empresa certificada en prácticas seguras con el plomo que debe: </a:t>
            </a:r>
          </a:p>
          <a:p>
            <a:pPr marL="171450" indent="-171450">
              <a:buFont typeface="Arial" panose="020B0604020202020204" pitchFamily="34" charset="0"/>
              <a:buChar char="•"/>
            </a:pPr>
            <a:r>
              <a:rPr lang="es-ES" b="0" i="0" dirty="0">
                <a:effectLst/>
                <a:latin typeface="Arial" panose="020B0604020202020204" pitchFamily="34" charset="0"/>
              </a:rPr>
              <a:t>Tener la aprobación de la EPA o de un programa tribal o estatal autorizado por EPA; </a:t>
            </a:r>
          </a:p>
          <a:p>
            <a:pPr marL="171450" indent="-171450">
              <a:buFont typeface="Arial" panose="020B0604020202020204" pitchFamily="34" charset="0"/>
              <a:buChar char="•"/>
            </a:pPr>
            <a:r>
              <a:rPr lang="es-ES" b="0" i="0" dirty="0">
                <a:effectLst/>
                <a:latin typeface="Arial" panose="020B0604020202020204" pitchFamily="34" charset="0"/>
              </a:rPr>
              <a:t>Utilizar personas capacitadas que sigan prácticas específicas de trabajo seguras con el plomo para prevenir la contaminación del plomo; y</a:t>
            </a:r>
          </a:p>
          <a:p>
            <a:pPr marL="171450" indent="-171450">
              <a:buFont typeface="Arial" panose="020B0604020202020204" pitchFamily="34" charset="0"/>
              <a:buChar char="•"/>
            </a:pPr>
            <a:r>
              <a:rPr lang="es-ES" b="0" i="0" dirty="0">
                <a:effectLst/>
                <a:latin typeface="Arial" panose="020B0604020202020204" pitchFamily="34" charset="0"/>
              </a:rPr>
              <a:t>Proporcionarle una copia del documento de la EPA con información sobre peligros relacionados con el plomo, </a:t>
            </a:r>
            <a:r>
              <a:rPr lang="es-ES" b="0" i="1" dirty="0">
                <a:effectLst/>
                <a:latin typeface="Arial" panose="020B0604020202020204" pitchFamily="34" charset="0"/>
              </a:rPr>
              <a:t>la Guía de remodelar correctamente </a:t>
            </a:r>
            <a:r>
              <a:rPr lang="es-ES" b="0" i="0" dirty="0">
                <a:effectLst/>
                <a:latin typeface="Arial" panose="020B0604020202020204" pitchFamily="34" charset="0"/>
              </a:rPr>
              <a:t>(</a:t>
            </a:r>
            <a:r>
              <a:rPr lang="es-ES" b="1" i="0" dirty="0">
                <a:effectLst/>
                <a:latin typeface="Arial" panose="020B0604020202020204" pitchFamily="34" charset="0"/>
              </a:rPr>
              <a:t>https://espanol.epa.gov/plomo/guia-de-practicas-acreditadas-seguras-para-trabajar-con-el-plomo-para-remodelar-correctamente</a:t>
            </a:r>
            <a:r>
              <a:rPr lang="es-ES" b="0" i="0" dirty="0">
                <a:effectLst/>
                <a:latin typeface="Arial" panose="020B0604020202020204" pitchFamily="34" charset="0"/>
              </a:rPr>
              <a:t>), antes de realizar renovaciones en casas construidas antes de 1978.</a:t>
            </a:r>
            <a:endParaRPr lang="en-US" sz="120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Una tribu y 15 estados tienen autorización para ejecutar sus propios programas de RRP. La EPA administra el programa RRP en la mayoría de los estados, territorios y tribus, como se muestra en la tabla de programas RRP.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28</a:t>
            </a:fld>
            <a:endParaRPr lang="en-US"/>
          </a:p>
        </p:txBody>
      </p:sp>
    </p:spTree>
    <p:extLst>
      <p:ext uri="{BB962C8B-B14F-4D97-AF65-F5344CB8AC3E}">
        <p14:creationId xmlns:p14="http://schemas.microsoft.com/office/powerpoint/2010/main" val="4107063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Si usted vive en una casa construida antes de 1978 y necesita contratar a un renovador o contratista, asegúrese de utilizar una empresa de renovación certificada por la EPA, la tribu o el estado en prácticas seguras con el plomo en su zona. Para encontrar una, visite el sitio web en inglés de la EPA: </a:t>
            </a:r>
            <a:r>
              <a:rPr lang="en-US" sz="1200" u="sng" kern="1200" dirty="0">
                <a:solidFill>
                  <a:schemeClr val="tx1"/>
                </a:solidFill>
                <a:effectLst/>
                <a:latin typeface="+mn-lt"/>
                <a:ea typeface="+mn-ea"/>
                <a:cs typeface="+mn-cs"/>
                <a:hlinkClick r:id="rId3"/>
              </a:rPr>
              <a:t>https://cfpub.epa.gov/flpp/pub/index.cfm?do=main.firmSearch</a:t>
            </a:r>
            <a:r>
              <a:rPr lang="en-US" sz="1200" kern="1200" dirty="0">
                <a:solidFill>
                  <a:schemeClr val="tx1"/>
                </a:solidFill>
                <a:effectLst/>
                <a:latin typeface="+mn-lt"/>
                <a:ea typeface="+mn-ea"/>
                <a:cs typeface="+mn-cs"/>
              </a:rPr>
              <a:t>. </a:t>
            </a:r>
            <a:r>
              <a:rPr lang="es-ES" b="1" i="1" dirty="0">
                <a:effectLst/>
                <a:latin typeface="Arial" panose="020B0604020202020204" pitchFamily="34" charset="0"/>
              </a:rPr>
              <a:t>Nota para el instructor:</a:t>
            </a:r>
            <a:r>
              <a:rPr lang="es-ES" b="0" i="1" dirty="0">
                <a:effectLst/>
                <a:latin typeface="Arial" panose="020B0604020202020204" pitchFamily="34" charset="0"/>
              </a:rPr>
              <a:t> Si tiene acceso a Internet, vaya al sitio web apropiado y muestre a los participantes cómo encontrar una empresa certificada en prácticas seguras con el plomo en las proximidades.</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Al contratar a un contratista certificado en prácticas seguras con el plomo para hacer el trabajo RRP en su casa o centro de cuidado infantil, asegúrese de buscar el logotipo de las empresas certificadas en prácticas seguras con el plomo</a:t>
            </a:r>
            <a:r>
              <a:rPr lang="en-US" sz="1200" kern="1200" dirty="0">
                <a:solidFill>
                  <a:schemeClr val="tx1"/>
                </a:solidFill>
                <a:effectLst/>
                <a:latin typeface="+mn-lt"/>
                <a:ea typeface="+mn-ea"/>
                <a:cs typeface="+mn-cs"/>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Utilice un inspector o un evaluador de riesgos certificado para verificar si existe pintura a base de plomo en su casa antes de llevar a cabo cualquier proyecto de RRP por su cuenta. Si el plomo está presente, debe contratar una empresa certificada en prácticas seguras con el plomo para realizar el proyecto de RRP.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 regla de la RRP típicamente no se aplica a los propietarios de hogares que están renovando, reparando o pintando sus propias casas, a menos que la casa o una parte de la casa sea alquilada o se utilice para prestar servicios de cuidado infantil. Los proyectos realizados por cuenta propia pueden generar polvo de plomo peligroso de forma fácil e inadvertida. Proteja su familia y su hogar – trabaje de forma segura, controle el polvo y limpie todo por completo. </a:t>
            </a:r>
            <a:r>
              <a:rPr lang="es-ES" b="1" i="1" dirty="0">
                <a:effectLst/>
                <a:latin typeface="Arial" panose="020B0604020202020204" pitchFamily="34" charset="0"/>
              </a:rPr>
              <a:t>Nota para el instructor: </a:t>
            </a:r>
            <a:r>
              <a:rPr lang="es-ES" b="0" i="1" dirty="0">
                <a:effectLst/>
                <a:latin typeface="Arial" panose="020B0604020202020204" pitchFamily="34" charset="0"/>
              </a:rPr>
              <a:t>Si los participantes quieren seguir examinando este tema, entonces utilice la lista de ayudas que se indica en el Apéndice B: Proyectos de renovación, reparación y pintura para los aficionados al bricolaje.</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29</a:t>
            </a:fld>
            <a:endParaRPr lang="en-US"/>
          </a:p>
        </p:txBody>
      </p:sp>
    </p:spTree>
    <p:extLst>
      <p:ext uri="{BB962C8B-B14F-4D97-AF65-F5344CB8AC3E}">
        <p14:creationId xmlns:p14="http://schemas.microsoft.com/office/powerpoint/2010/main" val="1360624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a:t>
            </a:r>
            <a:r>
              <a:rPr lang="en-US" sz="1200" b="1" i="1" kern="1200" dirty="0" err="1">
                <a:solidFill>
                  <a:schemeClr val="tx1"/>
                </a:solidFill>
                <a:effectLst/>
                <a:latin typeface="+mn-lt"/>
                <a:ea typeface="+mn-ea"/>
                <a:cs typeface="+mn-cs"/>
              </a:rPr>
              <a:t>varios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clics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mostrarán</a:t>
            </a:r>
            <a:r>
              <a:rPr lang="en-US" sz="1200" b="1" i="1" kern="1200" dirty="0">
                <a:solidFill>
                  <a:schemeClr val="tx1"/>
                </a:solidFill>
                <a:effectLst/>
                <a:latin typeface="+mn-lt"/>
                <a:ea typeface="+mn-ea"/>
                <a:cs typeface="+mn-cs"/>
              </a:rPr>
              <a:t> las </a:t>
            </a:r>
            <a:r>
              <a:rPr lang="en-US" sz="1200" b="1" i="1" kern="1200" dirty="0" err="1">
                <a:solidFill>
                  <a:schemeClr val="tx1"/>
                </a:solidFill>
                <a:effectLst/>
                <a:latin typeface="+mn-lt"/>
                <a:ea typeface="+mn-ea"/>
                <a:cs typeface="+mn-cs"/>
              </a:rPr>
              <a:t>respuestas</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Retire y voltee su hoja de trabajo para ver la sección etiquetada </a:t>
            </a:r>
            <a:r>
              <a:rPr lang="es-ES" b="0" i="1" dirty="0">
                <a:effectLst/>
                <a:latin typeface="Arial" panose="020B0604020202020204" pitchFamily="34" charset="0"/>
              </a:rPr>
              <a:t>Terminología básico del plomo</a:t>
            </a:r>
            <a:r>
              <a:rPr lang="es-ES" b="0" i="0" dirty="0">
                <a:effectLst/>
                <a:latin typeface="Arial" panose="020B0604020202020204" pitchFamily="34" charset="0"/>
              </a:rPr>
              <a:t>. Vamos a hacer una revisión rápida de las diferencias entre una inspección, una evaluación de riesgo, una eliminación y la regla de la RRP. Escribe el número del término junto a su definición y luego revisaremos las respuestas correctas como grupo</a:t>
            </a:r>
            <a:r>
              <a:rPr lang="es-ES" b="0" i="1" dirty="0">
                <a:effectLst/>
                <a:latin typeface="Arial" panose="020B0604020202020204" pitchFamily="34" charset="0"/>
              </a:rPr>
              <a:t>.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correctas están al final de la sección Términos de plomo importantes que debemos saber en la hoja de trabajo.</a:t>
            </a:r>
            <a:endParaRPr lang="en-US" i="1" dirty="0"/>
          </a:p>
        </p:txBody>
      </p:sp>
      <p:sp>
        <p:nvSpPr>
          <p:cNvPr id="4" name="Slide Number Placeholder 3"/>
          <p:cNvSpPr>
            <a:spLocks noGrp="1"/>
          </p:cNvSpPr>
          <p:nvPr>
            <p:ph type="sldNum" sz="quarter" idx="5"/>
          </p:nvPr>
        </p:nvSpPr>
        <p:spPr/>
        <p:txBody>
          <a:bodyPr/>
          <a:lstStyle/>
          <a:p>
            <a:fld id="{5DF2F1D2-16C9-4106-B8D4-3AAE30BC0132}" type="slidenum">
              <a:rPr lang="en-US" smtClean="0"/>
              <a:t>30</a:t>
            </a:fld>
            <a:endParaRPr lang="en-US"/>
          </a:p>
        </p:txBody>
      </p:sp>
    </p:spTree>
    <p:extLst>
      <p:ext uri="{BB962C8B-B14F-4D97-AF65-F5344CB8AC3E}">
        <p14:creationId xmlns:p14="http://schemas.microsoft.com/office/powerpoint/2010/main" val="202190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 </a:t>
            </a:r>
            <a:r>
              <a:rPr lang="en-US" b="0" i="0" dirty="0" err="1">
                <a:effectLst/>
                <a:latin typeface="Arial" panose="020B0604020202020204" pitchFamily="34" charset="0"/>
              </a:rPr>
              <a:t>Introducción</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En esta sesión, vamos a discutir qué hacer si está preocupado de que su hogar, centro de cuidado infantil o preescolar, sea propio o alquilado, contenga pintura a base de plomo. En 1978, el gobierno federal prohibió el uso residencial de pintura a base de plomo, lo que hizo que la pintura a base de plomo residencial dejara de estar disponible para su compra en tiendas. Este período de sesiones se centrará en el hogar, los centros de cuidado infantil o los preescolares construidos antes de 1978.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4</a:t>
            </a:fld>
            <a:endParaRPr lang="en-US"/>
          </a:p>
        </p:txBody>
      </p:sp>
    </p:spTree>
    <p:extLst>
      <p:ext uri="{BB962C8B-B14F-4D97-AF65-F5344CB8AC3E}">
        <p14:creationId xmlns:p14="http://schemas.microsoft.com/office/powerpoint/2010/main" val="4133710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a:t>
            </a:r>
            <a:r>
              <a:rPr lang="en-US" sz="1200" b="1" i="1" kern="1200" dirty="0" err="1">
                <a:solidFill>
                  <a:schemeClr val="tx1"/>
                </a:solidFill>
                <a:effectLst/>
                <a:latin typeface="+mn-lt"/>
                <a:ea typeface="+mn-ea"/>
                <a:cs typeface="+mn-cs"/>
              </a:rPr>
              <a:t>varios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clics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mostrarán</a:t>
            </a:r>
            <a:r>
              <a:rPr lang="en-US" sz="1200" b="1" i="1" kern="1200" dirty="0">
                <a:solidFill>
                  <a:schemeClr val="tx1"/>
                </a:solidFill>
                <a:effectLst/>
                <a:latin typeface="+mn-lt"/>
                <a:ea typeface="+mn-ea"/>
                <a:cs typeface="+mn-cs"/>
              </a:rPr>
              <a:t> las </a:t>
            </a:r>
            <a:r>
              <a:rPr lang="en-US" sz="1200" b="1" i="1" kern="1200" dirty="0" err="1">
                <a:solidFill>
                  <a:schemeClr val="tx1"/>
                </a:solidFill>
                <a:effectLst/>
                <a:latin typeface="+mn-lt"/>
                <a:ea typeface="+mn-ea"/>
                <a:cs typeface="+mn-cs"/>
              </a:rPr>
              <a:t>respuestas</a:t>
            </a:r>
            <a:r>
              <a:rPr lang="en-US" sz="1200" b="1"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F2F1D2-16C9-4106-B8D4-3AAE30BC0132}" type="slidenum">
              <a:rPr lang="en-US" smtClean="0"/>
              <a:t>31</a:t>
            </a:fld>
            <a:endParaRPr lang="en-US"/>
          </a:p>
        </p:txBody>
      </p:sp>
    </p:spTree>
    <p:extLst>
      <p:ext uri="{BB962C8B-B14F-4D97-AF65-F5344CB8AC3E}">
        <p14:creationId xmlns:p14="http://schemas.microsoft.com/office/powerpoint/2010/main" val="3757877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VI. </a:t>
            </a:r>
            <a:r>
              <a:rPr lang="es-ES" b="0" i="0" u="sng" dirty="0">
                <a:effectLst/>
                <a:latin typeface="Arial" panose="020B0604020202020204" pitchFamily="34" charset="0"/>
              </a:rPr>
              <a:t>Proyectos de eliminación versus proyectos RRP</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Las actividades de eliminación de plomo y los proyectos de RRP pueden parecer similares, pero son dos programas separados que requieren diferentes certificaciones y que la EPA regula de forma diferente. </a:t>
            </a:r>
          </a:p>
          <a:p>
            <a:endParaRPr lang="es-ES" b="0" i="0" dirty="0">
              <a:effectLst/>
              <a:latin typeface="Arial" panose="020B0604020202020204" pitchFamily="34" charset="0"/>
            </a:endParaRPr>
          </a:p>
          <a:p>
            <a:r>
              <a:rPr lang="es-ES" b="0" i="0" dirty="0">
                <a:effectLst/>
                <a:latin typeface="Arial" panose="020B0604020202020204" pitchFamily="34" charset="0"/>
              </a:rPr>
              <a:t>La eliminación del plomo es una actividad especializada destinada a eliminar los peligros de la pintura a base de plomo en casas construidas antes de 1978. Los proyectos de RRP en casas construidas antes de 1978 se llevan a cabo usualmente por razones no relacionadas con el plomo. Las diferencias y similitudes entre las dos actividades se muestran en el cuadro Actividades de eliminación del plomo versus Proyectos RRP. </a:t>
            </a:r>
            <a:r>
              <a:rPr lang="es-ES" b="1" i="1" dirty="0">
                <a:effectLst/>
                <a:latin typeface="Arial" panose="020B0604020202020204" pitchFamily="34" charset="0"/>
              </a:rPr>
              <a:t>Nota para el instructor: </a:t>
            </a:r>
            <a:r>
              <a:rPr lang="es-ES" b="0" i="1" dirty="0">
                <a:effectLst/>
                <a:latin typeface="Arial" panose="020B0604020202020204" pitchFamily="34" charset="0"/>
              </a:rPr>
              <a:t>Esta tabla también se puede encontrar en el Módulo 4: Mensajes clave que se entregó al comienzo de la sesión.</a:t>
            </a:r>
          </a:p>
          <a:p>
            <a:endParaRPr lang="es-ES" b="0" i="0" dirty="0">
              <a:effectLst/>
              <a:latin typeface="Arial" panose="020B0604020202020204" pitchFamily="34" charset="0"/>
            </a:endParaRPr>
          </a:p>
          <a:p>
            <a:r>
              <a:rPr lang="es-ES" b="0" i="0" dirty="0">
                <a:effectLst/>
                <a:latin typeface="Arial" panose="020B0604020202020204" pitchFamily="34" charset="0"/>
              </a:rPr>
              <a:t>Para seguir revisando lo que aprendimos hoy, responda a las preguntas de la sección de Revisión de la Eliminación del plomo y RRP en la parte inferior de su hoja de trabajo. </a:t>
            </a:r>
            <a:r>
              <a:rPr lang="es-ES" b="1" i="1" dirty="0">
                <a:effectLst/>
                <a:latin typeface="Arial" panose="020B0604020202020204" pitchFamily="34" charset="0"/>
              </a:rPr>
              <a:t>Nota para el instructor</a:t>
            </a:r>
            <a:r>
              <a:rPr lang="es-ES" b="0" i="1" dirty="0">
                <a:effectLst/>
                <a:latin typeface="Arial" panose="020B0604020202020204" pitchFamily="34" charset="0"/>
              </a:rPr>
              <a:t>: De tiempo a los participantes para responder a las preguntas y luego revisar las respuestas correctas con todo el grupo. Las respuestas se pueden encontrar en la parte inferior de la hoja de trabajo.</a:t>
            </a:r>
            <a:endParaRPr lang="en-US" i="1" dirty="0"/>
          </a:p>
        </p:txBody>
      </p:sp>
      <p:sp>
        <p:nvSpPr>
          <p:cNvPr id="4" name="Slide Number Placeholder 3"/>
          <p:cNvSpPr>
            <a:spLocks noGrp="1"/>
          </p:cNvSpPr>
          <p:nvPr>
            <p:ph type="sldNum" sz="quarter" idx="5"/>
          </p:nvPr>
        </p:nvSpPr>
        <p:spPr/>
        <p:txBody>
          <a:bodyPr/>
          <a:lstStyle/>
          <a:p>
            <a:fld id="{5DF2F1D2-16C9-4106-B8D4-3AAE30BC0132}" type="slidenum">
              <a:rPr lang="en-US" smtClean="0"/>
              <a:t>32</a:t>
            </a:fld>
            <a:endParaRPr lang="en-US"/>
          </a:p>
        </p:txBody>
      </p:sp>
    </p:spTree>
    <p:extLst>
      <p:ext uri="{BB962C8B-B14F-4D97-AF65-F5344CB8AC3E}">
        <p14:creationId xmlns:p14="http://schemas.microsoft.com/office/powerpoint/2010/main" val="1134038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VII. </a:t>
            </a:r>
            <a:r>
              <a:rPr lang="en-US" b="0" i="0" u="sng" dirty="0" err="1">
                <a:effectLst/>
                <a:latin typeface="Arial" panose="020B0604020202020204" pitchFamily="34" charset="0"/>
              </a:rPr>
              <a:t>Conclusión</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Un peligro de pintura a base de plomo es cualquier condición que resulte del deterioro (pintura pelada, descascarada, desintegrada o agrietada) de la pintura, que causa la exposición al plomo de la pintura, del polvo o del suelo. Aprendimos que los peligros de la pintura a base de plomo pueden encontrarse en áreas comunes de hogares que incluyen:</a:t>
            </a:r>
          </a:p>
          <a:p>
            <a:pPr marL="228600" indent="-228600">
              <a:buAutoNum type="arabicPeriod"/>
            </a:pPr>
            <a:r>
              <a:rPr lang="es-ES" b="0" i="0" dirty="0">
                <a:effectLst/>
                <a:latin typeface="Arial" panose="020B0604020202020204" pitchFamily="34" charset="0"/>
              </a:rPr>
              <a:t>Puertas; </a:t>
            </a:r>
          </a:p>
          <a:p>
            <a:pPr marL="228600" indent="-228600">
              <a:buAutoNum type="arabicPeriod"/>
            </a:pPr>
            <a:r>
              <a:rPr lang="es-ES" b="0" i="0" dirty="0">
                <a:effectLst/>
                <a:latin typeface="Arial" panose="020B0604020202020204" pitchFamily="34" charset="0"/>
              </a:rPr>
              <a:t>Paredes; </a:t>
            </a:r>
          </a:p>
          <a:p>
            <a:pPr marL="228600" indent="-228600">
              <a:buAutoNum type="arabicPeriod"/>
            </a:pPr>
            <a:r>
              <a:rPr lang="es-ES" b="0" i="0" dirty="0">
                <a:effectLst/>
                <a:latin typeface="Arial" panose="020B0604020202020204" pitchFamily="34" charset="0"/>
              </a:rPr>
              <a:t>Ventanas; </a:t>
            </a:r>
          </a:p>
          <a:p>
            <a:pPr marL="228600" indent="-228600">
              <a:buAutoNum type="arabicPeriod"/>
            </a:pPr>
            <a:r>
              <a:rPr lang="es-ES" b="0" i="0" dirty="0">
                <a:effectLst/>
                <a:latin typeface="Arial" panose="020B0604020202020204" pitchFamily="34" charset="0"/>
              </a:rPr>
              <a:t>Marcos de puertas y ventanas;</a:t>
            </a:r>
          </a:p>
          <a:p>
            <a:pPr marL="228600" indent="-228600">
              <a:buAutoNum type="arabicPeriod"/>
            </a:pPr>
            <a:r>
              <a:rPr lang="es-ES" b="0" i="0" dirty="0">
                <a:effectLst/>
                <a:latin typeface="Arial" panose="020B0604020202020204" pitchFamily="34" charset="0"/>
              </a:rPr>
              <a:t>Exterior de la casa; </a:t>
            </a:r>
          </a:p>
          <a:p>
            <a:pPr marL="228600" indent="-228600">
              <a:buAutoNum type="arabicPeriod"/>
            </a:pPr>
            <a:r>
              <a:rPr lang="es-ES" b="0" i="0" dirty="0">
                <a:effectLst/>
                <a:latin typeface="Arial" panose="020B0604020202020204" pitchFamily="34" charset="0"/>
              </a:rPr>
              <a:t>Suelo; </a:t>
            </a:r>
          </a:p>
          <a:p>
            <a:pPr marL="228600" indent="-228600">
              <a:buAutoNum type="arabicPeriod"/>
            </a:pPr>
            <a:r>
              <a:rPr lang="es-ES" b="0" i="0" dirty="0">
                <a:effectLst/>
                <a:latin typeface="Arial" panose="020B0604020202020204" pitchFamily="34" charset="0"/>
              </a:rPr>
              <a:t>Barandillas; y </a:t>
            </a:r>
          </a:p>
          <a:p>
            <a:pPr marL="228600" indent="-228600">
              <a:buAutoNum type="arabicPeriod"/>
            </a:pPr>
            <a:r>
              <a:rPr lang="es-ES" b="0" i="0" dirty="0">
                <a:effectLst/>
                <a:latin typeface="Arial" panose="020B0604020202020204" pitchFamily="34" charset="0"/>
              </a:rPr>
              <a:t>Escaleras.</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33</a:t>
            </a:fld>
            <a:endParaRPr lang="en-US"/>
          </a:p>
        </p:txBody>
      </p:sp>
    </p:spTree>
    <p:extLst>
      <p:ext uri="{BB962C8B-B14F-4D97-AF65-F5344CB8AC3E}">
        <p14:creationId xmlns:p14="http://schemas.microsoft.com/office/powerpoint/2010/main" val="2683353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Tengo algunas preguntas para el grupo: </a:t>
            </a:r>
          </a:p>
          <a:p>
            <a:pPr marL="228600" indent="-228600">
              <a:buFont typeface="+mj-lt"/>
              <a:buAutoNum type="arabicPeriod"/>
            </a:pPr>
            <a:r>
              <a:rPr lang="es-ES" b="0" i="0" dirty="0">
                <a:effectLst/>
                <a:latin typeface="Arial" panose="020B0604020202020204" pitchFamily="34" charset="0"/>
              </a:rPr>
              <a:t>¿Qué son las actividades con pintura a base de plomo? </a:t>
            </a:r>
            <a:r>
              <a:rPr lang="es-ES" b="1" i="1" dirty="0">
                <a:effectLst/>
                <a:latin typeface="Arial" panose="020B0604020202020204" pitchFamily="34" charset="0"/>
              </a:rPr>
              <a:t>Posibles respuestas: </a:t>
            </a:r>
          </a:p>
          <a:p>
            <a:pPr marL="628650" lvl="1" indent="-171450">
              <a:buFont typeface="Arial" panose="020B0604020202020204" pitchFamily="34" charset="0"/>
              <a:buChar char="•"/>
            </a:pPr>
            <a:r>
              <a:rPr lang="es-ES" b="0" i="1" dirty="0">
                <a:effectLst/>
                <a:latin typeface="Arial" panose="020B0604020202020204" pitchFamily="34" charset="0"/>
              </a:rPr>
              <a:t>Las actividades con pintura a base de plomo incluyen la inspección, la evaluación de riesgos y la eliminación del plomo (eliminación de peligros de pintura a base de plomo). </a:t>
            </a:r>
          </a:p>
          <a:p>
            <a:pPr marL="628650" lvl="1" indent="-171450">
              <a:buFont typeface="Arial" panose="020B0604020202020204" pitchFamily="34" charset="0"/>
              <a:buChar char="•"/>
            </a:pPr>
            <a:r>
              <a:rPr lang="es-ES" b="0" i="1" dirty="0">
                <a:effectLst/>
                <a:latin typeface="Arial" panose="020B0604020202020204" pitchFamily="34" charset="0"/>
              </a:rPr>
              <a:t>Las inspecciones están diseñadas para localizar toda la pintura a base de plomo en una casa y las evaluaciones de riesgos sirven para identificar los peligros relacionados con el plomo y las estrategias de administración. </a:t>
            </a:r>
          </a:p>
          <a:p>
            <a:pPr marL="628650" lvl="1" indent="-171450">
              <a:buFont typeface="Arial" panose="020B0604020202020204" pitchFamily="34" charset="0"/>
              <a:buChar char="•"/>
            </a:pPr>
            <a:r>
              <a:rPr lang="es-ES" b="0" i="1" dirty="0">
                <a:effectLst/>
                <a:latin typeface="Arial" panose="020B0604020202020204" pitchFamily="34" charset="0"/>
              </a:rPr>
              <a:t>Las personas deben recibir capacitación y certificación para realizar actividades con pintura a base de plomo, y las empresas deben ser certificadas.</a:t>
            </a:r>
            <a:endParaRPr lang="en-US" i="1" dirty="0"/>
          </a:p>
        </p:txBody>
      </p:sp>
      <p:sp>
        <p:nvSpPr>
          <p:cNvPr id="4" name="Slide Number Placeholder 3"/>
          <p:cNvSpPr>
            <a:spLocks noGrp="1"/>
          </p:cNvSpPr>
          <p:nvPr>
            <p:ph type="sldNum" sz="quarter" idx="5"/>
          </p:nvPr>
        </p:nvSpPr>
        <p:spPr/>
        <p:txBody>
          <a:bodyPr/>
          <a:lstStyle/>
          <a:p>
            <a:fld id="{5DF2F1D2-16C9-4106-B8D4-3AAE30BC0132}" type="slidenum">
              <a:rPr lang="en-US" smtClean="0"/>
              <a:t>34</a:t>
            </a:fld>
            <a:endParaRPr lang="en-US"/>
          </a:p>
        </p:txBody>
      </p:sp>
    </p:spTree>
    <p:extLst>
      <p:ext uri="{BB962C8B-B14F-4D97-AF65-F5344CB8AC3E}">
        <p14:creationId xmlns:p14="http://schemas.microsoft.com/office/powerpoint/2010/main" val="206998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kern="1200" dirty="0">
              <a:solidFill>
                <a:schemeClr val="tx1"/>
              </a:solidFill>
              <a:effectLst/>
              <a:latin typeface="+mn-lt"/>
              <a:ea typeface="+mn-ea"/>
              <a:cs typeface="+mn-cs"/>
            </a:endParaRPr>
          </a:p>
          <a:p>
            <a:pPr marL="228600" lvl="0" indent="-228600">
              <a:buFont typeface="+mj-lt"/>
              <a:buAutoNum type="arabicPeriod" startAt="2"/>
            </a:pPr>
            <a:r>
              <a:rPr lang="es-ES" b="0" i="0" dirty="0">
                <a:effectLst/>
                <a:latin typeface="Arial" panose="020B0604020202020204" pitchFamily="34" charset="0"/>
              </a:rPr>
              <a:t>¿Qué son las actividades de eliminación del plomo? </a:t>
            </a:r>
            <a:r>
              <a:rPr lang="es-ES" b="1" i="1" dirty="0">
                <a:effectLst/>
                <a:latin typeface="Arial" panose="020B0604020202020204" pitchFamily="34" charset="0"/>
              </a:rPr>
              <a:t>Posibles respuestas:</a:t>
            </a:r>
          </a:p>
          <a:p>
            <a:pPr marL="628650" lvl="1" indent="-171450">
              <a:buFont typeface="Arial" panose="020B0604020202020204" pitchFamily="34" charset="0"/>
              <a:buChar char="•"/>
            </a:pPr>
            <a:r>
              <a:rPr lang="es-ES" b="0" i="1" dirty="0">
                <a:effectLst/>
                <a:latin typeface="Arial" panose="020B0604020202020204" pitchFamily="34" charset="0"/>
              </a:rPr>
              <a:t>Las actividades de eliminación del plomo están diseñadas para eliminar permanentemente los peligros existentes de la pintura a base de plomo. Pueden ser ordenadas por un gobierno tribal, estatal o local en respuesta a un niño envenenado con plomo u otra razón o pueden ser realizadas voluntariamente en cualquier momento.</a:t>
            </a:r>
          </a:p>
          <a:p>
            <a:pPr marL="628650" lvl="1" indent="-171450">
              <a:buFont typeface="Arial" panose="020B0604020202020204" pitchFamily="34" charset="0"/>
              <a:buChar char="•"/>
            </a:pPr>
            <a:r>
              <a:rPr lang="es-ES" b="0" i="1" dirty="0">
                <a:effectLst/>
                <a:latin typeface="Arial" panose="020B0604020202020204" pitchFamily="34" charset="0"/>
              </a:rPr>
              <a:t>Existen cuatro opciones para la eliminación del plomo: reemplazo, eliminación, sellado y encapsulación. Mientras el reemplazo y la eliminación remueven la pintura a base de plomo completamente, los métodos de sellado y encapsulación se aplican encima de la pintura a base de plomo en buenas condiciones sin eliminarla.</a:t>
            </a:r>
          </a:p>
          <a:p>
            <a:pPr marL="628650" lvl="1" indent="-171450">
              <a:buFont typeface="Arial" panose="020B0604020202020204" pitchFamily="34" charset="0"/>
              <a:buChar char="•"/>
            </a:pPr>
            <a:r>
              <a:rPr lang="es-ES" b="0" i="1" dirty="0">
                <a:effectLst/>
                <a:latin typeface="Arial" panose="020B0604020202020204" pitchFamily="34" charset="0"/>
              </a:rPr>
              <a:t>Los contratistas individuales de eliminación del plomo deben recibir capacitación y certificación para realizar trabajos de eliminación del plomo. La mayoría de los estados, cuatro tribus y dos territorios tienen la autorización de la EPA para ejecutar sus propios programas de pintura a base de plomo. La EPA administra el programa de pintura a base de plomo solo en zonas donde las tribus, estados o territorios no están autorizados por la EPA para operar sus propios programas. Si necesita ayuda para localizar una empresa certificada de eliminación del plomo en su zona, visite el sitio web de la EPA. </a:t>
            </a:r>
          </a:p>
        </p:txBody>
      </p:sp>
      <p:sp>
        <p:nvSpPr>
          <p:cNvPr id="4" name="Slide Number Placeholder 3"/>
          <p:cNvSpPr>
            <a:spLocks noGrp="1"/>
          </p:cNvSpPr>
          <p:nvPr>
            <p:ph type="sldNum" sz="quarter" idx="5"/>
          </p:nvPr>
        </p:nvSpPr>
        <p:spPr/>
        <p:txBody>
          <a:bodyPr/>
          <a:lstStyle/>
          <a:p>
            <a:fld id="{5DF2F1D2-16C9-4106-B8D4-3AAE30BC0132}" type="slidenum">
              <a:rPr lang="en-US" smtClean="0"/>
              <a:t>35</a:t>
            </a:fld>
            <a:endParaRPr lang="en-US"/>
          </a:p>
        </p:txBody>
      </p:sp>
    </p:spTree>
    <p:extLst>
      <p:ext uri="{BB962C8B-B14F-4D97-AF65-F5344CB8AC3E}">
        <p14:creationId xmlns:p14="http://schemas.microsoft.com/office/powerpoint/2010/main" val="1749232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startAt="3"/>
            </a:pPr>
            <a:r>
              <a:rPr lang="es-ES" b="0" i="0" dirty="0">
                <a:effectLst/>
                <a:latin typeface="Arial" panose="020B0604020202020204" pitchFamily="34" charset="0"/>
              </a:rPr>
              <a:t>¿Qué son los proyectos de RRP? </a:t>
            </a:r>
            <a:r>
              <a:rPr lang="es-ES" b="1" i="1" dirty="0">
                <a:effectLst/>
                <a:latin typeface="Arial" panose="020B0604020202020204" pitchFamily="34" charset="0"/>
              </a:rPr>
              <a:t>Posibles respuestas: </a:t>
            </a:r>
            <a:endParaRPr lang="es-ES" b="0" i="0" dirty="0">
              <a:effectLst/>
              <a:latin typeface="Arial" panose="020B0604020202020204" pitchFamily="34" charset="0"/>
            </a:endParaRPr>
          </a:p>
          <a:p>
            <a:pPr marL="628650" lvl="1" indent="-171450">
              <a:buFont typeface="Arial" panose="020B0604020202020204" pitchFamily="34" charset="0"/>
              <a:buChar char="•"/>
            </a:pPr>
            <a:r>
              <a:rPr lang="es-ES" b="0" i="1" dirty="0">
                <a:effectLst/>
                <a:latin typeface="Arial" panose="020B0604020202020204" pitchFamily="34" charset="0"/>
              </a:rPr>
              <a:t>Los proyectos de RRP que implican actividades de renovación, reparación y pintura como lijado, corte y sustitución de ventanas y se realizan normalmente a la opción del propietario. Los proyectos de RRP no están diseñados para eliminar permanentemente los peligros de la pintura a base de plomo. </a:t>
            </a:r>
          </a:p>
          <a:p>
            <a:pPr marL="628650" lvl="1" indent="-171450">
              <a:buFont typeface="Arial" panose="020B0604020202020204" pitchFamily="34" charset="0"/>
              <a:buChar char="•"/>
            </a:pPr>
            <a:r>
              <a:rPr lang="es-ES" b="0" i="1" dirty="0">
                <a:effectLst/>
                <a:latin typeface="Arial" panose="020B0604020202020204" pitchFamily="34" charset="0"/>
              </a:rPr>
              <a:t>Los contratistas deben recibir capacitación y certificación para realizar actividades con pintura a base de plomo, y las empresas deben ser certificadas. </a:t>
            </a:r>
          </a:p>
          <a:p>
            <a:pPr marL="628650" lvl="1" indent="-171450">
              <a:buFont typeface="Arial" panose="020B0604020202020204" pitchFamily="34" charset="0"/>
              <a:buChar char="•"/>
            </a:pPr>
            <a:r>
              <a:rPr lang="es-ES" b="0" i="1" dirty="0">
                <a:effectLst/>
                <a:latin typeface="Arial" panose="020B0604020202020204" pitchFamily="34" charset="0"/>
              </a:rPr>
              <a:t>Una tribu, la tribu Minnesota Chippewa - Bois Forte (Lago </a:t>
            </a:r>
            <a:r>
              <a:rPr lang="es-ES" b="0" i="1" dirty="0" err="1">
                <a:effectLst/>
                <a:latin typeface="Arial" panose="020B0604020202020204" pitchFamily="34" charset="0"/>
              </a:rPr>
              <a:t>Nett</a:t>
            </a:r>
            <a:r>
              <a:rPr lang="es-ES" b="0" i="1" dirty="0">
                <a:effectLst/>
                <a:latin typeface="Arial" panose="020B0604020202020204" pitchFamily="34" charset="0"/>
              </a:rPr>
              <a:t>), y 15 estados tienen la autorización de la EPA para ejecutar sus propios programas de RRP. La EPA administra el programa RRP en la mayoría de los estados, territorios y tribus. </a:t>
            </a:r>
          </a:p>
          <a:p>
            <a:pPr marL="628650" lvl="1" indent="-171450">
              <a:buFont typeface="Arial" panose="020B0604020202020204" pitchFamily="34" charset="0"/>
              <a:buChar char="•"/>
            </a:pPr>
            <a:r>
              <a:rPr lang="es-ES" b="0" i="1" dirty="0">
                <a:effectLst/>
                <a:latin typeface="Arial" panose="020B0604020202020204" pitchFamily="34" charset="0"/>
              </a:rPr>
              <a:t>Para buscar empresas certificadas en prácticas seguras con el plomo, visite el sitio web de la EPA. </a:t>
            </a:r>
          </a:p>
          <a:p>
            <a:pPr marL="628650" lvl="1" indent="-171450">
              <a:buFont typeface="Arial" panose="020B0604020202020204" pitchFamily="34" charset="0"/>
              <a:buChar char="•"/>
            </a:pPr>
            <a:r>
              <a:rPr lang="es-ES" b="0" i="1" dirty="0">
                <a:effectLst/>
                <a:latin typeface="Arial" panose="020B0604020202020204" pitchFamily="34" charset="0"/>
              </a:rPr>
              <a:t>Al contratar un contratista certificado en prácticas seguras con el plomo para realizar el trabajo RRP en su casa o centro de cuidado infantil, asegúrese de buscar el logotipo de las empresas certificadas en prácticas seguras con el plomo. </a:t>
            </a:r>
          </a:p>
          <a:p>
            <a:pPr marL="0" lvl="0" indent="0">
              <a:buFont typeface="+mj-lt"/>
              <a:buNone/>
            </a:pPr>
            <a:endParaRPr lang="en-US" sz="1200" b="1" i="1" kern="1200" dirty="0">
              <a:solidFill>
                <a:schemeClr val="tx1"/>
              </a:solidFill>
              <a:effectLst/>
              <a:latin typeface="+mn-lt"/>
              <a:ea typeface="+mn-ea"/>
              <a:cs typeface="+mn-cs"/>
            </a:endParaRPr>
          </a:p>
          <a:p>
            <a:pPr marL="0" lvl="0" indent="0">
              <a:buFont typeface="+mj-lt"/>
              <a:buNone/>
            </a:pPr>
            <a:r>
              <a:rPr lang="es-ES" b="0" i="0" dirty="0">
                <a:effectLst/>
                <a:latin typeface="Arial" panose="020B0604020202020204" pitchFamily="34" charset="0"/>
              </a:rPr>
              <a:t>Las actividades de eliminación del plomo y de RRP a veces pueden parecer similares, pero sirven a diferentes fines y requieren diferentes certificaciones.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36</a:t>
            </a:fld>
            <a:endParaRPr lang="en-US"/>
          </a:p>
        </p:txBody>
      </p:sp>
    </p:spTree>
    <p:extLst>
      <p:ext uri="{BB962C8B-B14F-4D97-AF65-F5344CB8AC3E}">
        <p14:creationId xmlns:p14="http://schemas.microsoft.com/office/powerpoint/2010/main" val="1623995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Para recibir información general sobre el plomo o hacer preguntas, puede llamar al Centro Nacional de Información sobre el Plomo (NLIC, por sus siglas en inglés). El NLIC proporciona al público y a los profesionales información sobre el plomo, los peligros relacionados con el plomo y la prevención contra el plomo. Llame y converse con un especialista de lunes a viernes, de 8:00 a.m. a 6:00 p.m., Hora del Este (excepto en feriados federales) al 1 (800) 424-LEAD [5323]. Las personas con discapacidad auditiva o trastornos del habla pueden acceder a este número a través de TTY llamando al Servicio Federal de Relevo en 1-800-877-8339. </a:t>
            </a:r>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Gracias por participar en esta sesión. ¿Alguien tiene alguna pregunta sobre la información que cubrimos?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Entregue a cada participante una copia de la Hoja de ejercicios del Módulo 4 para que la lleven a casa.</a:t>
            </a:r>
            <a:r>
              <a:rPr lang="en-US" sz="1200" i="1" kern="1200" dirty="0">
                <a:solidFill>
                  <a:schemeClr val="tx1"/>
                </a:solidFill>
                <a:effectLst/>
                <a:latin typeface="+mn-lt"/>
                <a:ea typeface="+mn-ea"/>
                <a:cs typeface="+mn-cs"/>
              </a:rPr>
              <a:t>Thank you for participating in this session.</a:t>
            </a:r>
            <a:endParaRPr lang="en-US" i="1" dirty="0"/>
          </a:p>
        </p:txBody>
      </p:sp>
      <p:sp>
        <p:nvSpPr>
          <p:cNvPr id="4" name="Slide Number Placeholder 3"/>
          <p:cNvSpPr>
            <a:spLocks noGrp="1"/>
          </p:cNvSpPr>
          <p:nvPr>
            <p:ph type="sldNum" sz="quarter" idx="5"/>
          </p:nvPr>
        </p:nvSpPr>
        <p:spPr/>
        <p:txBody>
          <a:bodyPr/>
          <a:lstStyle/>
          <a:p>
            <a:fld id="{EE6F91B4-55F4-4436-A63E-CB05760C1CCC}" type="slidenum">
              <a:rPr lang="en-US" smtClean="0"/>
              <a:t>38</a:t>
            </a:fld>
            <a:endParaRPr lang="en-US"/>
          </a:p>
        </p:txBody>
      </p:sp>
    </p:spTree>
    <p:extLst>
      <p:ext uri="{BB962C8B-B14F-4D97-AF65-F5344CB8AC3E}">
        <p14:creationId xmlns:p14="http://schemas.microsoft.com/office/powerpoint/2010/main" val="368846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b="0" i="0" dirty="0">
                <a:effectLst/>
                <a:latin typeface="Arial" panose="020B0604020202020204" pitchFamily="34" charset="0"/>
              </a:rPr>
              <a:t>Antes de empezar, tengo algunas preguntas para que el grupo tenga una mejor comprensión de lo que ya sabe:</a:t>
            </a:r>
          </a:p>
          <a:p>
            <a:pPr fontAlgn="base"/>
            <a:endParaRPr lang="es-ES" b="0" i="0" dirty="0">
              <a:effectLst/>
              <a:latin typeface="Arial" panose="020B0604020202020204" pitchFamily="34" charset="0"/>
            </a:endParaRPr>
          </a:p>
          <a:p>
            <a:pPr marL="228600" indent="-228600" fontAlgn="base">
              <a:buFont typeface="+mj-lt"/>
              <a:buAutoNum type="arabicPeriod"/>
            </a:pPr>
            <a:r>
              <a:rPr lang="es-ES" b="0" i="0" dirty="0">
                <a:effectLst/>
                <a:latin typeface="Arial" panose="020B0604020202020204" pitchFamily="34" charset="0"/>
              </a:rPr>
              <a:t> ¿Han oído que se debe contratar a un profesional certificado en prácticas seguras con el plomo para trabajar en su casa? </a:t>
            </a:r>
            <a:r>
              <a:rPr lang="es-ES" b="1" i="1" dirty="0">
                <a:effectLst/>
                <a:latin typeface="Arial" panose="020B0604020202020204" pitchFamily="34" charset="0"/>
              </a:rPr>
              <a:t>Nota para el instructor: </a:t>
            </a:r>
            <a:r>
              <a:rPr lang="es-ES" b="0" i="1" dirty="0">
                <a:effectLst/>
                <a:latin typeface="Arial" panose="020B0604020202020204" pitchFamily="34" charset="0"/>
              </a:rPr>
              <a:t>Esto puede ser tan simple como hacer que los participantes levanten sus manos para responder con sí o no, o puede permitir a los participantes tiempo para responder.</a:t>
            </a:r>
            <a:endParaRPr lang="en-US" i="1" dirty="0"/>
          </a:p>
        </p:txBody>
      </p:sp>
      <p:sp>
        <p:nvSpPr>
          <p:cNvPr id="4" name="Slide Number Placeholder 3"/>
          <p:cNvSpPr>
            <a:spLocks noGrp="1"/>
          </p:cNvSpPr>
          <p:nvPr>
            <p:ph type="sldNum" sz="quarter" idx="5"/>
          </p:nvPr>
        </p:nvSpPr>
        <p:spPr/>
        <p:txBody>
          <a:bodyPr/>
          <a:lstStyle/>
          <a:p>
            <a:fld id="{5DF2F1D2-16C9-4106-B8D4-3AAE30BC0132}" type="slidenum">
              <a:rPr lang="en-US" smtClean="0"/>
              <a:t>5</a:t>
            </a:fld>
            <a:endParaRPr lang="en-US"/>
          </a:p>
        </p:txBody>
      </p:sp>
    </p:spTree>
    <p:extLst>
      <p:ext uri="{BB962C8B-B14F-4D97-AF65-F5344CB8AC3E}">
        <p14:creationId xmlns:p14="http://schemas.microsoft.com/office/powerpoint/2010/main" val="180670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s-ES" b="0" i="0" dirty="0">
                <a:effectLst/>
                <a:latin typeface="Arial" panose="020B0604020202020204" pitchFamily="34" charset="0"/>
              </a:rPr>
              <a:t>¿Cuándo debemos contratar profesionales certificados en prácticas seguras con el plomo?</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6</a:t>
            </a:fld>
            <a:endParaRPr lang="en-US"/>
          </a:p>
        </p:txBody>
      </p:sp>
    </p:spTree>
    <p:extLst>
      <p:ext uri="{BB962C8B-B14F-4D97-AF65-F5344CB8AC3E}">
        <p14:creationId xmlns:p14="http://schemas.microsoft.com/office/powerpoint/2010/main" val="352850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s-ES" b="0" i="0" dirty="0">
                <a:effectLst/>
                <a:latin typeface="Arial" panose="020B0604020202020204" pitchFamily="34" charset="0"/>
              </a:rPr>
              <a:t>¿Cómo saber si su casa tiene pintura a base de plomo y si necesita contratar a un profesional certificado?</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7</a:t>
            </a:fld>
            <a:endParaRPr lang="en-US"/>
          </a:p>
        </p:txBody>
      </p:sp>
    </p:spTree>
    <p:extLst>
      <p:ext uri="{BB962C8B-B14F-4D97-AF65-F5344CB8AC3E}">
        <p14:creationId xmlns:p14="http://schemas.microsoft.com/office/powerpoint/2010/main" val="35535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se </a:t>
            </a:r>
            <a:r>
              <a:rPr lang="en-US" sz="1200" b="1" i="1" kern="1200" dirty="0" err="1">
                <a:solidFill>
                  <a:schemeClr val="tx1"/>
                </a:solidFill>
                <a:effectLst/>
                <a:latin typeface="+mn-lt"/>
                <a:ea typeface="+mn-ea"/>
                <a:cs typeface="+mn-cs"/>
              </a:rPr>
              <a:t>requieren</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varios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clics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segundo</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clic</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mostrará</a:t>
            </a:r>
            <a:r>
              <a:rPr lang="en-US" sz="1200" b="1" i="1" kern="1200" dirty="0">
                <a:solidFill>
                  <a:schemeClr val="tx1"/>
                </a:solidFill>
                <a:effectLst/>
                <a:latin typeface="+mn-lt"/>
                <a:ea typeface="+mn-ea"/>
                <a:cs typeface="+mn-cs"/>
              </a:rPr>
              <a:t> la </a:t>
            </a:r>
            <a:r>
              <a:rPr lang="en-US" sz="1200" b="1" i="1" kern="1200" dirty="0" err="1">
                <a:solidFill>
                  <a:schemeClr val="tx1"/>
                </a:solidFill>
                <a:effectLst/>
                <a:latin typeface="+mn-lt"/>
                <a:ea typeface="+mn-ea"/>
                <a:cs typeface="+mn-cs"/>
              </a:rPr>
              <a:t>respuesta</a:t>
            </a:r>
            <a:r>
              <a:rPr lang="en-US" sz="1200" b="1"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a:t>
            </a:r>
            <a:r>
              <a:rPr lang="en-US" sz="1200" i="1" kern="1200" dirty="0">
                <a:solidFill>
                  <a:schemeClr val="tx1"/>
                </a:solidFill>
                <a:effectLst/>
                <a:latin typeface="+mn-lt"/>
                <a:ea typeface="+mn-ea"/>
                <a:cs typeface="+mn-cs"/>
              </a:rPr>
              <a:t>. </a:t>
            </a:r>
            <a:r>
              <a:rPr lang="es-ES" b="1" i="1" dirty="0">
                <a:effectLst/>
                <a:latin typeface="Arial" panose="020B0604020202020204" pitchFamily="34" charset="0"/>
              </a:rPr>
              <a:t>Nota para el instructor: </a:t>
            </a:r>
            <a:r>
              <a:rPr lang="es-ES" b="0" i="1" dirty="0">
                <a:effectLst/>
                <a:latin typeface="Arial" panose="020B0604020202020204" pitchFamily="34" charset="0"/>
              </a:rPr>
              <a:t>Mostrar a los participantes las dos fotos de casas. </a:t>
            </a:r>
            <a:r>
              <a:rPr lang="es-ES" b="0" i="0" dirty="0">
                <a:effectLst/>
                <a:latin typeface="Arial" panose="020B0604020202020204" pitchFamily="34" charset="0"/>
              </a:rPr>
              <a:t>Mirando estas fotos, ¿puede saber cuál casa tiene pintura a base de plomo?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Permitir a los participantes un momento para pensar y responder.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No es posible decir si estas casas tienen plomo solo mirándolas. Sabemos que hay plomo en la casa de la foto izquierda porque la pintura fue analizada y se encontró que contiene plomo. La otra casa fue construida en 2007.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8</a:t>
            </a:fld>
            <a:endParaRPr lang="en-US"/>
          </a:p>
        </p:txBody>
      </p:sp>
    </p:spTree>
    <p:extLst>
      <p:ext uri="{BB962C8B-B14F-4D97-AF65-F5344CB8AC3E}">
        <p14:creationId xmlns:p14="http://schemas.microsoft.com/office/powerpoint/2010/main" val="187574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 lo largo de esta sesión, usaré la frase “casas construidas antes de 1978” en referencia a hogares, centros de cuidado infantil o preescolares construidos antes de 1978.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El gobierno federal prohibió la venta de pintura con plomo para uso en hogares en 1978, para reducir la exposición al plomo de los niños. Si su casa fue construida antes de 1978, puede tener pintura a base de plomo en superficies interiores y/o exteriores. En algunos casos, la pintura a base de plomo puede haber sido comprada antes de que fuera prohibida, almacenada y luego utilizada años después.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F2F1D2-16C9-4106-B8D4-3AAE30BC0132}" type="slidenum">
              <a:rPr lang="en-US" smtClean="0"/>
              <a:t>9</a:t>
            </a:fld>
            <a:endParaRPr lang="en-US"/>
          </a:p>
        </p:txBody>
      </p:sp>
    </p:spTree>
    <p:extLst>
      <p:ext uri="{BB962C8B-B14F-4D97-AF65-F5344CB8AC3E}">
        <p14:creationId xmlns:p14="http://schemas.microsoft.com/office/powerpoint/2010/main" val="85075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Hoy en día, la pintura a base de plomo puede continuar presentes bajo capas de pintura en hogares construidos antes de 1978. Si la pintura se mantiene intacta y las superficies se mantienen limpias, los niños pueden vivir con seguridad en un hogar que contiene pintura a base de plomo. Sin embargo, cuando las superficies pintadas no tienen el mantenimiento adecuado, la pintura puede deteriorarse, pelarse, descascarse, agrietarse o desintegrarse, convirtiéndose en un peligro. Cuando la pintura a base de plomo es vieja y está desgastada o está sujeta a un contacto constante (como en las puertas y los antepechos de ventanas), los pedazos de pintura a base de plomo y el polvo pueden dispersarse y convertirse en un peligro. Pueden ser aspirados o ingeridos por niños, residentes y trabajadores. El polvo de plomo también se puede dispersar cuando la pintura se altera durante la renovación, reparación o remodelación. Además, los pedazos de pintura a base de plomo, el polvo y el suelo contaminado pueden acabar en las manos y en los juguetes de un niño, que los niños más pequeños se llevan a la boca, lo que lleva a la ingestión de plomo.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10</a:t>
            </a:fld>
            <a:endParaRPr lang="en-US"/>
          </a:p>
        </p:txBody>
      </p:sp>
    </p:spTree>
    <p:extLst>
      <p:ext uri="{BB962C8B-B14F-4D97-AF65-F5344CB8AC3E}">
        <p14:creationId xmlns:p14="http://schemas.microsoft.com/office/powerpoint/2010/main" val="1000849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E1CF2-DB69-4F5B-B28C-E6EB778B890C}"/>
              </a:ext>
              <a:ext uri="{C183D7F6-B498-43B3-948B-1728B52AA6E4}">
                <adec:decorative xmlns:adec="http://schemas.microsoft.com/office/drawing/2017/decorative" val="1"/>
              </a:ext>
            </a:extLst>
          </p:cNvPr>
          <p:cNvSpPr/>
          <p:nvPr userDrawn="1"/>
        </p:nvSpPr>
        <p:spPr>
          <a:xfrm>
            <a:off x="-1" y="0"/>
            <a:ext cx="4315779" cy="6490600"/>
          </a:xfrm>
          <a:prstGeom prst="rect">
            <a:avLst/>
          </a:prstGeom>
          <a:solidFill>
            <a:schemeClr val="accent4"/>
          </a:solidFill>
          <a:ln>
            <a:solidFill>
              <a:srgbClr val="005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
        <p:nvSpPr>
          <p:cNvPr id="4" name="TextBox 3">
            <a:extLst>
              <a:ext uri="{FF2B5EF4-FFF2-40B4-BE49-F238E27FC236}">
                <a16:creationId xmlns:a16="http://schemas.microsoft.com/office/drawing/2014/main" id="{F0BC9ED3-63E5-495F-B796-E1B35C49BEFB}"/>
              </a:ext>
            </a:extLst>
          </p:cNvPr>
          <p:cNvSpPr txBox="1"/>
          <p:nvPr userDrawn="1"/>
        </p:nvSpPr>
        <p:spPr>
          <a:xfrm>
            <a:off x="-1" y="271729"/>
            <a:ext cx="4315780" cy="1169551"/>
          </a:xfrm>
          <a:prstGeom prst="rect">
            <a:avLst/>
          </a:prstGeom>
          <a:noFill/>
        </p:spPr>
        <p:txBody>
          <a:bodyPr wrap="square" rtlCol="0">
            <a:spAutoFit/>
          </a:bodyPr>
          <a:lstStyle/>
          <a:p>
            <a:pPr algn="ctr"/>
            <a:r>
              <a:rPr lang="es-419" sz="3500" b="0" i="0" noProof="0" dirty="0" err="1">
                <a:solidFill>
                  <a:schemeClr val="bg1"/>
                </a:solidFill>
              </a:rPr>
              <a:t>Concientizaci</a:t>
            </a:r>
            <a:r>
              <a:rPr lang="es-419" sz="3500" b="0" i="0" dirty="0" err="1">
                <a:solidFill>
                  <a:schemeClr val="bg1"/>
                </a:solidFill>
              </a:rPr>
              <a:t>ón</a:t>
            </a:r>
            <a:r>
              <a:rPr lang="es-419" sz="3500" b="0" i="0" dirty="0">
                <a:solidFill>
                  <a:schemeClr val="bg1"/>
                </a:solidFill>
              </a:rPr>
              <a:t> sobre el plomo</a:t>
            </a:r>
            <a:endParaRPr lang="en-US" sz="3500" b="0" i="0" dirty="0">
              <a:solidFill>
                <a:schemeClr val="bg1"/>
              </a:solidFill>
            </a:endParaRPr>
          </a:p>
        </p:txBody>
      </p:sp>
      <p:sp>
        <p:nvSpPr>
          <p:cNvPr id="2" name="Title 1">
            <a:extLst>
              <a:ext uri="{FF2B5EF4-FFF2-40B4-BE49-F238E27FC236}">
                <a16:creationId xmlns:a16="http://schemas.microsoft.com/office/drawing/2014/main" id="{25A92421-738C-4F82-8748-EC8AA711A946}"/>
              </a:ext>
            </a:extLst>
          </p:cNvPr>
          <p:cNvSpPr>
            <a:spLocks noGrp="1"/>
          </p:cNvSpPr>
          <p:nvPr>
            <p:ph type="title" hasCustomPrompt="1"/>
          </p:nvPr>
        </p:nvSpPr>
        <p:spPr>
          <a:xfrm>
            <a:off x="41565" y="3893127"/>
            <a:ext cx="4305216" cy="2597473"/>
          </a:xfrm>
        </p:spPr>
        <p:txBody>
          <a:bodyPr/>
          <a:lstStyle>
            <a:lvl1pPr>
              <a:defRPr>
                <a:solidFill>
                  <a:schemeClr val="bg1"/>
                </a:solidFill>
              </a:defRPr>
            </a:lvl1pPr>
          </a:lstStyle>
          <a:p>
            <a:r>
              <a:rPr lang="en-US" dirty="0"/>
              <a:t>Module #:</a:t>
            </a:r>
            <a:br>
              <a:rPr lang="en-US" dirty="0"/>
            </a:br>
            <a:r>
              <a:rPr lang="en-US" dirty="0"/>
              <a:t>Hiring Certified Lead Professionals</a:t>
            </a:r>
          </a:p>
        </p:txBody>
      </p:sp>
      <p:pic>
        <p:nvPicPr>
          <p:cNvPr id="7" name="Picture 6" descr="Diagram&#10;&#10;Description automatically generated">
            <a:extLst>
              <a:ext uri="{FF2B5EF4-FFF2-40B4-BE49-F238E27FC236}">
                <a16:creationId xmlns:a16="http://schemas.microsoft.com/office/drawing/2014/main" id="{67809604-DDA9-4964-8981-B12CC5D4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9163" y="1135768"/>
            <a:ext cx="4718983" cy="4480560"/>
          </a:xfrm>
          <a:prstGeom prst="rect">
            <a:avLst/>
          </a:prstGeom>
        </p:spPr>
      </p:pic>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840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01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pic>
        <p:nvPicPr>
          <p:cNvPr id="3" name="Picture 2" descr="zoomed in image of a colorfully woven basket">
            <a:extLst>
              <a:ext uri="{FF2B5EF4-FFF2-40B4-BE49-F238E27FC236}">
                <a16:creationId xmlns:a16="http://schemas.microsoft.com/office/drawing/2014/main" id="{F9138A96-4EC5-4965-83EE-0321EDEC031A}"/>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40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zoomed in image of a colorfully woven basket">
            <a:extLst>
              <a:ext uri="{FF2B5EF4-FFF2-40B4-BE49-F238E27FC236}">
                <a16:creationId xmlns:a16="http://schemas.microsoft.com/office/drawing/2014/main" id="{BF2B3DF7-458D-442B-85C6-8C9E6605692E}"/>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3" name="Subtitle 2"/>
          <p:cNvSpPr>
            <a:spLocks noGrp="1"/>
          </p:cNvSpPr>
          <p:nvPr>
            <p:ph type="subTitle" idx="1" hasCustomPrompt="1"/>
          </p:nvPr>
        </p:nvSpPr>
        <p:spPr>
          <a:xfrm>
            <a:off x="1069251" y="2956886"/>
            <a:ext cx="7305151" cy="944228"/>
          </a:xfrm>
        </p:spPr>
        <p:txBody>
          <a:bodyPr>
            <a:normAutofit/>
          </a:bodyPr>
          <a:lstStyle>
            <a:lvl1pPr marL="0" indent="0" algn="ctr">
              <a:buNone/>
              <a:defRPr sz="6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a:t>
            </a:r>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7990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8866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A1BF0-B6C9-47BF-AFBE-3A400E743F9E}"/>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AD3D52D5-F411-45DA-9EA7-91375DBAF066}"/>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70844146-CE22-4575-80B3-80A2CE36A8C2}"/>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flipH="1">
              <a:off x="3073400" y="6489965"/>
              <a:ext cx="3020720" cy="365760"/>
            </a:xfrm>
            <a:prstGeom prst="rect">
              <a:avLst/>
            </a:prstGeom>
          </p:spPr>
        </p:pic>
        <p:pic>
          <p:nvPicPr>
            <p:cNvPr id="10" name="Picture 9">
              <a:extLst>
                <a:ext uri="{FF2B5EF4-FFF2-40B4-BE49-F238E27FC236}">
                  <a16:creationId xmlns:a16="http://schemas.microsoft.com/office/drawing/2014/main" id="{1073EB81-33D8-410D-BF94-DD3D4ED95579}"/>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6094120" y="6489965"/>
              <a:ext cx="3020720" cy="365760"/>
            </a:xfrm>
            <a:prstGeom prst="rect">
              <a:avLst/>
            </a:prstGeom>
          </p:spPr>
        </p:pic>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7"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XqUssA-PsD0?feature=oembed" TargetMode="Externa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cfpub.epa.gov/flpp/pub/index.cfm?do=main.firmSearch"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572A1D-04A7-4241-8A4E-3D906BFF8F67}"/>
              </a:ext>
            </a:extLst>
          </p:cNvPr>
          <p:cNvSpPr>
            <a:spLocks noGrp="1"/>
          </p:cNvSpPr>
          <p:nvPr>
            <p:ph type="title"/>
          </p:nvPr>
        </p:nvSpPr>
        <p:spPr>
          <a:xfrm>
            <a:off x="41565" y="3031299"/>
            <a:ext cx="4305216" cy="3459301"/>
          </a:xfrm>
        </p:spPr>
        <p:txBody>
          <a:bodyPr>
            <a:normAutofit/>
          </a:bodyPr>
          <a:lstStyle/>
          <a:p>
            <a:pPr algn="ctr"/>
            <a:r>
              <a:rPr lang="es-DO" sz="3600"/>
              <a:t>Módulo 4: </a:t>
            </a:r>
            <a:br>
              <a:rPr lang="es-DO" sz="3600"/>
            </a:br>
            <a:r>
              <a:rPr lang="es-DO" sz="3600"/>
              <a:t>Contratación de profesionales certificados en prácticas seguras con el plomo</a:t>
            </a:r>
            <a:endParaRPr lang="es-DO" sz="3600" dirty="0"/>
          </a:p>
        </p:txBody>
      </p:sp>
      <p:pic>
        <p:nvPicPr>
          <p:cNvPr id="2" name="Picture 1" descr="Infografía circular con imágenes en el interior para las siguientes acciones1. Mantener la casa limpia y libre de polvo;2. Llevar unadieta rica en calcio, hierro y vitamina C;3. Lavarse las manos; 4. Jugar en la grama;5. Contratar profesionales del plomo certificados;6. ducharse y cambiarse;7. Lavar los juguetes, bobos (chupetes) y biberones; y8. Hacer correr el agua">
            <a:extLst>
              <a:ext uri="{FF2B5EF4-FFF2-40B4-BE49-F238E27FC236}">
                <a16:creationId xmlns:a16="http://schemas.microsoft.com/office/drawing/2014/main" id="{DCC247FC-7579-362A-7312-6BB6F3995798}"/>
              </a:ext>
            </a:extLst>
          </p:cNvPr>
          <p:cNvPicPr>
            <a:picLocks noChangeAspect="1"/>
          </p:cNvPicPr>
          <p:nvPr/>
        </p:nvPicPr>
        <p:blipFill>
          <a:blip r:embed="rId2"/>
          <a:stretch>
            <a:fillRect/>
          </a:stretch>
        </p:blipFill>
        <p:spPr>
          <a:xfrm>
            <a:off x="4432300" y="1098370"/>
            <a:ext cx="4602163" cy="4438966"/>
          </a:xfrm>
          <a:prstGeom prst="rect">
            <a:avLst/>
          </a:prstGeom>
        </p:spPr>
      </p:pic>
    </p:spTree>
    <p:extLst>
      <p:ext uri="{BB962C8B-B14F-4D97-AF65-F5344CB8AC3E}">
        <p14:creationId xmlns:p14="http://schemas.microsoft.com/office/powerpoint/2010/main" val="3173569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F350-AA42-4985-B363-B95A21921462}"/>
              </a:ext>
            </a:extLst>
          </p:cNvPr>
          <p:cNvSpPr>
            <a:spLocks noGrp="1"/>
          </p:cNvSpPr>
          <p:nvPr>
            <p:ph type="title"/>
          </p:nvPr>
        </p:nvSpPr>
        <p:spPr/>
        <p:txBody>
          <a:bodyPr/>
          <a:lstStyle/>
          <a:p>
            <a:r>
              <a:rPr lang="es-DO" dirty="0"/>
              <a:t>Pintura a base de plomo </a:t>
            </a:r>
          </a:p>
        </p:txBody>
      </p:sp>
      <p:sp>
        <p:nvSpPr>
          <p:cNvPr id="3" name="Content Placeholder 2">
            <a:extLst>
              <a:ext uri="{FF2B5EF4-FFF2-40B4-BE49-F238E27FC236}">
                <a16:creationId xmlns:a16="http://schemas.microsoft.com/office/drawing/2014/main" id="{88C309E1-D25E-421B-8E39-FA9CF86CEF34}"/>
              </a:ext>
            </a:extLst>
          </p:cNvPr>
          <p:cNvSpPr>
            <a:spLocks noGrp="1"/>
          </p:cNvSpPr>
          <p:nvPr>
            <p:ph idx="1"/>
          </p:nvPr>
        </p:nvSpPr>
        <p:spPr>
          <a:xfrm>
            <a:off x="628649" y="1825624"/>
            <a:ext cx="4927601" cy="4667249"/>
          </a:xfrm>
        </p:spPr>
        <p:txBody>
          <a:bodyPr>
            <a:normAutofit fontScale="92500" lnSpcReduction="20000"/>
          </a:bodyPr>
          <a:lstStyle/>
          <a:p>
            <a:r>
              <a:rPr lang="es-DO" dirty="0"/>
              <a:t>Puede estar presente bajo capas de pintura</a:t>
            </a:r>
          </a:p>
          <a:p>
            <a:r>
              <a:rPr lang="es-DO" dirty="0"/>
              <a:t>Si la pintura se mantiene intacta y las superficies se mantienen limpias, los niños pueden vivir con seguridad en un hogar que contiene pintura a base de plomo</a:t>
            </a:r>
          </a:p>
          <a:p>
            <a:r>
              <a:rPr lang="es-DO" dirty="0"/>
              <a:t>La pintura puede deteriorarse, pelarse, descascar, agrietarse o desintegrarse y convertirse en un peligro</a:t>
            </a:r>
          </a:p>
          <a:p>
            <a:r>
              <a:rPr lang="es-DO" dirty="0"/>
              <a:t>El polvo de plomo puede aspirarse y tragarse</a:t>
            </a:r>
          </a:p>
        </p:txBody>
      </p:sp>
      <p:pic>
        <p:nvPicPr>
          <p:cNvPr id="5" name="Picture 4">
            <a:extLst>
              <a:ext uri="{FF2B5EF4-FFF2-40B4-BE49-F238E27FC236}">
                <a16:creationId xmlns:a16="http://schemas.microsoft.com/office/drawing/2014/main" id="{3CFF9928-784E-4A42-B078-9B504AC08A5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860131" y="2691608"/>
            <a:ext cx="4351338" cy="2349500"/>
          </a:xfrm>
          <a:prstGeom prst="rect">
            <a:avLst/>
          </a:prstGeom>
        </p:spPr>
      </p:pic>
      <p:sp>
        <p:nvSpPr>
          <p:cNvPr id="4" name="Slide Number Placeholder 3">
            <a:extLst>
              <a:ext uri="{FF2B5EF4-FFF2-40B4-BE49-F238E27FC236}">
                <a16:creationId xmlns:a16="http://schemas.microsoft.com/office/drawing/2014/main" id="{25547E77-DB4C-497D-AF28-1EF7BC80FE5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10</a:t>
            </a:fld>
            <a:endParaRPr lang="en-US"/>
          </a:p>
        </p:txBody>
      </p:sp>
    </p:spTree>
    <p:extLst>
      <p:ext uri="{BB962C8B-B14F-4D97-AF65-F5344CB8AC3E}">
        <p14:creationId xmlns:p14="http://schemas.microsoft.com/office/powerpoint/2010/main" val="1946907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7855DD-D787-4F12-B1AA-B62DF0FA86D2}"/>
              </a:ext>
            </a:extLst>
          </p:cNvPr>
          <p:cNvSpPr>
            <a:spLocks noGrp="1"/>
          </p:cNvSpPr>
          <p:nvPr>
            <p:ph type="title"/>
          </p:nvPr>
        </p:nvSpPr>
        <p:spPr>
          <a:xfrm>
            <a:off x="887911" y="1041005"/>
            <a:ext cx="7393577" cy="4818190"/>
          </a:xfrm>
        </p:spPr>
        <p:txBody>
          <a:bodyPr>
            <a:noAutofit/>
          </a:bodyPr>
          <a:lstStyle/>
          <a:p>
            <a:pPr algn="ctr"/>
            <a:r>
              <a:rPr lang="es-DO" sz="4100"/>
              <a:t>Si las superficies pintadas se están deteriorando y le preocupa que puedan contener pintura a base de plomo, ¿cuál sería el primer paso para reducir la exposición potencial al plomo en su casa? </a:t>
            </a:r>
          </a:p>
        </p:txBody>
      </p:sp>
      <p:sp>
        <p:nvSpPr>
          <p:cNvPr id="3" name="Rectangle: Rounded Corners 2">
            <a:extLst>
              <a:ext uri="{FF2B5EF4-FFF2-40B4-BE49-F238E27FC236}">
                <a16:creationId xmlns:a16="http://schemas.microsoft.com/office/drawing/2014/main" id="{80E53302-6D5C-4F26-B590-A795DF536E2E}"/>
              </a:ext>
              <a:ext uri="{C183D7F6-B498-43B3-948B-1728B52AA6E4}">
                <adec:decorative xmlns:adec="http://schemas.microsoft.com/office/drawing/2017/decorative" val="1"/>
              </a:ext>
            </a:extLst>
          </p:cNvPr>
          <p:cNvSpPr/>
          <p:nvPr/>
        </p:nvSpPr>
        <p:spPr>
          <a:xfrm>
            <a:off x="528914" y="829995"/>
            <a:ext cx="8108650" cy="5176910"/>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496FC98-183D-42E7-8862-28CD052AAA9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11</a:t>
            </a:fld>
            <a:endParaRPr lang="en-US"/>
          </a:p>
        </p:txBody>
      </p:sp>
    </p:spTree>
    <p:extLst>
      <p:ext uri="{BB962C8B-B14F-4D97-AF65-F5344CB8AC3E}">
        <p14:creationId xmlns:p14="http://schemas.microsoft.com/office/powerpoint/2010/main" val="210873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4AA7-80CB-48D1-B86F-A16F8D0AD089}"/>
              </a:ext>
            </a:extLst>
          </p:cNvPr>
          <p:cNvSpPr>
            <a:spLocks noGrp="1"/>
          </p:cNvSpPr>
          <p:nvPr>
            <p:ph type="title"/>
          </p:nvPr>
        </p:nvSpPr>
        <p:spPr>
          <a:xfrm>
            <a:off x="628650" y="365126"/>
            <a:ext cx="8078622" cy="1325563"/>
          </a:xfrm>
        </p:spPr>
        <p:txBody>
          <a:bodyPr/>
          <a:lstStyle/>
          <a:p>
            <a:r>
              <a:rPr lang="es-DO"/>
              <a:t>Pintura a base de plomo en deterioro</a:t>
            </a:r>
          </a:p>
        </p:txBody>
      </p:sp>
      <p:sp>
        <p:nvSpPr>
          <p:cNvPr id="3" name="Content Placeholder 2">
            <a:extLst>
              <a:ext uri="{FF2B5EF4-FFF2-40B4-BE49-F238E27FC236}">
                <a16:creationId xmlns:a16="http://schemas.microsoft.com/office/drawing/2014/main" id="{FDB0BC17-A865-4410-B963-8CDF90412527}"/>
              </a:ext>
            </a:extLst>
          </p:cNvPr>
          <p:cNvSpPr>
            <a:spLocks noGrp="1"/>
          </p:cNvSpPr>
          <p:nvPr>
            <p:ph idx="1"/>
          </p:nvPr>
        </p:nvSpPr>
        <p:spPr>
          <a:xfrm>
            <a:off x="628650" y="1825624"/>
            <a:ext cx="3943350" cy="4667250"/>
          </a:xfrm>
        </p:spPr>
        <p:txBody>
          <a:bodyPr>
            <a:normAutofit lnSpcReduction="10000"/>
          </a:bodyPr>
          <a:lstStyle/>
          <a:p>
            <a:r>
              <a:rPr lang="es-DO" dirty="0"/>
              <a:t>Se refiere a la pintura a base de plomo que está pelada, descascarada, agrietada o desintegrada </a:t>
            </a:r>
          </a:p>
          <a:p>
            <a:r>
              <a:rPr lang="es-DO" dirty="0"/>
              <a:t>Necesita atención inmediata</a:t>
            </a:r>
          </a:p>
          <a:p>
            <a:r>
              <a:rPr lang="es-DO" dirty="0"/>
              <a:t>Superficie de impacto o fricción</a:t>
            </a:r>
          </a:p>
          <a:p>
            <a:pPr lvl="1"/>
            <a:r>
              <a:rPr lang="es-DO" dirty="0"/>
              <a:t>Ventana</a:t>
            </a:r>
          </a:p>
          <a:p>
            <a:pPr lvl="1"/>
            <a:r>
              <a:rPr lang="es-DO" dirty="0"/>
              <a:t>Marco de puerta</a:t>
            </a:r>
          </a:p>
        </p:txBody>
      </p:sp>
      <p:pic>
        <p:nvPicPr>
          <p:cNvPr id="8" name="Picture 7">
            <a:extLst>
              <a:ext uri="{FF2B5EF4-FFF2-40B4-BE49-F238E27FC236}">
                <a16:creationId xmlns:a16="http://schemas.microsoft.com/office/drawing/2014/main" id="{B8B0F586-A394-4573-853E-03A78FBAD3E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33900" y="2503218"/>
            <a:ext cx="4493986" cy="2119355"/>
          </a:xfrm>
          <a:prstGeom prst="rect">
            <a:avLst/>
          </a:prstGeom>
        </p:spPr>
      </p:pic>
      <p:sp>
        <p:nvSpPr>
          <p:cNvPr id="4" name="Slide Number Placeholder 3">
            <a:extLst>
              <a:ext uri="{FF2B5EF4-FFF2-40B4-BE49-F238E27FC236}">
                <a16:creationId xmlns:a16="http://schemas.microsoft.com/office/drawing/2014/main" id="{7D340B99-8DD8-4A82-9063-104B60B2BEB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12</a:t>
            </a:fld>
            <a:endParaRPr lang="en-US"/>
          </a:p>
        </p:txBody>
      </p:sp>
    </p:spTree>
    <p:extLst>
      <p:ext uri="{BB962C8B-B14F-4D97-AF65-F5344CB8AC3E}">
        <p14:creationId xmlns:p14="http://schemas.microsoft.com/office/powerpoint/2010/main" val="2915684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D20FF-9CFB-4FF5-B44C-E78F2B4DDF98}"/>
              </a:ext>
            </a:extLst>
          </p:cNvPr>
          <p:cNvSpPr>
            <a:spLocks noGrp="1"/>
          </p:cNvSpPr>
          <p:nvPr>
            <p:ph type="title"/>
          </p:nvPr>
        </p:nvSpPr>
        <p:spPr/>
        <p:txBody>
          <a:bodyPr>
            <a:normAutofit/>
          </a:bodyPr>
          <a:lstStyle/>
          <a:p>
            <a:r>
              <a:rPr lang="es-DO" sz="4000" dirty="0"/>
              <a:t>Los peligros de la pintura a base de plomo</a:t>
            </a:r>
          </a:p>
        </p:txBody>
      </p:sp>
      <p:sp>
        <p:nvSpPr>
          <p:cNvPr id="5" name="TextBox 4"/>
          <p:cNvSpPr txBox="1"/>
          <p:nvPr/>
        </p:nvSpPr>
        <p:spPr>
          <a:xfrm>
            <a:off x="675639" y="1435521"/>
            <a:ext cx="6187912" cy="477054"/>
          </a:xfrm>
          <a:prstGeom prst="rect">
            <a:avLst/>
          </a:prstGeom>
          <a:noFill/>
        </p:spPr>
        <p:txBody>
          <a:bodyPr wrap="none" rtlCol="0">
            <a:spAutoFit/>
          </a:bodyPr>
          <a:lstStyle/>
          <a:p>
            <a:r>
              <a:rPr lang="es-DO" sz="2500" dirty="0">
                <a:solidFill>
                  <a:schemeClr val="bg2">
                    <a:lumMod val="10000"/>
                  </a:schemeClr>
                </a:solidFill>
              </a:rPr>
              <a:t>El hogar tiene 8 peligros de pintura a base de plomo</a:t>
            </a:r>
          </a:p>
        </p:txBody>
      </p:sp>
      <p:sp>
        <p:nvSpPr>
          <p:cNvPr id="6" name="Rectangle 5">
            <a:extLst>
              <a:ext uri="{C183D7F6-B498-43B3-948B-1728B52AA6E4}">
                <adec:decorative xmlns:adec="http://schemas.microsoft.com/office/drawing/2017/decorative" val="1"/>
              </a:ext>
            </a:extLst>
          </p:cNvPr>
          <p:cNvSpPr>
            <a:spLocks noChangeAspect="1"/>
          </p:cNvSpPr>
          <p:nvPr/>
        </p:nvSpPr>
        <p:spPr>
          <a:xfrm>
            <a:off x="627380" y="1713571"/>
            <a:ext cx="7934959" cy="4763429"/>
          </a:xfrm>
          <a:prstGeom prst="rect">
            <a:avLst/>
          </a:prstGeom>
          <a:blipFill dpi="0" rotWithShape="1">
            <a:blip r:embed="rId3"/>
            <a:srcRect/>
            <a:stretch>
              <a:fillRect t="-10600" b="-45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Slide Number Placeholder 1">
            <a:extLst>
              <a:ext uri="{FF2B5EF4-FFF2-40B4-BE49-F238E27FC236}">
                <a16:creationId xmlns:a16="http://schemas.microsoft.com/office/drawing/2014/main" id="{D1284F48-CB7A-47D8-B158-8361F4B5E07E}"/>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13</a:t>
            </a:fld>
            <a:endParaRPr lang="en-US"/>
          </a:p>
        </p:txBody>
      </p:sp>
    </p:spTree>
    <p:extLst>
      <p:ext uri="{BB962C8B-B14F-4D97-AF65-F5344CB8AC3E}">
        <p14:creationId xmlns:p14="http://schemas.microsoft.com/office/powerpoint/2010/main" val="187962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2">
            <a:extLst>
              <a:ext uri="{FF2B5EF4-FFF2-40B4-BE49-F238E27FC236}">
                <a16:creationId xmlns:a16="http://schemas.microsoft.com/office/drawing/2014/main" id="{1E276290-5AFC-40E8-A46A-090CA3F4D2DA}"/>
              </a:ext>
            </a:extLst>
          </p:cNvPr>
          <p:cNvSpPr>
            <a:spLocks noGrp="1"/>
          </p:cNvSpPr>
          <p:nvPr>
            <p:ph type="title"/>
          </p:nvPr>
        </p:nvSpPr>
        <p:spPr>
          <a:xfrm>
            <a:off x="628650" y="365126"/>
            <a:ext cx="7886700" cy="1325563"/>
          </a:xfrm>
        </p:spPr>
        <p:txBody>
          <a:bodyPr/>
          <a:lstStyle/>
          <a:p>
            <a:r>
              <a:rPr lang="es-DO" dirty="0"/>
              <a:t>Los peligros de la pintura a base de plomo </a:t>
            </a:r>
          </a:p>
        </p:txBody>
      </p:sp>
      <p:grpSp>
        <p:nvGrpSpPr>
          <p:cNvPr id="30" name="Group 29">
            <a:extLst>
              <a:ext uri="{FF2B5EF4-FFF2-40B4-BE49-F238E27FC236}">
                <a16:creationId xmlns:a16="http://schemas.microsoft.com/office/drawing/2014/main" id="{F3EA147D-3760-41AD-88CD-2BAA1C3A4773}"/>
              </a:ext>
              <a:ext uri="{C183D7F6-B498-43B3-948B-1728B52AA6E4}">
                <adec:decorative xmlns:adec="http://schemas.microsoft.com/office/drawing/2017/decorative" val="1"/>
              </a:ext>
            </a:extLst>
          </p:cNvPr>
          <p:cNvGrpSpPr/>
          <p:nvPr/>
        </p:nvGrpSpPr>
        <p:grpSpPr>
          <a:xfrm>
            <a:off x="0" y="1188538"/>
            <a:ext cx="9343933" cy="5294150"/>
            <a:chOff x="0" y="1188538"/>
            <a:chExt cx="9343933" cy="5294150"/>
          </a:xfrm>
        </p:grpSpPr>
        <p:sp>
          <p:nvSpPr>
            <p:cNvPr id="28" name="Rectangle 27" descr="Image of the inside of a two-story has that has 8 lead-based paint hazard."/>
            <p:cNvSpPr>
              <a:spLocks noChangeAspect="1"/>
            </p:cNvSpPr>
            <p:nvPr/>
          </p:nvSpPr>
          <p:spPr>
            <a:xfrm>
              <a:off x="608130" y="1188538"/>
              <a:ext cx="7934959" cy="5294150"/>
            </a:xfrm>
            <a:prstGeom prst="rect">
              <a:avLst/>
            </a:prstGeom>
            <a:blipFill dpi="0" rotWithShape="1">
              <a:blip r:embed="rId3">
                <a:alphaModFix amt="70000"/>
              </a:blip>
              <a:srcRect/>
              <a:stretch>
                <a:fillRect t="1" b="-3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7" name="Group 26">
              <a:extLst>
                <a:ext uri="{FF2B5EF4-FFF2-40B4-BE49-F238E27FC236}">
                  <a16:creationId xmlns:a16="http://schemas.microsoft.com/office/drawing/2014/main" id="{B876700E-D8CC-482C-B36E-14503D0B1C41}"/>
                </a:ext>
              </a:extLst>
            </p:cNvPr>
            <p:cNvGrpSpPr/>
            <p:nvPr/>
          </p:nvGrpSpPr>
          <p:grpSpPr>
            <a:xfrm>
              <a:off x="0" y="2386758"/>
              <a:ext cx="9343933" cy="3725959"/>
              <a:chOff x="0" y="2127448"/>
              <a:chExt cx="9343933" cy="3725959"/>
            </a:xfrm>
          </p:grpSpPr>
          <p:grpSp>
            <p:nvGrpSpPr>
              <p:cNvPr id="2" name="Group 1">
                <a:extLst>
                  <a:ext uri="{FF2B5EF4-FFF2-40B4-BE49-F238E27FC236}">
                    <a16:creationId xmlns:a16="http://schemas.microsoft.com/office/drawing/2014/main" id="{6840866D-4D03-4851-A110-01C7A9D92B91}"/>
                  </a:ext>
                </a:extLst>
              </p:cNvPr>
              <p:cNvGrpSpPr/>
              <p:nvPr/>
            </p:nvGrpSpPr>
            <p:grpSpPr>
              <a:xfrm>
                <a:off x="194186" y="2127448"/>
                <a:ext cx="3418232" cy="1558351"/>
                <a:chOff x="194186" y="2127448"/>
                <a:chExt cx="3418232" cy="1558351"/>
              </a:xfrm>
            </p:grpSpPr>
            <p:sp>
              <p:nvSpPr>
                <p:cNvPr id="5" name="Oval 4">
                  <a:extLst>
                    <a:ext uri="{C183D7F6-B498-43B3-948B-1728B52AA6E4}">
                      <adec:decorative xmlns:adec="http://schemas.microsoft.com/office/drawing/2017/decorative" val="1"/>
                    </a:ext>
                  </a:extLst>
                </p:cNvPr>
                <p:cNvSpPr>
                  <a:spLocks noChangeAspect="1"/>
                </p:cNvSpPr>
                <p:nvPr/>
              </p:nvSpPr>
              <p:spPr>
                <a:xfrm>
                  <a:off x="3355154" y="3429767"/>
                  <a:ext cx="257264" cy="25603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extBox 12"/>
                <p:cNvSpPr txBox="1"/>
                <p:nvPr/>
              </p:nvSpPr>
              <p:spPr>
                <a:xfrm>
                  <a:off x="194186" y="2127448"/>
                  <a:ext cx="1348864" cy="369332"/>
                </a:xfrm>
                <a:prstGeom prst="rect">
                  <a:avLst/>
                </a:prstGeom>
                <a:noFill/>
              </p:spPr>
              <p:txBody>
                <a:bodyPr wrap="square" rtlCol="0">
                  <a:spAutoFit/>
                </a:bodyPr>
                <a:lstStyle/>
                <a:p>
                  <a:r>
                    <a:rPr lang="es-DO" dirty="0">
                      <a:solidFill>
                        <a:schemeClr val="bg2">
                          <a:lumMod val="10000"/>
                        </a:schemeClr>
                      </a:solidFill>
                    </a:rPr>
                    <a:t>1. Puertas</a:t>
                  </a:r>
                </a:p>
              </p:txBody>
            </p:sp>
            <p:cxnSp>
              <p:nvCxnSpPr>
                <p:cNvPr id="22" name="Straight Arrow Connector 21">
                  <a:extLst>
                    <a:ext uri="{C183D7F6-B498-43B3-948B-1728B52AA6E4}">
                      <adec:decorative xmlns:adec="http://schemas.microsoft.com/office/drawing/2017/decorative" val="1"/>
                    </a:ext>
                  </a:extLst>
                </p:cNvPr>
                <p:cNvCxnSpPr/>
                <p:nvPr/>
              </p:nvCxnSpPr>
              <p:spPr>
                <a:xfrm>
                  <a:off x="1057595" y="2474937"/>
                  <a:ext cx="2301622" cy="990277"/>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F6C265C-C9F9-4D19-99C1-9B26EA1BB8E7}"/>
                  </a:ext>
                </a:extLst>
              </p:cNvPr>
              <p:cNvGrpSpPr/>
              <p:nvPr/>
            </p:nvGrpSpPr>
            <p:grpSpPr>
              <a:xfrm>
                <a:off x="244618" y="2943240"/>
                <a:ext cx="2426914" cy="935088"/>
                <a:chOff x="244618" y="2943240"/>
                <a:chExt cx="2426914" cy="935088"/>
              </a:xfrm>
            </p:grpSpPr>
            <p:sp>
              <p:nvSpPr>
                <p:cNvPr id="7" name="Oval 6">
                  <a:extLst>
                    <a:ext uri="{C183D7F6-B498-43B3-948B-1728B52AA6E4}">
                      <adec:decorative xmlns:adec="http://schemas.microsoft.com/office/drawing/2017/decorative" val="1"/>
                    </a:ext>
                  </a:extLst>
                </p:cNvPr>
                <p:cNvSpPr>
                  <a:spLocks noChangeAspect="1"/>
                </p:cNvSpPr>
                <p:nvPr/>
              </p:nvSpPr>
              <p:spPr>
                <a:xfrm>
                  <a:off x="2441832" y="3649728"/>
                  <a:ext cx="229700" cy="228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extBox 13"/>
                <p:cNvSpPr txBox="1"/>
                <p:nvPr/>
              </p:nvSpPr>
              <p:spPr>
                <a:xfrm>
                  <a:off x="244618" y="2943240"/>
                  <a:ext cx="1502392" cy="369332"/>
                </a:xfrm>
                <a:prstGeom prst="rect">
                  <a:avLst/>
                </a:prstGeom>
                <a:noFill/>
              </p:spPr>
              <p:txBody>
                <a:bodyPr wrap="square" rtlCol="0">
                  <a:spAutoFit/>
                </a:bodyPr>
                <a:lstStyle/>
                <a:p>
                  <a:r>
                    <a:rPr lang="es-DO" dirty="0">
                      <a:solidFill>
                        <a:schemeClr val="bg2">
                          <a:lumMod val="10000"/>
                        </a:schemeClr>
                      </a:solidFill>
                    </a:rPr>
                    <a:t>2. Paredes</a:t>
                  </a:r>
                </a:p>
              </p:txBody>
            </p:sp>
            <p:cxnSp>
              <p:nvCxnSpPr>
                <p:cNvPr id="32" name="Straight Arrow Connector 31">
                  <a:extLst>
                    <a:ext uri="{C183D7F6-B498-43B3-948B-1728B52AA6E4}">
                      <adec:decorative xmlns:adec="http://schemas.microsoft.com/office/drawing/2017/decorative" val="1"/>
                    </a:ext>
                  </a:extLst>
                </p:cNvPr>
                <p:cNvCxnSpPr/>
                <p:nvPr/>
              </p:nvCxnSpPr>
              <p:spPr>
                <a:xfrm>
                  <a:off x="1057595" y="3303809"/>
                  <a:ext cx="1349904" cy="431220"/>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0467C4F-0D02-4E0A-9944-57FE0331ED62}"/>
                  </a:ext>
                </a:extLst>
              </p:cNvPr>
              <p:cNvGrpSpPr/>
              <p:nvPr/>
            </p:nvGrpSpPr>
            <p:grpSpPr>
              <a:xfrm>
                <a:off x="288831" y="3940632"/>
                <a:ext cx="2150882" cy="718644"/>
                <a:chOff x="288831" y="3940632"/>
                <a:chExt cx="2150882" cy="718644"/>
              </a:xfrm>
            </p:grpSpPr>
            <p:sp>
              <p:nvSpPr>
                <p:cNvPr id="8" name="Oval 7">
                  <a:extLst>
                    <a:ext uri="{C183D7F6-B498-43B3-948B-1728B52AA6E4}">
                      <adec:decorative xmlns:adec="http://schemas.microsoft.com/office/drawing/2017/decorative" val="1"/>
                    </a:ext>
                  </a:extLst>
                </p:cNvPr>
                <p:cNvSpPr>
                  <a:spLocks/>
                </p:cNvSpPr>
                <p:nvPr/>
              </p:nvSpPr>
              <p:spPr>
                <a:xfrm>
                  <a:off x="1982513" y="4399496"/>
                  <a:ext cx="457200" cy="25978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extBox 14"/>
                <p:cNvSpPr txBox="1"/>
                <p:nvPr/>
              </p:nvSpPr>
              <p:spPr>
                <a:xfrm>
                  <a:off x="288831" y="3940632"/>
                  <a:ext cx="1601606" cy="369332"/>
                </a:xfrm>
                <a:prstGeom prst="rect">
                  <a:avLst/>
                </a:prstGeom>
                <a:noFill/>
              </p:spPr>
              <p:txBody>
                <a:bodyPr wrap="square" rtlCol="0">
                  <a:spAutoFit/>
                </a:bodyPr>
                <a:lstStyle/>
                <a:p>
                  <a:r>
                    <a:rPr lang="es-DO" dirty="0">
                      <a:solidFill>
                        <a:schemeClr val="bg2">
                          <a:lumMod val="10000"/>
                        </a:schemeClr>
                      </a:solidFill>
                    </a:rPr>
                    <a:t>3. Ventanas</a:t>
                  </a:r>
                </a:p>
              </p:txBody>
            </p:sp>
            <p:cxnSp>
              <p:nvCxnSpPr>
                <p:cNvPr id="34" name="Straight Arrow Connector 33">
                  <a:extLst>
                    <a:ext uri="{C183D7F6-B498-43B3-948B-1728B52AA6E4}">
                      <adec:decorative xmlns:adec="http://schemas.microsoft.com/office/drawing/2017/decorative" val="1"/>
                    </a:ext>
                  </a:extLst>
                </p:cNvPr>
                <p:cNvCxnSpPr>
                  <a:endCxn id="8" idx="1"/>
                </p:cNvCxnSpPr>
                <p:nvPr/>
              </p:nvCxnSpPr>
              <p:spPr>
                <a:xfrm>
                  <a:off x="1631399" y="4167188"/>
                  <a:ext cx="418069" cy="27035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C6AF7B7-D050-481C-B22B-AD62C38624E3}"/>
                  </a:ext>
                </a:extLst>
              </p:cNvPr>
              <p:cNvGrpSpPr/>
              <p:nvPr/>
            </p:nvGrpSpPr>
            <p:grpSpPr>
              <a:xfrm>
                <a:off x="0" y="4493894"/>
                <a:ext cx="4876564" cy="799325"/>
                <a:chOff x="0" y="4493894"/>
                <a:chExt cx="4876564" cy="799325"/>
              </a:xfrm>
            </p:grpSpPr>
            <p:sp>
              <p:nvSpPr>
                <p:cNvPr id="6" name="Oval 5">
                  <a:extLst>
                    <a:ext uri="{C183D7F6-B498-43B3-948B-1728B52AA6E4}">
                      <adec:decorative xmlns:adec="http://schemas.microsoft.com/office/drawing/2017/decorative" val="1"/>
                    </a:ext>
                  </a:extLst>
                </p:cNvPr>
                <p:cNvSpPr>
                  <a:spLocks noChangeAspect="1"/>
                </p:cNvSpPr>
                <p:nvPr/>
              </p:nvSpPr>
              <p:spPr>
                <a:xfrm>
                  <a:off x="3962679" y="4493894"/>
                  <a:ext cx="913885" cy="56578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Box 15"/>
                <p:cNvSpPr txBox="1"/>
                <p:nvPr/>
              </p:nvSpPr>
              <p:spPr>
                <a:xfrm>
                  <a:off x="0" y="4923887"/>
                  <a:ext cx="2049468" cy="369332"/>
                </a:xfrm>
                <a:prstGeom prst="rect">
                  <a:avLst/>
                </a:prstGeom>
                <a:noFill/>
              </p:spPr>
              <p:txBody>
                <a:bodyPr wrap="square" rtlCol="0">
                  <a:spAutoFit/>
                </a:bodyPr>
                <a:lstStyle/>
                <a:p>
                  <a:r>
                    <a:rPr lang="es-DO" dirty="0">
                      <a:solidFill>
                        <a:schemeClr val="bg2">
                          <a:lumMod val="10000"/>
                        </a:schemeClr>
                      </a:solidFill>
                    </a:rPr>
                    <a:t>4. Marcos puertas/ventanas</a:t>
                  </a:r>
                </a:p>
              </p:txBody>
            </p:sp>
            <p:cxnSp>
              <p:nvCxnSpPr>
                <p:cNvPr id="36" name="Straight Arrow Connector 35">
                  <a:extLst>
                    <a:ext uri="{C183D7F6-B498-43B3-948B-1728B52AA6E4}">
                      <adec:decorative xmlns:adec="http://schemas.microsoft.com/office/drawing/2017/decorative" val="1"/>
                    </a:ext>
                  </a:extLst>
                </p:cNvPr>
                <p:cNvCxnSpPr/>
                <p:nvPr/>
              </p:nvCxnSpPr>
              <p:spPr>
                <a:xfrm flipV="1">
                  <a:off x="1543050" y="4805243"/>
                  <a:ext cx="2405962" cy="20014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5E3E588-00B4-48C6-9090-F8DC6F3FDE87}"/>
                  </a:ext>
                </a:extLst>
              </p:cNvPr>
              <p:cNvGrpSpPr/>
              <p:nvPr/>
            </p:nvGrpSpPr>
            <p:grpSpPr>
              <a:xfrm>
                <a:off x="5051552" y="2203007"/>
                <a:ext cx="4292381" cy="2973294"/>
                <a:chOff x="5051552" y="2203007"/>
                <a:chExt cx="4292381" cy="2973294"/>
              </a:xfrm>
            </p:grpSpPr>
            <p:sp>
              <p:nvSpPr>
                <p:cNvPr id="9" name="Oval 8">
                  <a:extLst>
                    <a:ext uri="{C183D7F6-B498-43B3-948B-1728B52AA6E4}">
                      <adec:decorative xmlns:adec="http://schemas.microsoft.com/office/drawing/2017/decorative" val="1"/>
                    </a:ext>
                  </a:extLst>
                </p:cNvPr>
                <p:cNvSpPr>
                  <a:spLocks noChangeAspect="1"/>
                </p:cNvSpPr>
                <p:nvPr/>
              </p:nvSpPr>
              <p:spPr>
                <a:xfrm>
                  <a:off x="5051552" y="4671474"/>
                  <a:ext cx="558801" cy="5048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extBox 16"/>
                <p:cNvSpPr txBox="1"/>
                <p:nvPr/>
              </p:nvSpPr>
              <p:spPr>
                <a:xfrm>
                  <a:off x="7597493" y="2203007"/>
                  <a:ext cx="1746440" cy="646331"/>
                </a:xfrm>
                <a:prstGeom prst="rect">
                  <a:avLst/>
                </a:prstGeom>
                <a:noFill/>
              </p:spPr>
              <p:txBody>
                <a:bodyPr wrap="square" rtlCol="0">
                  <a:spAutoFit/>
                </a:bodyPr>
                <a:lstStyle/>
                <a:p>
                  <a:r>
                    <a:rPr lang="es-DO" dirty="0">
                      <a:solidFill>
                        <a:schemeClr val="bg2">
                          <a:lumMod val="10000"/>
                        </a:schemeClr>
                      </a:solidFill>
                    </a:rPr>
                    <a:t>5. Exterior de </a:t>
                  </a:r>
                </a:p>
                <a:p>
                  <a:r>
                    <a:rPr lang="es-DO" dirty="0">
                      <a:solidFill>
                        <a:schemeClr val="bg2">
                          <a:lumMod val="10000"/>
                        </a:schemeClr>
                      </a:solidFill>
                    </a:rPr>
                    <a:t>     la casa</a:t>
                  </a:r>
                </a:p>
              </p:txBody>
            </p:sp>
            <p:cxnSp>
              <p:nvCxnSpPr>
                <p:cNvPr id="48" name="Straight Arrow Connector 47">
                  <a:extLst>
                    <a:ext uri="{C183D7F6-B498-43B3-948B-1728B52AA6E4}">
                      <adec:decorative xmlns:adec="http://schemas.microsoft.com/office/drawing/2017/decorative" val="1"/>
                    </a:ext>
                  </a:extLst>
                </p:cNvPr>
                <p:cNvCxnSpPr>
                  <a:cxnSpLocks/>
                </p:cNvCxnSpPr>
                <p:nvPr/>
              </p:nvCxnSpPr>
              <p:spPr>
                <a:xfrm flipH="1">
                  <a:off x="5610354" y="2548036"/>
                  <a:ext cx="2436851" cy="223734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E514C42-02B0-4910-A3AB-38A763C451BB}"/>
                  </a:ext>
                </a:extLst>
              </p:cNvPr>
              <p:cNvGrpSpPr/>
              <p:nvPr/>
            </p:nvGrpSpPr>
            <p:grpSpPr>
              <a:xfrm>
                <a:off x="5108960" y="3255085"/>
                <a:ext cx="3770626" cy="2598322"/>
                <a:chOff x="5108960" y="3255085"/>
                <a:chExt cx="3770626" cy="2598322"/>
              </a:xfrm>
            </p:grpSpPr>
            <p:sp>
              <p:nvSpPr>
                <p:cNvPr id="10" name="Oval 9">
                  <a:extLst>
                    <a:ext uri="{C183D7F6-B498-43B3-948B-1728B52AA6E4}">
                      <adec:decorative xmlns:adec="http://schemas.microsoft.com/office/drawing/2017/decorative" val="1"/>
                    </a:ext>
                  </a:extLst>
                </p:cNvPr>
                <p:cNvSpPr>
                  <a:spLocks noChangeAspect="1"/>
                </p:cNvSpPr>
                <p:nvPr/>
              </p:nvSpPr>
              <p:spPr>
                <a:xfrm>
                  <a:off x="5108960" y="5553818"/>
                  <a:ext cx="501393" cy="29958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Box 17"/>
                <p:cNvSpPr txBox="1"/>
                <p:nvPr/>
              </p:nvSpPr>
              <p:spPr>
                <a:xfrm>
                  <a:off x="7842241" y="3255085"/>
                  <a:ext cx="1037345" cy="369332"/>
                </a:xfrm>
                <a:prstGeom prst="rect">
                  <a:avLst/>
                </a:prstGeom>
                <a:noFill/>
              </p:spPr>
              <p:txBody>
                <a:bodyPr wrap="square" rtlCol="0">
                  <a:spAutoFit/>
                </a:bodyPr>
                <a:lstStyle/>
                <a:p>
                  <a:r>
                    <a:rPr lang="es-DO" dirty="0">
                      <a:solidFill>
                        <a:schemeClr val="bg2">
                          <a:lumMod val="10000"/>
                        </a:schemeClr>
                      </a:solidFill>
                    </a:rPr>
                    <a:t>6. Suelo</a:t>
                  </a:r>
                </a:p>
              </p:txBody>
            </p:sp>
            <p:cxnSp>
              <p:nvCxnSpPr>
                <p:cNvPr id="50" name="Straight Arrow Connector 49">
                  <a:extLst>
                    <a:ext uri="{C183D7F6-B498-43B3-948B-1728B52AA6E4}">
                      <adec:decorative xmlns:adec="http://schemas.microsoft.com/office/drawing/2017/decorative" val="1"/>
                    </a:ext>
                  </a:extLst>
                </p:cNvPr>
                <p:cNvCxnSpPr>
                  <a:cxnSpLocks/>
                </p:cNvCxnSpPr>
                <p:nvPr/>
              </p:nvCxnSpPr>
              <p:spPr>
                <a:xfrm flipH="1">
                  <a:off x="5599558" y="3624417"/>
                  <a:ext cx="2564728" cy="194191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A7C4AE5F-6E28-434C-AEBE-B6AE6E88248E}"/>
                  </a:ext>
                </a:extLst>
              </p:cNvPr>
              <p:cNvGrpSpPr/>
              <p:nvPr/>
            </p:nvGrpSpPr>
            <p:grpSpPr>
              <a:xfrm>
                <a:off x="7383939" y="4045436"/>
                <a:ext cx="1882144" cy="1378825"/>
                <a:chOff x="7383939" y="4045436"/>
                <a:chExt cx="1882144" cy="1378825"/>
              </a:xfrm>
            </p:grpSpPr>
            <p:sp>
              <p:nvSpPr>
                <p:cNvPr id="12" name="Oval 11">
                  <a:extLst>
                    <a:ext uri="{C183D7F6-B498-43B3-948B-1728B52AA6E4}">
                      <adec:decorative xmlns:adec="http://schemas.microsoft.com/office/drawing/2017/decorative" val="1"/>
                    </a:ext>
                  </a:extLst>
                </p:cNvPr>
                <p:cNvSpPr>
                  <a:spLocks noChangeAspect="1"/>
                </p:cNvSpPr>
                <p:nvPr/>
              </p:nvSpPr>
              <p:spPr>
                <a:xfrm rot="2965744">
                  <a:off x="7141162" y="4937873"/>
                  <a:ext cx="729165" cy="24361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TextBox 18"/>
                <p:cNvSpPr txBox="1"/>
                <p:nvPr/>
              </p:nvSpPr>
              <p:spPr>
                <a:xfrm>
                  <a:off x="7658133" y="4045436"/>
                  <a:ext cx="1607950" cy="369332"/>
                </a:xfrm>
                <a:prstGeom prst="rect">
                  <a:avLst/>
                </a:prstGeom>
                <a:noFill/>
              </p:spPr>
              <p:txBody>
                <a:bodyPr wrap="square" rtlCol="0">
                  <a:spAutoFit/>
                </a:bodyPr>
                <a:lstStyle/>
                <a:p>
                  <a:r>
                    <a:rPr lang="es-DO" dirty="0">
                      <a:solidFill>
                        <a:schemeClr val="bg2">
                          <a:lumMod val="10000"/>
                        </a:schemeClr>
                      </a:solidFill>
                    </a:rPr>
                    <a:t>7. Barandillas</a:t>
                  </a:r>
                </a:p>
              </p:txBody>
            </p:sp>
            <p:cxnSp>
              <p:nvCxnSpPr>
                <p:cNvPr id="52" name="Straight Arrow Connector 51">
                  <a:extLst>
                    <a:ext uri="{C183D7F6-B498-43B3-948B-1728B52AA6E4}">
                      <adec:decorative xmlns:adec="http://schemas.microsoft.com/office/drawing/2017/decorative" val="1"/>
                    </a:ext>
                  </a:extLst>
                </p:cNvPr>
                <p:cNvCxnSpPr>
                  <a:cxnSpLocks/>
                </p:cNvCxnSpPr>
                <p:nvPr/>
              </p:nvCxnSpPr>
              <p:spPr>
                <a:xfrm flipH="1">
                  <a:off x="7597494" y="4379073"/>
                  <a:ext cx="669032" cy="574339"/>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EDA7E96-6CD4-450E-8EA1-E05D35CA5158}"/>
                  </a:ext>
                </a:extLst>
              </p:cNvPr>
              <p:cNvGrpSpPr/>
              <p:nvPr/>
            </p:nvGrpSpPr>
            <p:grpSpPr>
              <a:xfrm>
                <a:off x="6899723" y="4846953"/>
                <a:ext cx="2444210" cy="956875"/>
                <a:chOff x="6899723" y="4846953"/>
                <a:chExt cx="2444210" cy="956875"/>
              </a:xfrm>
            </p:grpSpPr>
            <p:sp>
              <p:nvSpPr>
                <p:cNvPr id="11" name="Oval 10">
                  <a:extLst>
                    <a:ext uri="{C183D7F6-B498-43B3-948B-1728B52AA6E4}">
                      <adec:decorative xmlns:adec="http://schemas.microsoft.com/office/drawing/2017/decorative" val="1"/>
                    </a:ext>
                  </a:extLst>
                </p:cNvPr>
                <p:cNvSpPr>
                  <a:spLocks noChangeAspect="1"/>
                </p:cNvSpPr>
                <p:nvPr/>
              </p:nvSpPr>
              <p:spPr>
                <a:xfrm rot="3069895">
                  <a:off x="6767204" y="5160369"/>
                  <a:ext cx="775978" cy="5109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TextBox 19"/>
                <p:cNvSpPr txBox="1"/>
                <p:nvPr/>
              </p:nvSpPr>
              <p:spPr>
                <a:xfrm>
                  <a:off x="7658132" y="4846953"/>
                  <a:ext cx="1685801" cy="369332"/>
                </a:xfrm>
                <a:prstGeom prst="rect">
                  <a:avLst/>
                </a:prstGeom>
                <a:noFill/>
              </p:spPr>
              <p:txBody>
                <a:bodyPr wrap="square" rtlCol="0">
                  <a:spAutoFit/>
                </a:bodyPr>
                <a:lstStyle/>
                <a:p>
                  <a:r>
                    <a:rPr lang="es-DO" dirty="0">
                      <a:solidFill>
                        <a:schemeClr val="bg2">
                          <a:lumMod val="10000"/>
                        </a:schemeClr>
                      </a:solidFill>
                    </a:rPr>
                    <a:t>8. Escaleras</a:t>
                  </a:r>
                </a:p>
              </p:txBody>
            </p:sp>
            <p:cxnSp>
              <p:nvCxnSpPr>
                <p:cNvPr id="54" name="Straight Arrow Connector 53">
                  <a:extLst>
                    <a:ext uri="{C183D7F6-B498-43B3-948B-1728B52AA6E4}">
                      <adec:decorative xmlns:adec="http://schemas.microsoft.com/office/drawing/2017/decorative" val="1"/>
                    </a:ext>
                  </a:extLst>
                </p:cNvPr>
                <p:cNvCxnSpPr>
                  <a:cxnSpLocks/>
                </p:cNvCxnSpPr>
                <p:nvPr/>
              </p:nvCxnSpPr>
              <p:spPr>
                <a:xfrm flipH="1">
                  <a:off x="7513738" y="5154713"/>
                  <a:ext cx="929782" cy="39910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9" name="Slide Number Placeholder 28">
            <a:extLst>
              <a:ext uri="{FF2B5EF4-FFF2-40B4-BE49-F238E27FC236}">
                <a16:creationId xmlns:a16="http://schemas.microsoft.com/office/drawing/2014/main" id="{5EF30CF5-4039-433C-AE3D-F413AF89C68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14</a:t>
            </a:fld>
            <a:endParaRPr lang="en-US"/>
          </a:p>
        </p:txBody>
      </p:sp>
    </p:spTree>
    <p:extLst>
      <p:ext uri="{BB962C8B-B14F-4D97-AF65-F5344CB8AC3E}">
        <p14:creationId xmlns:p14="http://schemas.microsoft.com/office/powerpoint/2010/main" val="2382679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B8A3-D214-4A1D-BCC5-F2C8D02C03C2}"/>
              </a:ext>
            </a:extLst>
          </p:cNvPr>
          <p:cNvSpPr>
            <a:spLocks noGrp="1"/>
          </p:cNvSpPr>
          <p:nvPr>
            <p:ph type="title"/>
          </p:nvPr>
        </p:nvSpPr>
        <p:spPr/>
        <p:txBody>
          <a:bodyPr>
            <a:normAutofit/>
          </a:bodyPr>
          <a:lstStyle/>
          <a:p>
            <a:r>
              <a:rPr lang="es-DO" sz="4000" dirty="0"/>
              <a:t>Superficies pintadas</a:t>
            </a:r>
          </a:p>
        </p:txBody>
      </p:sp>
      <p:sp>
        <p:nvSpPr>
          <p:cNvPr id="3" name="Content Placeholder 2">
            <a:extLst>
              <a:ext uri="{FF2B5EF4-FFF2-40B4-BE49-F238E27FC236}">
                <a16:creationId xmlns:a16="http://schemas.microsoft.com/office/drawing/2014/main" id="{0A1C093B-08B8-40BC-9F30-61C23B236913}"/>
              </a:ext>
            </a:extLst>
          </p:cNvPr>
          <p:cNvSpPr>
            <a:spLocks noGrp="1"/>
          </p:cNvSpPr>
          <p:nvPr>
            <p:ph idx="1"/>
          </p:nvPr>
        </p:nvSpPr>
        <p:spPr>
          <a:xfrm>
            <a:off x="628650" y="1825624"/>
            <a:ext cx="4081136" cy="4667249"/>
          </a:xfrm>
        </p:spPr>
        <p:txBody>
          <a:bodyPr>
            <a:normAutofit fontScale="92500" lnSpcReduction="10000"/>
          </a:bodyPr>
          <a:lstStyle/>
          <a:p>
            <a:r>
              <a:rPr lang="es-DO" dirty="0"/>
              <a:t>Verifique el estado de deterioro de la pintura</a:t>
            </a:r>
          </a:p>
          <a:p>
            <a:r>
              <a:rPr lang="es-DO" dirty="0"/>
              <a:t>Monitoree las actividades que pueden alterar las superficies pintadas</a:t>
            </a:r>
          </a:p>
          <a:p>
            <a:r>
              <a:rPr lang="es-DO" dirty="0"/>
              <a:t>Normalmente no es un peligro si la pintura está en buenas condiciones y no está en una superficie de impacto o fricción como una ventana</a:t>
            </a:r>
          </a:p>
        </p:txBody>
      </p:sp>
      <p:pic>
        <p:nvPicPr>
          <p:cNvPr id="5" name="Picture 4">
            <a:extLst>
              <a:ext uri="{FF2B5EF4-FFF2-40B4-BE49-F238E27FC236}">
                <a16:creationId xmlns:a16="http://schemas.microsoft.com/office/drawing/2014/main" id="{BAF31696-18F7-4BC3-B04A-6592661969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2611676"/>
            <a:ext cx="3657600" cy="2743200"/>
          </a:xfrm>
          <a:prstGeom prst="rect">
            <a:avLst/>
          </a:prstGeom>
        </p:spPr>
      </p:pic>
      <p:sp>
        <p:nvSpPr>
          <p:cNvPr id="4" name="Slide Number Placeholder 3">
            <a:extLst>
              <a:ext uri="{FF2B5EF4-FFF2-40B4-BE49-F238E27FC236}">
                <a16:creationId xmlns:a16="http://schemas.microsoft.com/office/drawing/2014/main" id="{74192FDF-3C46-4200-AF40-2D2C52418D9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15</a:t>
            </a:fld>
            <a:endParaRPr lang="en-US"/>
          </a:p>
        </p:txBody>
      </p:sp>
    </p:spTree>
    <p:extLst>
      <p:ext uri="{BB962C8B-B14F-4D97-AF65-F5344CB8AC3E}">
        <p14:creationId xmlns:p14="http://schemas.microsoft.com/office/powerpoint/2010/main" val="1390831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0D66D5-D812-4FB2-8B0B-B40C4FE8F803}"/>
              </a:ext>
            </a:extLst>
          </p:cNvPr>
          <p:cNvSpPr>
            <a:spLocks noGrp="1"/>
          </p:cNvSpPr>
          <p:nvPr>
            <p:ph type="title"/>
          </p:nvPr>
        </p:nvSpPr>
        <p:spPr>
          <a:xfrm>
            <a:off x="628650" y="2770701"/>
            <a:ext cx="7886700" cy="1325563"/>
          </a:xfrm>
        </p:spPr>
        <p:txBody>
          <a:bodyPr>
            <a:normAutofit fontScale="90000"/>
          </a:bodyPr>
          <a:lstStyle/>
          <a:p>
            <a:pPr algn="ctr"/>
            <a:r>
              <a:rPr lang="es-DO" sz="4100"/>
              <a:t>¿Alguien ha realizado pruebas en su casa para detectar pintura a base de plomo?</a:t>
            </a:r>
          </a:p>
        </p:txBody>
      </p:sp>
      <p:sp>
        <p:nvSpPr>
          <p:cNvPr id="3" name="Rectangle: Rounded Corners 2">
            <a:extLst>
              <a:ext uri="{FF2B5EF4-FFF2-40B4-BE49-F238E27FC236}">
                <a16:creationId xmlns:a16="http://schemas.microsoft.com/office/drawing/2014/main" id="{0E749171-ABC3-4131-9CD0-6A7F74E28C61}"/>
              </a:ext>
              <a:ext uri="{C183D7F6-B498-43B3-948B-1728B52AA6E4}">
                <adec:decorative xmlns:adec="http://schemas.microsoft.com/office/drawing/2017/decorative" val="1"/>
              </a:ext>
            </a:extLst>
          </p:cNvPr>
          <p:cNvSpPr/>
          <p:nvPr/>
        </p:nvSpPr>
        <p:spPr>
          <a:xfrm>
            <a:off x="486710" y="1713388"/>
            <a:ext cx="8170580" cy="3411272"/>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17D1DE4-CE82-4ED5-B7D4-FF4DB93EF51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16</a:t>
            </a:fld>
            <a:endParaRPr lang="en-US"/>
          </a:p>
        </p:txBody>
      </p:sp>
    </p:spTree>
    <p:extLst>
      <p:ext uri="{BB962C8B-B14F-4D97-AF65-F5344CB8AC3E}">
        <p14:creationId xmlns:p14="http://schemas.microsoft.com/office/powerpoint/2010/main" val="3878971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0F4C-085A-4009-AC4A-21E7A31AA7AD}"/>
              </a:ext>
            </a:extLst>
          </p:cNvPr>
          <p:cNvSpPr>
            <a:spLocks noGrp="1"/>
          </p:cNvSpPr>
          <p:nvPr>
            <p:ph type="title"/>
          </p:nvPr>
        </p:nvSpPr>
        <p:spPr>
          <a:xfrm>
            <a:off x="628650" y="365126"/>
            <a:ext cx="8515350" cy="1325563"/>
          </a:xfrm>
        </p:spPr>
        <p:txBody>
          <a:bodyPr>
            <a:normAutofit/>
          </a:bodyPr>
          <a:lstStyle/>
          <a:p>
            <a:r>
              <a:rPr lang="es-DO" sz="4000" dirty="0"/>
              <a:t>Pruebas para detección en el hogar</a:t>
            </a:r>
          </a:p>
        </p:txBody>
      </p:sp>
      <p:sp>
        <p:nvSpPr>
          <p:cNvPr id="3" name="Content Placeholder 2">
            <a:extLst>
              <a:ext uri="{FF2B5EF4-FFF2-40B4-BE49-F238E27FC236}">
                <a16:creationId xmlns:a16="http://schemas.microsoft.com/office/drawing/2014/main" id="{C255A524-67CA-4373-BDE1-EC6B86F50503}"/>
              </a:ext>
            </a:extLst>
          </p:cNvPr>
          <p:cNvSpPr>
            <a:spLocks noGrp="1"/>
          </p:cNvSpPr>
          <p:nvPr>
            <p:ph idx="1"/>
          </p:nvPr>
        </p:nvSpPr>
        <p:spPr>
          <a:xfrm>
            <a:off x="628650" y="1825624"/>
            <a:ext cx="4322187" cy="4667249"/>
          </a:xfrm>
        </p:spPr>
        <p:txBody>
          <a:bodyPr>
            <a:normAutofit fontScale="92500" lnSpcReduction="10000"/>
          </a:bodyPr>
          <a:lstStyle/>
          <a:p>
            <a:r>
              <a:rPr lang="es-DO" dirty="0"/>
              <a:t>Dos opciones:</a:t>
            </a:r>
          </a:p>
          <a:p>
            <a:pPr lvl="1"/>
            <a:r>
              <a:rPr lang="es-DO" dirty="0"/>
              <a:t>Inspección de la pintura a base de plomo</a:t>
            </a:r>
          </a:p>
          <a:p>
            <a:pPr lvl="1"/>
            <a:r>
              <a:rPr lang="es-DO" dirty="0"/>
              <a:t>Evaluación de riesgo de la pintura a base de plomo</a:t>
            </a:r>
          </a:p>
          <a:p>
            <a:r>
              <a:rPr lang="es-DO" dirty="0"/>
              <a:t>Al alquilar, póngase en contacto con el propietario o autoridad de vivienda tribal</a:t>
            </a:r>
          </a:p>
          <a:p>
            <a:r>
              <a:rPr lang="es-DO" dirty="0"/>
              <a:t>Al comprar compra un hogar, el contrato debe incluir una declaración de advertencia</a:t>
            </a:r>
          </a:p>
        </p:txBody>
      </p:sp>
      <p:pic>
        <p:nvPicPr>
          <p:cNvPr id="7" name="Picture 6">
            <a:extLst>
              <a:ext uri="{FF2B5EF4-FFF2-40B4-BE49-F238E27FC236}">
                <a16:creationId xmlns:a16="http://schemas.microsoft.com/office/drawing/2014/main" id="{6D6AFD92-CBBA-4C28-82FC-FCF7BE1A67B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50837" y="2082018"/>
            <a:ext cx="4038418" cy="3813952"/>
          </a:xfrm>
          <a:prstGeom prst="rect">
            <a:avLst/>
          </a:prstGeom>
        </p:spPr>
      </p:pic>
      <p:sp>
        <p:nvSpPr>
          <p:cNvPr id="4" name="Slide Number Placeholder 3">
            <a:extLst>
              <a:ext uri="{FF2B5EF4-FFF2-40B4-BE49-F238E27FC236}">
                <a16:creationId xmlns:a16="http://schemas.microsoft.com/office/drawing/2014/main" id="{1E802B21-B00F-419C-A96A-D325502B2C3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17</a:t>
            </a:fld>
            <a:endParaRPr lang="en-US"/>
          </a:p>
        </p:txBody>
      </p:sp>
    </p:spTree>
    <p:extLst>
      <p:ext uri="{BB962C8B-B14F-4D97-AF65-F5344CB8AC3E}">
        <p14:creationId xmlns:p14="http://schemas.microsoft.com/office/powerpoint/2010/main" val="11581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2473-70F8-4B64-A6D7-A99CF033339A}"/>
              </a:ext>
            </a:extLst>
          </p:cNvPr>
          <p:cNvSpPr>
            <a:spLocks noGrp="1"/>
          </p:cNvSpPr>
          <p:nvPr>
            <p:ph type="title"/>
          </p:nvPr>
        </p:nvSpPr>
        <p:spPr/>
        <p:txBody>
          <a:bodyPr>
            <a:normAutofit/>
          </a:bodyPr>
          <a:lstStyle/>
          <a:p>
            <a:r>
              <a:rPr lang="es-DO" sz="4000" dirty="0"/>
              <a:t>Inspección de la pintura a base de plomo</a:t>
            </a:r>
          </a:p>
        </p:txBody>
      </p:sp>
      <p:sp>
        <p:nvSpPr>
          <p:cNvPr id="3" name="Content Placeholder 2">
            <a:extLst>
              <a:ext uri="{FF2B5EF4-FFF2-40B4-BE49-F238E27FC236}">
                <a16:creationId xmlns:a16="http://schemas.microsoft.com/office/drawing/2014/main" id="{F12EC372-4B4C-4EA4-8A24-5C57154D9BD3}"/>
              </a:ext>
            </a:extLst>
          </p:cNvPr>
          <p:cNvSpPr>
            <a:spLocks noGrp="1"/>
          </p:cNvSpPr>
          <p:nvPr>
            <p:ph idx="1"/>
          </p:nvPr>
        </p:nvSpPr>
        <p:spPr>
          <a:xfrm>
            <a:off x="628651" y="1825624"/>
            <a:ext cx="4800110" cy="4667249"/>
          </a:xfrm>
        </p:spPr>
        <p:txBody>
          <a:bodyPr>
            <a:normAutofit lnSpcReduction="10000"/>
          </a:bodyPr>
          <a:lstStyle/>
          <a:p>
            <a:r>
              <a:rPr lang="es-DO" dirty="0"/>
              <a:t>Actividad que establece si su hogar tiene pintura a base de plomo y dónde se encuentra dicha pintura</a:t>
            </a:r>
          </a:p>
          <a:p>
            <a:r>
              <a:rPr lang="es-DO" dirty="0"/>
              <a:t>Instrumentos fluorescentes de rayos X (XRF) o muestras de pintura</a:t>
            </a:r>
          </a:p>
          <a:p>
            <a:r>
              <a:rPr lang="es-DO" dirty="0"/>
              <a:t>Más útil:</a:t>
            </a:r>
          </a:p>
          <a:p>
            <a:pPr lvl="1"/>
            <a:r>
              <a:rPr lang="es-DO" dirty="0"/>
              <a:t>Al comprar un hogar</a:t>
            </a:r>
          </a:p>
          <a:p>
            <a:pPr lvl="1"/>
            <a:r>
              <a:rPr lang="es-DO" dirty="0"/>
              <a:t>Al firmar un contrato de arrendamiento</a:t>
            </a:r>
          </a:p>
          <a:p>
            <a:pPr lvl="1"/>
            <a:r>
              <a:rPr lang="es-DO" dirty="0"/>
              <a:t>Antes de renovar</a:t>
            </a:r>
          </a:p>
          <a:p>
            <a:endParaRPr lang="en-US" dirty="0"/>
          </a:p>
        </p:txBody>
      </p:sp>
      <p:grpSp>
        <p:nvGrpSpPr>
          <p:cNvPr id="6" name="Group 5">
            <a:extLst>
              <a:ext uri="{FF2B5EF4-FFF2-40B4-BE49-F238E27FC236}">
                <a16:creationId xmlns:a16="http://schemas.microsoft.com/office/drawing/2014/main" id="{12FDAB04-E6C9-4A62-9309-2F9C477DD7B3}"/>
              </a:ext>
              <a:ext uri="{C183D7F6-B498-43B3-948B-1728B52AA6E4}">
                <adec:decorative xmlns:adec="http://schemas.microsoft.com/office/drawing/2017/decorative" val="1"/>
              </a:ext>
            </a:extLst>
          </p:cNvPr>
          <p:cNvGrpSpPr/>
          <p:nvPr/>
        </p:nvGrpSpPr>
        <p:grpSpPr>
          <a:xfrm>
            <a:off x="5428761" y="2028320"/>
            <a:ext cx="3708794" cy="3872418"/>
            <a:chOff x="5428761" y="2028320"/>
            <a:chExt cx="3708794" cy="3872418"/>
          </a:xfrm>
        </p:grpSpPr>
        <p:sp>
          <p:nvSpPr>
            <p:cNvPr id="5" name="TextBox 4">
              <a:extLst>
                <a:ext uri="{FF2B5EF4-FFF2-40B4-BE49-F238E27FC236}">
                  <a16:creationId xmlns:a16="http://schemas.microsoft.com/office/drawing/2014/main" id="{19222885-E815-4660-BA30-F54BCBB4E55B}"/>
                </a:ext>
              </a:extLst>
            </p:cNvPr>
            <p:cNvSpPr txBox="1"/>
            <p:nvPr/>
          </p:nvSpPr>
          <p:spPr>
            <a:xfrm flipH="1">
              <a:off x="5434862" y="5685294"/>
              <a:ext cx="3702693" cy="215444"/>
            </a:xfrm>
            <a:prstGeom prst="rect">
              <a:avLst/>
            </a:prstGeom>
            <a:noFill/>
          </p:spPr>
          <p:txBody>
            <a:bodyPr wrap="square" rtlCol="0">
              <a:spAutoFit/>
            </a:bodyPr>
            <a:lstStyle/>
            <a:p>
              <a:r>
                <a:rPr lang="es-DO" sz="800"/>
                <a:t>Instrumentos fluorescentes de rayos X (XRF)</a:t>
              </a:r>
            </a:p>
          </p:txBody>
        </p:sp>
        <p:pic>
          <p:nvPicPr>
            <p:cNvPr id="7" name="Picture 6" descr="Picture of a hand holding an X-ray fluorescence ((XRF) instrument against the wall to take a reading.">
              <a:extLst>
                <a:ext uri="{FF2B5EF4-FFF2-40B4-BE49-F238E27FC236}">
                  <a16:creationId xmlns:a16="http://schemas.microsoft.com/office/drawing/2014/main" id="{DFD1200B-746D-4BEB-8ED6-0998F5F3E00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28761" y="2028320"/>
              <a:ext cx="3576319" cy="3643829"/>
            </a:xfrm>
            <a:prstGeom prst="rect">
              <a:avLst/>
            </a:prstGeom>
          </p:spPr>
        </p:pic>
      </p:grpSp>
      <p:sp>
        <p:nvSpPr>
          <p:cNvPr id="4" name="Slide Number Placeholder 3">
            <a:extLst>
              <a:ext uri="{FF2B5EF4-FFF2-40B4-BE49-F238E27FC236}">
                <a16:creationId xmlns:a16="http://schemas.microsoft.com/office/drawing/2014/main" id="{011508E3-07A6-4E76-8B4C-80EBB7242B2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18</a:t>
            </a:fld>
            <a:endParaRPr lang="en-US"/>
          </a:p>
        </p:txBody>
      </p:sp>
    </p:spTree>
    <p:extLst>
      <p:ext uri="{BB962C8B-B14F-4D97-AF65-F5344CB8AC3E}">
        <p14:creationId xmlns:p14="http://schemas.microsoft.com/office/powerpoint/2010/main" val="14691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D127-C5FE-404F-A3EF-079CA6865B5C}"/>
              </a:ext>
            </a:extLst>
          </p:cNvPr>
          <p:cNvSpPr>
            <a:spLocks noGrp="1"/>
          </p:cNvSpPr>
          <p:nvPr>
            <p:ph type="title"/>
          </p:nvPr>
        </p:nvSpPr>
        <p:spPr>
          <a:xfrm>
            <a:off x="628650" y="365126"/>
            <a:ext cx="8515350" cy="1325563"/>
          </a:xfrm>
        </p:spPr>
        <p:txBody>
          <a:bodyPr>
            <a:normAutofit/>
          </a:bodyPr>
          <a:lstStyle/>
          <a:p>
            <a:r>
              <a:rPr lang="es-DO" sz="4000" dirty="0"/>
              <a:t>Evaluación de riesgo de la pintura a base de plomo</a:t>
            </a:r>
          </a:p>
        </p:txBody>
      </p:sp>
      <p:sp>
        <p:nvSpPr>
          <p:cNvPr id="3" name="Content Placeholder 2">
            <a:extLst>
              <a:ext uri="{FF2B5EF4-FFF2-40B4-BE49-F238E27FC236}">
                <a16:creationId xmlns:a16="http://schemas.microsoft.com/office/drawing/2014/main" id="{0EFB889C-7F2F-47A9-B91F-C7CF1153B0C7}"/>
              </a:ext>
            </a:extLst>
          </p:cNvPr>
          <p:cNvSpPr>
            <a:spLocks noGrp="1"/>
          </p:cNvSpPr>
          <p:nvPr>
            <p:ph idx="1"/>
          </p:nvPr>
        </p:nvSpPr>
        <p:spPr>
          <a:xfrm>
            <a:off x="628651" y="1825624"/>
            <a:ext cx="4983010" cy="4667249"/>
          </a:xfrm>
        </p:spPr>
        <p:txBody>
          <a:bodyPr>
            <a:normAutofit fontScale="92500" lnSpcReduction="10000"/>
          </a:bodyPr>
          <a:lstStyle/>
          <a:p>
            <a:r>
              <a:rPr lang="es-DO" dirty="0"/>
              <a:t>Actividad que establece si su hogar tiene algún peligro relacionado con el plomo proveniente de la pintura, el polvo o el suelo y qué acciones tomar</a:t>
            </a:r>
          </a:p>
          <a:p>
            <a:r>
              <a:rPr lang="es-DO" dirty="0"/>
              <a:t>Instrumento XRF o muestras de pintura</a:t>
            </a:r>
          </a:p>
          <a:p>
            <a:r>
              <a:rPr lang="es-DO" dirty="0"/>
              <a:t>Más útil:</a:t>
            </a:r>
          </a:p>
          <a:p>
            <a:pPr lvl="1"/>
            <a:r>
              <a:rPr lang="es-DO" dirty="0"/>
              <a:t>Se sabe o se sospecha que la casa contiene pintura a base de plomo</a:t>
            </a:r>
          </a:p>
          <a:p>
            <a:pPr lvl="1"/>
            <a:r>
              <a:rPr lang="es-DO" dirty="0"/>
              <a:t>Elaborar un plan para hacer frente a los peligros existentes</a:t>
            </a:r>
          </a:p>
          <a:p>
            <a:endParaRPr lang="en-US" dirty="0"/>
          </a:p>
        </p:txBody>
      </p:sp>
      <p:grpSp>
        <p:nvGrpSpPr>
          <p:cNvPr id="7" name="Group 6">
            <a:extLst>
              <a:ext uri="{FF2B5EF4-FFF2-40B4-BE49-F238E27FC236}">
                <a16:creationId xmlns:a16="http://schemas.microsoft.com/office/drawing/2014/main" id="{0E2341DE-151E-4475-ADDA-0AE998581718}"/>
              </a:ext>
              <a:ext uri="{C183D7F6-B498-43B3-948B-1728B52AA6E4}">
                <adec:decorative xmlns:adec="http://schemas.microsoft.com/office/drawing/2017/decorative" val="1"/>
              </a:ext>
            </a:extLst>
          </p:cNvPr>
          <p:cNvGrpSpPr/>
          <p:nvPr/>
        </p:nvGrpSpPr>
        <p:grpSpPr>
          <a:xfrm>
            <a:off x="5726745" y="2185989"/>
            <a:ext cx="3417255" cy="3915604"/>
            <a:chOff x="5726745" y="2185989"/>
            <a:chExt cx="3417255" cy="3915604"/>
          </a:xfrm>
        </p:grpSpPr>
        <p:pic>
          <p:nvPicPr>
            <p:cNvPr id="4" name="Picture 3" descr="A picture of a man using an XRF instrument on the outside of a house.">
              <a:extLst>
                <a:ext uri="{FF2B5EF4-FFF2-40B4-BE49-F238E27FC236}">
                  <a16:creationId xmlns:a16="http://schemas.microsoft.com/office/drawing/2014/main" id="{AA776226-3748-4DAE-A36D-C5A930A6E4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43294" y="2185989"/>
              <a:ext cx="3179033" cy="3579155"/>
            </a:xfrm>
            <a:prstGeom prst="rect">
              <a:avLst/>
            </a:prstGeom>
          </p:spPr>
        </p:pic>
        <p:sp>
          <p:nvSpPr>
            <p:cNvPr id="5" name="TextBox 4">
              <a:extLst>
                <a:ext uri="{FF2B5EF4-FFF2-40B4-BE49-F238E27FC236}">
                  <a16:creationId xmlns:a16="http://schemas.microsoft.com/office/drawing/2014/main" id="{0D136C50-29C4-4E33-B338-6E28D62E9444}"/>
                </a:ext>
              </a:extLst>
            </p:cNvPr>
            <p:cNvSpPr txBox="1"/>
            <p:nvPr/>
          </p:nvSpPr>
          <p:spPr>
            <a:xfrm flipH="1">
              <a:off x="5726745" y="5763039"/>
              <a:ext cx="3417255" cy="338554"/>
            </a:xfrm>
            <a:prstGeom prst="rect">
              <a:avLst/>
            </a:prstGeom>
            <a:noFill/>
          </p:spPr>
          <p:txBody>
            <a:bodyPr wrap="square" rtlCol="0">
              <a:spAutoFit/>
            </a:bodyPr>
            <a:lstStyle/>
            <a:p>
              <a:r>
                <a:rPr lang="es-DO" sz="800"/>
                <a:t>Foto proporcionada por Shaun West, Gerente de Programas Ambientales, Nación Cherokee </a:t>
              </a:r>
            </a:p>
          </p:txBody>
        </p:sp>
      </p:grpSp>
      <p:sp>
        <p:nvSpPr>
          <p:cNvPr id="6" name="Slide Number Placeholder 5">
            <a:extLst>
              <a:ext uri="{FF2B5EF4-FFF2-40B4-BE49-F238E27FC236}">
                <a16:creationId xmlns:a16="http://schemas.microsoft.com/office/drawing/2014/main" id="{9E9865FA-984E-4340-9188-6E30AD84DD0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19</a:t>
            </a:fld>
            <a:endParaRPr lang="en-US"/>
          </a:p>
        </p:txBody>
      </p:sp>
    </p:spTree>
    <p:extLst>
      <p:ext uri="{BB962C8B-B14F-4D97-AF65-F5344CB8AC3E}">
        <p14:creationId xmlns:p14="http://schemas.microsoft.com/office/powerpoint/2010/main" val="81732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EEEA-A444-4B0A-8CD1-17FDB1F5A538}"/>
              </a:ext>
            </a:extLst>
          </p:cNvPr>
          <p:cNvSpPr>
            <a:spLocks noGrp="1"/>
          </p:cNvSpPr>
          <p:nvPr>
            <p:ph type="title"/>
          </p:nvPr>
        </p:nvSpPr>
        <p:spPr/>
        <p:txBody>
          <a:bodyPr>
            <a:normAutofit/>
          </a:bodyPr>
          <a:lstStyle/>
          <a:p>
            <a:r>
              <a:rPr lang="es-DO" sz="4000" dirty="0"/>
              <a:t>Descripción</a:t>
            </a:r>
          </a:p>
        </p:txBody>
      </p:sp>
      <p:sp>
        <p:nvSpPr>
          <p:cNvPr id="3" name="Content Placeholder 2">
            <a:extLst>
              <a:ext uri="{FF2B5EF4-FFF2-40B4-BE49-F238E27FC236}">
                <a16:creationId xmlns:a16="http://schemas.microsoft.com/office/drawing/2014/main" id="{1E4CBCA0-239B-4839-A762-1DADBB57B9A4}"/>
              </a:ext>
            </a:extLst>
          </p:cNvPr>
          <p:cNvSpPr>
            <a:spLocks noGrp="1"/>
          </p:cNvSpPr>
          <p:nvPr>
            <p:ph idx="1"/>
          </p:nvPr>
        </p:nvSpPr>
        <p:spPr>
          <a:xfrm>
            <a:off x="628649" y="1825625"/>
            <a:ext cx="4598897" cy="4363420"/>
          </a:xfrm>
        </p:spPr>
        <p:txBody>
          <a:bodyPr>
            <a:normAutofit lnSpcReduction="10000"/>
          </a:bodyPr>
          <a:lstStyle/>
          <a:p>
            <a:r>
              <a:rPr lang="es-DO" dirty="0"/>
              <a:t>Los peligros de la pintura a base de plomo en deterioro</a:t>
            </a:r>
          </a:p>
          <a:p>
            <a:r>
              <a:rPr lang="es-DO" dirty="0"/>
              <a:t>Pruebas para detección de plomo en el hogar</a:t>
            </a:r>
          </a:p>
          <a:p>
            <a:r>
              <a:rPr lang="es-DO" dirty="0"/>
              <a:t>Eliminación del plomo</a:t>
            </a:r>
          </a:p>
          <a:p>
            <a:r>
              <a:rPr lang="es-DO" dirty="0"/>
              <a:t>Norma de renovación, reparación y pintura (RRP) </a:t>
            </a:r>
          </a:p>
          <a:p>
            <a:r>
              <a:rPr lang="es-DO" dirty="0"/>
              <a:t>Proyectos de eliminación versus RRP</a:t>
            </a:r>
          </a:p>
        </p:txBody>
      </p:sp>
      <p:grpSp>
        <p:nvGrpSpPr>
          <p:cNvPr id="7" name="Group 6">
            <a:extLst>
              <a:ext uri="{FF2B5EF4-FFF2-40B4-BE49-F238E27FC236}">
                <a16:creationId xmlns:a16="http://schemas.microsoft.com/office/drawing/2014/main" id="{DA289B53-82ED-4CE6-903C-E2E64E5EA28E}"/>
              </a:ext>
              <a:ext uri="{C183D7F6-B498-43B3-948B-1728B52AA6E4}">
                <adec:decorative xmlns:adec="http://schemas.microsoft.com/office/drawing/2017/decorative" val="1"/>
              </a:ext>
            </a:extLst>
          </p:cNvPr>
          <p:cNvGrpSpPr/>
          <p:nvPr/>
        </p:nvGrpSpPr>
        <p:grpSpPr>
          <a:xfrm>
            <a:off x="5227547" y="2032746"/>
            <a:ext cx="3702693" cy="3875352"/>
            <a:chOff x="5227547" y="2032746"/>
            <a:chExt cx="3702693" cy="3875352"/>
          </a:xfrm>
        </p:grpSpPr>
        <p:sp>
          <p:nvSpPr>
            <p:cNvPr id="4" name="TextBox 3">
              <a:extLst>
                <a:ext uri="{FF2B5EF4-FFF2-40B4-BE49-F238E27FC236}">
                  <a16:creationId xmlns:a16="http://schemas.microsoft.com/office/drawing/2014/main" id="{F4E43986-823C-4023-A58C-3601B6DF4C42}"/>
                </a:ext>
              </a:extLst>
            </p:cNvPr>
            <p:cNvSpPr txBox="1"/>
            <p:nvPr/>
          </p:nvSpPr>
          <p:spPr>
            <a:xfrm flipH="1">
              <a:off x="5227547" y="5569544"/>
              <a:ext cx="3702693" cy="338554"/>
            </a:xfrm>
            <a:prstGeom prst="rect">
              <a:avLst/>
            </a:prstGeom>
            <a:noFill/>
          </p:spPr>
          <p:txBody>
            <a:bodyPr wrap="square" rtlCol="0">
              <a:spAutoFit/>
            </a:bodyPr>
            <a:lstStyle/>
            <a:p>
              <a:r>
                <a:rPr lang="es-DO" sz="800"/>
                <a:t>Foto proporcionada por Shaun West, Gerente de Programas Ambientales, Nación Cherokee </a:t>
              </a:r>
            </a:p>
          </p:txBody>
        </p:sp>
        <p:pic>
          <p:nvPicPr>
            <p:cNvPr id="6" name="Picture 5" descr="Picture of two people doing lead abatement work on the outside of a house.">
              <a:extLst>
                <a:ext uri="{FF2B5EF4-FFF2-40B4-BE49-F238E27FC236}">
                  <a16:creationId xmlns:a16="http://schemas.microsoft.com/office/drawing/2014/main" id="{0784B17A-0507-46CC-BFC1-EBD6D456B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494" y="2032746"/>
              <a:ext cx="3536798" cy="3536798"/>
            </a:xfrm>
            <a:prstGeom prst="rect">
              <a:avLst/>
            </a:prstGeom>
          </p:spPr>
        </p:pic>
      </p:grpSp>
      <p:sp>
        <p:nvSpPr>
          <p:cNvPr id="5" name="Slide Number Placeholder 4">
            <a:extLst>
              <a:ext uri="{FF2B5EF4-FFF2-40B4-BE49-F238E27FC236}">
                <a16:creationId xmlns:a16="http://schemas.microsoft.com/office/drawing/2014/main" id="{2C40C721-D5A9-4327-94E2-593799D0D10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a:t>
            </a:fld>
            <a:endParaRPr lang="en-US"/>
          </a:p>
        </p:txBody>
      </p:sp>
    </p:spTree>
    <p:extLst>
      <p:ext uri="{BB962C8B-B14F-4D97-AF65-F5344CB8AC3E}">
        <p14:creationId xmlns:p14="http://schemas.microsoft.com/office/powerpoint/2010/main" val="1230199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BA2B-C2A1-4F5C-A1AB-331304B873DA}"/>
              </a:ext>
            </a:extLst>
          </p:cNvPr>
          <p:cNvSpPr>
            <a:spLocks noGrp="1"/>
          </p:cNvSpPr>
          <p:nvPr>
            <p:ph type="title"/>
          </p:nvPr>
        </p:nvSpPr>
        <p:spPr/>
        <p:txBody>
          <a:bodyPr>
            <a:normAutofit/>
          </a:bodyPr>
          <a:lstStyle/>
          <a:p>
            <a:r>
              <a:rPr lang="es-DO" sz="4000" dirty="0"/>
              <a:t>Eliminación del plomo</a:t>
            </a:r>
          </a:p>
        </p:txBody>
      </p:sp>
      <p:sp>
        <p:nvSpPr>
          <p:cNvPr id="3" name="Content Placeholder 2">
            <a:extLst>
              <a:ext uri="{FF2B5EF4-FFF2-40B4-BE49-F238E27FC236}">
                <a16:creationId xmlns:a16="http://schemas.microsoft.com/office/drawing/2014/main" id="{9092EA42-DAC9-4060-93B9-2980EDFAC5BC}"/>
              </a:ext>
            </a:extLst>
          </p:cNvPr>
          <p:cNvSpPr>
            <a:spLocks noGrp="1"/>
          </p:cNvSpPr>
          <p:nvPr>
            <p:ph idx="1"/>
          </p:nvPr>
        </p:nvSpPr>
        <p:spPr>
          <a:xfrm>
            <a:off x="628650" y="1562098"/>
            <a:ext cx="4238772" cy="4930776"/>
          </a:xfrm>
        </p:spPr>
        <p:txBody>
          <a:bodyPr>
            <a:normAutofit fontScale="92500" lnSpcReduction="20000"/>
          </a:bodyPr>
          <a:lstStyle/>
          <a:p>
            <a:r>
              <a:rPr lang="es-DO" dirty="0"/>
              <a:t>Diseñado para eliminar permanentemente los peligros existentes de la pintura a base de plomo</a:t>
            </a:r>
          </a:p>
          <a:p>
            <a:r>
              <a:rPr lang="es-DO" dirty="0"/>
              <a:t>El gobierno tribal, estatal o local puede ordenar la eliminación del plomo si un niño ha sido diagnosticado con intoxicación por plomo</a:t>
            </a:r>
          </a:p>
          <a:p>
            <a:r>
              <a:rPr lang="es-DO" dirty="0"/>
              <a:t>Recomendado por un profesional certificado en prácticas seguras con el plomo</a:t>
            </a:r>
          </a:p>
          <a:p>
            <a:r>
              <a:rPr lang="es-DO" dirty="0"/>
              <a:t>Opción del propietario</a:t>
            </a:r>
          </a:p>
        </p:txBody>
      </p:sp>
      <p:pic>
        <p:nvPicPr>
          <p:cNvPr id="6" name="Picture 5">
            <a:extLst>
              <a:ext uri="{FF2B5EF4-FFF2-40B4-BE49-F238E27FC236}">
                <a16:creationId xmlns:a16="http://schemas.microsoft.com/office/drawing/2014/main" id="{76241AC0-E76F-428D-88EC-A369178F332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67422" y="2496009"/>
            <a:ext cx="4164037" cy="2852397"/>
          </a:xfrm>
          <a:prstGeom prst="rect">
            <a:avLst/>
          </a:prstGeom>
        </p:spPr>
      </p:pic>
      <p:sp>
        <p:nvSpPr>
          <p:cNvPr id="4" name="Slide Number Placeholder 3">
            <a:extLst>
              <a:ext uri="{FF2B5EF4-FFF2-40B4-BE49-F238E27FC236}">
                <a16:creationId xmlns:a16="http://schemas.microsoft.com/office/drawing/2014/main" id="{AE7CB2B3-3D61-4330-951C-941301EC940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20</a:t>
            </a:fld>
            <a:endParaRPr lang="en-US"/>
          </a:p>
        </p:txBody>
      </p:sp>
    </p:spTree>
    <p:extLst>
      <p:ext uri="{BB962C8B-B14F-4D97-AF65-F5344CB8AC3E}">
        <p14:creationId xmlns:p14="http://schemas.microsoft.com/office/powerpoint/2010/main" val="15715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36B1-178A-492E-9DBF-A7E0E0C39A20}"/>
              </a:ext>
            </a:extLst>
          </p:cNvPr>
          <p:cNvSpPr>
            <a:spLocks noGrp="1"/>
          </p:cNvSpPr>
          <p:nvPr>
            <p:ph type="title"/>
          </p:nvPr>
        </p:nvSpPr>
        <p:spPr/>
        <p:txBody>
          <a:bodyPr>
            <a:normAutofit/>
          </a:bodyPr>
          <a:lstStyle/>
          <a:p>
            <a:r>
              <a:rPr lang="es-DO" sz="4000" dirty="0"/>
              <a:t>Eliminación del plomo </a:t>
            </a:r>
          </a:p>
        </p:txBody>
      </p:sp>
      <p:sp>
        <p:nvSpPr>
          <p:cNvPr id="3" name="Content Placeholder 2">
            <a:extLst>
              <a:ext uri="{FF2B5EF4-FFF2-40B4-BE49-F238E27FC236}">
                <a16:creationId xmlns:a16="http://schemas.microsoft.com/office/drawing/2014/main" id="{0D28D6B5-AD7A-4D2E-A1BD-A037DD44AC3E}"/>
              </a:ext>
            </a:extLst>
          </p:cNvPr>
          <p:cNvSpPr>
            <a:spLocks noGrp="1"/>
          </p:cNvSpPr>
          <p:nvPr>
            <p:ph idx="1"/>
          </p:nvPr>
        </p:nvSpPr>
        <p:spPr>
          <a:xfrm>
            <a:off x="628650" y="1825625"/>
            <a:ext cx="4544599" cy="4351338"/>
          </a:xfrm>
        </p:spPr>
        <p:txBody>
          <a:bodyPr>
            <a:normAutofit fontScale="92500" lnSpcReduction="10000"/>
          </a:bodyPr>
          <a:lstStyle/>
          <a:p>
            <a:r>
              <a:rPr lang="es-DO" dirty="0"/>
              <a:t>Implica técnicas especializadas</a:t>
            </a:r>
          </a:p>
          <a:p>
            <a:r>
              <a:rPr lang="es-DO" dirty="0"/>
              <a:t>Contrate a un contratista capacitado y certificado en la eliminación del plomo</a:t>
            </a:r>
          </a:p>
          <a:p>
            <a:r>
              <a:rPr lang="es-DO" dirty="0"/>
              <a:t>La EPA exige que las personas y empresas que realizan proyectos de eliminación de plomo sean certificadas y sigan prácticas de trabajo específicas </a:t>
            </a:r>
          </a:p>
        </p:txBody>
      </p:sp>
      <p:grpSp>
        <p:nvGrpSpPr>
          <p:cNvPr id="7" name="Group 6">
            <a:extLst>
              <a:ext uri="{FF2B5EF4-FFF2-40B4-BE49-F238E27FC236}">
                <a16:creationId xmlns:a16="http://schemas.microsoft.com/office/drawing/2014/main" id="{A6D81A89-2B6B-4973-9A33-C67F75203DD6}"/>
              </a:ext>
              <a:ext uri="{C183D7F6-B498-43B3-948B-1728B52AA6E4}">
                <adec:decorative xmlns:adec="http://schemas.microsoft.com/office/drawing/2017/decorative" val="1"/>
              </a:ext>
            </a:extLst>
          </p:cNvPr>
          <p:cNvGrpSpPr/>
          <p:nvPr/>
        </p:nvGrpSpPr>
        <p:grpSpPr>
          <a:xfrm>
            <a:off x="5324593" y="2417522"/>
            <a:ext cx="3190757" cy="3277673"/>
            <a:chOff x="5324593" y="2417522"/>
            <a:chExt cx="3190757" cy="3277673"/>
          </a:xfrm>
        </p:grpSpPr>
        <p:pic>
          <p:nvPicPr>
            <p:cNvPr id="4" name="Picture 3" descr="Two people doing lead abatement work on the outside of a house.">
              <a:extLst>
                <a:ext uri="{FF2B5EF4-FFF2-40B4-BE49-F238E27FC236}">
                  <a16:creationId xmlns:a16="http://schemas.microsoft.com/office/drawing/2014/main" id="{628880DD-9A74-484B-97F0-76C341142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593" y="2417522"/>
              <a:ext cx="3190757" cy="2939119"/>
            </a:xfrm>
            <a:prstGeom prst="rect">
              <a:avLst/>
            </a:prstGeom>
          </p:spPr>
        </p:pic>
        <p:sp>
          <p:nvSpPr>
            <p:cNvPr id="5" name="TextBox 4">
              <a:extLst>
                <a:ext uri="{FF2B5EF4-FFF2-40B4-BE49-F238E27FC236}">
                  <a16:creationId xmlns:a16="http://schemas.microsoft.com/office/drawing/2014/main" id="{E35D3449-059A-4862-8669-9204310544F2}"/>
                </a:ext>
              </a:extLst>
            </p:cNvPr>
            <p:cNvSpPr txBox="1"/>
            <p:nvPr/>
          </p:nvSpPr>
          <p:spPr>
            <a:xfrm flipH="1">
              <a:off x="5324593" y="5356641"/>
              <a:ext cx="3190756" cy="338554"/>
            </a:xfrm>
            <a:prstGeom prst="rect">
              <a:avLst/>
            </a:prstGeom>
            <a:noFill/>
          </p:spPr>
          <p:txBody>
            <a:bodyPr wrap="square" rtlCol="0">
              <a:spAutoFit/>
            </a:bodyPr>
            <a:lstStyle/>
            <a:p>
              <a:r>
                <a:rPr lang="es-DO" sz="800"/>
                <a:t>Foto proporcionada por Shaun West, Gerente de Programas Ambientales, Nación Cherokee </a:t>
              </a:r>
            </a:p>
          </p:txBody>
        </p:sp>
      </p:grpSp>
      <p:sp>
        <p:nvSpPr>
          <p:cNvPr id="6" name="Slide Number Placeholder 5">
            <a:extLst>
              <a:ext uri="{FF2B5EF4-FFF2-40B4-BE49-F238E27FC236}">
                <a16:creationId xmlns:a16="http://schemas.microsoft.com/office/drawing/2014/main" id="{DAB7AAE6-47BD-4810-9DFE-3546AEB68F0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21</a:t>
            </a:fld>
            <a:endParaRPr lang="en-US"/>
          </a:p>
        </p:txBody>
      </p:sp>
    </p:spTree>
    <p:extLst>
      <p:ext uri="{BB962C8B-B14F-4D97-AF65-F5344CB8AC3E}">
        <p14:creationId xmlns:p14="http://schemas.microsoft.com/office/powerpoint/2010/main" val="4114259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0D31-6565-48EC-88DD-F2A5D20FFF7B}"/>
              </a:ext>
            </a:extLst>
          </p:cNvPr>
          <p:cNvSpPr>
            <a:spLocks noGrp="1"/>
          </p:cNvSpPr>
          <p:nvPr>
            <p:ph type="title"/>
          </p:nvPr>
        </p:nvSpPr>
        <p:spPr>
          <a:xfrm>
            <a:off x="473905" y="98947"/>
            <a:ext cx="7886700" cy="1325563"/>
          </a:xfrm>
        </p:spPr>
        <p:txBody>
          <a:bodyPr>
            <a:normAutofit/>
          </a:bodyPr>
          <a:lstStyle/>
          <a:p>
            <a:r>
              <a:rPr lang="es-DO" sz="4000" dirty="0"/>
              <a:t>Programas de eliminación de la pintura a base de plomo</a:t>
            </a:r>
          </a:p>
        </p:txBody>
      </p:sp>
      <p:pic>
        <p:nvPicPr>
          <p:cNvPr id="6" name="Picture 5">
            <a:extLst>
              <a:ext uri="{FF2B5EF4-FFF2-40B4-BE49-F238E27FC236}">
                <a16:creationId xmlns:a16="http://schemas.microsoft.com/office/drawing/2014/main" id="{C6745868-0661-3D53-ABC1-B518FFAE64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24138" y="1424510"/>
            <a:ext cx="4095724" cy="2299112"/>
          </a:xfrm>
          <a:prstGeom prst="rect">
            <a:avLst/>
          </a:prstGeom>
        </p:spPr>
      </p:pic>
      <p:pic>
        <p:nvPicPr>
          <p:cNvPr id="8" name="Picture 7">
            <a:extLst>
              <a:ext uri="{FF2B5EF4-FFF2-40B4-BE49-F238E27FC236}">
                <a16:creationId xmlns:a16="http://schemas.microsoft.com/office/drawing/2014/main" id="{BFC0023E-9323-BE63-9955-6D8CD72D6F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4138" y="3646026"/>
            <a:ext cx="4099355" cy="2466503"/>
          </a:xfrm>
          <a:prstGeom prst="rect">
            <a:avLst/>
          </a:prstGeom>
        </p:spPr>
      </p:pic>
      <p:sp>
        <p:nvSpPr>
          <p:cNvPr id="3" name="Slide Number Placeholder 2">
            <a:extLst>
              <a:ext uri="{FF2B5EF4-FFF2-40B4-BE49-F238E27FC236}">
                <a16:creationId xmlns:a16="http://schemas.microsoft.com/office/drawing/2014/main" id="{EFFB956B-8C19-4BFB-8ED9-705F1BF0FF5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22</a:t>
            </a:fld>
            <a:endParaRPr lang="en-US"/>
          </a:p>
        </p:txBody>
      </p:sp>
    </p:spTree>
    <p:extLst>
      <p:ext uri="{BB962C8B-B14F-4D97-AF65-F5344CB8AC3E}">
        <p14:creationId xmlns:p14="http://schemas.microsoft.com/office/powerpoint/2010/main" val="286153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144A-CC73-487F-8386-5740A0482A87}"/>
              </a:ext>
            </a:extLst>
          </p:cNvPr>
          <p:cNvSpPr>
            <a:spLocks noGrp="1"/>
          </p:cNvSpPr>
          <p:nvPr>
            <p:ph type="title"/>
          </p:nvPr>
        </p:nvSpPr>
        <p:spPr/>
        <p:txBody>
          <a:bodyPr>
            <a:normAutofit/>
          </a:bodyPr>
          <a:lstStyle/>
          <a:p>
            <a:r>
              <a:rPr lang="es-DO" sz="4000" dirty="0"/>
              <a:t>Prácticas de trabajo seguras para la eliminación del plomo</a:t>
            </a:r>
          </a:p>
        </p:txBody>
      </p:sp>
      <p:sp>
        <p:nvSpPr>
          <p:cNvPr id="3" name="Content Placeholder 2">
            <a:extLst>
              <a:ext uri="{FF2B5EF4-FFF2-40B4-BE49-F238E27FC236}">
                <a16:creationId xmlns:a16="http://schemas.microsoft.com/office/drawing/2014/main" id="{61B94099-5A52-473B-A7E8-25A9827511C6}"/>
              </a:ext>
            </a:extLst>
          </p:cNvPr>
          <p:cNvSpPr>
            <a:spLocks noGrp="1"/>
          </p:cNvSpPr>
          <p:nvPr>
            <p:ph idx="1"/>
          </p:nvPr>
        </p:nvSpPr>
        <p:spPr>
          <a:xfrm>
            <a:off x="628650" y="1825624"/>
            <a:ext cx="3943350" cy="4667249"/>
          </a:xfrm>
        </p:spPr>
        <p:txBody>
          <a:bodyPr/>
          <a:lstStyle/>
          <a:p>
            <a:r>
              <a:rPr lang="es-DO"/>
              <a:t>Reubicar a niños y mujeres embarazadas en el hogar</a:t>
            </a:r>
          </a:p>
          <a:p>
            <a:r>
              <a:rPr lang="es-DO"/>
              <a:t>Retirar todos los muebles, alfombras, cortinas, etc.</a:t>
            </a:r>
          </a:p>
          <a:p>
            <a:r>
              <a:rPr lang="es-DO"/>
              <a:t>Cubrir todo lo que quede con cubiertas de plástico</a:t>
            </a:r>
          </a:p>
        </p:txBody>
      </p:sp>
      <p:pic>
        <p:nvPicPr>
          <p:cNvPr id="6" name="Picture 5">
            <a:extLst>
              <a:ext uri="{FF2B5EF4-FFF2-40B4-BE49-F238E27FC236}">
                <a16:creationId xmlns:a16="http://schemas.microsoft.com/office/drawing/2014/main" id="{234679A8-F3D2-4627-934B-6AC52A460F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908" y="2172801"/>
            <a:ext cx="3943350" cy="2852954"/>
          </a:xfrm>
          <a:prstGeom prst="rect">
            <a:avLst/>
          </a:prstGeom>
        </p:spPr>
      </p:pic>
      <p:sp>
        <p:nvSpPr>
          <p:cNvPr id="4" name="Slide Number Placeholder 3">
            <a:extLst>
              <a:ext uri="{FF2B5EF4-FFF2-40B4-BE49-F238E27FC236}">
                <a16:creationId xmlns:a16="http://schemas.microsoft.com/office/drawing/2014/main" id="{FD72C1CF-3936-47F6-BBBB-4387D9CD5AA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23</a:t>
            </a:fld>
            <a:endParaRPr lang="en-US"/>
          </a:p>
        </p:txBody>
      </p:sp>
    </p:spTree>
    <p:extLst>
      <p:ext uri="{BB962C8B-B14F-4D97-AF65-F5344CB8AC3E}">
        <p14:creationId xmlns:p14="http://schemas.microsoft.com/office/powerpoint/2010/main" val="181735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EF60-4C07-464C-87C9-6F3FDE544743}"/>
              </a:ext>
            </a:extLst>
          </p:cNvPr>
          <p:cNvSpPr>
            <a:spLocks noGrp="1"/>
          </p:cNvSpPr>
          <p:nvPr>
            <p:ph type="title"/>
          </p:nvPr>
        </p:nvSpPr>
        <p:spPr/>
        <p:txBody>
          <a:bodyPr>
            <a:normAutofit/>
          </a:bodyPr>
          <a:lstStyle/>
          <a:p>
            <a:r>
              <a:rPr lang="es-DO" sz="4000" dirty="0"/>
              <a:t>Regla de Renovación, Reparación y Pintura (RRP)</a:t>
            </a:r>
          </a:p>
        </p:txBody>
      </p:sp>
      <p:pic>
        <p:nvPicPr>
          <p:cNvPr id="4" name="Online Media 3">
            <a:hlinkClick r:id="" action="ppaction://media"/>
            <a:extLst>
              <a:ext uri="{FF2B5EF4-FFF2-40B4-BE49-F238E27FC236}">
                <a16:creationId xmlns:a16="http://schemas.microsoft.com/office/drawing/2014/main" id="{A00C4DEB-6C71-49A0-9835-A609198867AB}"/>
              </a:ext>
              <a:ext uri="{C183D7F6-B498-43B3-948B-1728B52AA6E4}">
                <adec:decorative xmlns:adec="http://schemas.microsoft.com/office/drawing/2017/decorative" val="1"/>
              </a:ext>
            </a:extLst>
          </p:cNvPr>
          <p:cNvPicPr>
            <a:picLocks noGrp="1" noRot="1" noChangeAspect="1"/>
          </p:cNvPicPr>
          <p:nvPr>
            <p:ph idx="1"/>
            <a:videoFile r:link="rId1"/>
          </p:nvPr>
        </p:nvPicPr>
        <p:blipFill>
          <a:blip r:embed="rId4"/>
          <a:stretch>
            <a:fillRect/>
          </a:stretch>
        </p:blipFill>
        <p:spPr>
          <a:xfrm>
            <a:off x="704850" y="1825625"/>
            <a:ext cx="7735888" cy="4351338"/>
          </a:xfrm>
          <a:prstGeom prst="rect">
            <a:avLst/>
          </a:prstGeom>
        </p:spPr>
      </p:pic>
      <p:sp>
        <p:nvSpPr>
          <p:cNvPr id="3" name="Slide Number Placeholder 2">
            <a:extLst>
              <a:ext uri="{FF2B5EF4-FFF2-40B4-BE49-F238E27FC236}">
                <a16:creationId xmlns:a16="http://schemas.microsoft.com/office/drawing/2014/main" id="{6D5F97D7-800B-41EA-9B2B-4E324C7B299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24</a:t>
            </a:fld>
            <a:endParaRPr lang="en-US"/>
          </a:p>
        </p:txBody>
      </p:sp>
    </p:spTree>
    <p:extLst>
      <p:ext uri="{BB962C8B-B14F-4D97-AF65-F5344CB8AC3E}">
        <p14:creationId xmlns:p14="http://schemas.microsoft.com/office/powerpoint/2010/main" val="312626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C676-11BE-485F-96E8-7A8A528E1A27}"/>
              </a:ext>
            </a:extLst>
          </p:cNvPr>
          <p:cNvSpPr>
            <a:spLocks noGrp="1"/>
          </p:cNvSpPr>
          <p:nvPr>
            <p:ph type="title"/>
          </p:nvPr>
        </p:nvSpPr>
        <p:spPr/>
        <p:txBody>
          <a:bodyPr>
            <a:normAutofit/>
          </a:bodyPr>
          <a:lstStyle/>
          <a:p>
            <a:r>
              <a:rPr lang="es-DO" sz="4000" dirty="0"/>
              <a:t>Proyectos de renovación, reparación y pintura (RRP)</a:t>
            </a:r>
          </a:p>
        </p:txBody>
      </p:sp>
      <p:sp>
        <p:nvSpPr>
          <p:cNvPr id="3" name="Content Placeholder 2">
            <a:extLst>
              <a:ext uri="{FF2B5EF4-FFF2-40B4-BE49-F238E27FC236}">
                <a16:creationId xmlns:a16="http://schemas.microsoft.com/office/drawing/2014/main" id="{AFE75817-79DF-4A11-91DD-089F2BC7CB6F}"/>
              </a:ext>
            </a:extLst>
          </p:cNvPr>
          <p:cNvSpPr>
            <a:spLocks noGrp="1"/>
          </p:cNvSpPr>
          <p:nvPr>
            <p:ph idx="1"/>
          </p:nvPr>
        </p:nvSpPr>
        <p:spPr>
          <a:xfrm>
            <a:off x="628650" y="1825624"/>
            <a:ext cx="4886254" cy="4667249"/>
          </a:xfrm>
        </p:spPr>
        <p:txBody>
          <a:bodyPr>
            <a:normAutofit fontScale="92500" lnSpcReduction="20000"/>
          </a:bodyPr>
          <a:lstStyle/>
          <a:p>
            <a:r>
              <a:rPr lang="es-DO" dirty="0"/>
              <a:t>Pueden crear polvo de plomo y pintura descascarada considerados peligrosos</a:t>
            </a:r>
          </a:p>
          <a:p>
            <a:r>
              <a:rPr lang="es-DO" dirty="0"/>
              <a:t>Realizado por:</a:t>
            </a:r>
          </a:p>
          <a:p>
            <a:pPr lvl="1"/>
            <a:r>
              <a:rPr lang="es-DO" dirty="0"/>
              <a:t>Estética</a:t>
            </a:r>
          </a:p>
          <a:p>
            <a:pPr lvl="1"/>
            <a:r>
              <a:rPr lang="es-DO" dirty="0"/>
              <a:t>Medidas provisionales de control para reducir los peligros relacionados con el plomo al mínimo</a:t>
            </a:r>
          </a:p>
          <a:p>
            <a:pPr lvl="2"/>
            <a:r>
              <a:rPr lang="es-DO" dirty="0"/>
              <a:t>Reparación de superficies pintadas con daños</a:t>
            </a:r>
          </a:p>
          <a:p>
            <a:r>
              <a:rPr lang="es-DO" dirty="0"/>
              <a:t>No están diseñados para eliminar permanentemente los peligros de la pintura a base de plomo</a:t>
            </a:r>
          </a:p>
        </p:txBody>
      </p:sp>
      <p:pic>
        <p:nvPicPr>
          <p:cNvPr id="4" name="Picture 3">
            <a:extLst>
              <a:ext uri="{FF2B5EF4-FFF2-40B4-BE49-F238E27FC236}">
                <a16:creationId xmlns:a16="http://schemas.microsoft.com/office/drawing/2014/main" id="{FA840B4A-6C80-40F6-9AA0-62DAE798F6E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907799" y="2638066"/>
            <a:ext cx="4256574" cy="3042364"/>
          </a:xfrm>
          <a:prstGeom prst="rect">
            <a:avLst/>
          </a:prstGeom>
        </p:spPr>
      </p:pic>
      <p:sp>
        <p:nvSpPr>
          <p:cNvPr id="5" name="Slide Number Placeholder 4">
            <a:extLst>
              <a:ext uri="{FF2B5EF4-FFF2-40B4-BE49-F238E27FC236}">
                <a16:creationId xmlns:a16="http://schemas.microsoft.com/office/drawing/2014/main" id="{469FB95E-171F-48A9-A9E4-AE32EFEC996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25</a:t>
            </a:fld>
            <a:endParaRPr lang="en-US"/>
          </a:p>
        </p:txBody>
      </p:sp>
    </p:spTree>
    <p:extLst>
      <p:ext uri="{BB962C8B-B14F-4D97-AF65-F5344CB8AC3E}">
        <p14:creationId xmlns:p14="http://schemas.microsoft.com/office/powerpoint/2010/main" val="4034728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573A-1240-4A90-9E4B-BFFB31583B23}"/>
              </a:ext>
            </a:extLst>
          </p:cNvPr>
          <p:cNvSpPr>
            <a:spLocks noGrp="1"/>
          </p:cNvSpPr>
          <p:nvPr>
            <p:ph type="title"/>
          </p:nvPr>
        </p:nvSpPr>
        <p:spPr>
          <a:xfrm>
            <a:off x="628649" y="365126"/>
            <a:ext cx="8515351" cy="1325563"/>
          </a:xfrm>
        </p:spPr>
        <p:txBody>
          <a:bodyPr>
            <a:normAutofit/>
          </a:bodyPr>
          <a:lstStyle/>
          <a:p>
            <a:r>
              <a:rPr lang="es-DO" dirty="0"/>
              <a:t>Requisitos de la Regla de la RRP</a:t>
            </a:r>
          </a:p>
        </p:txBody>
      </p:sp>
      <p:sp>
        <p:nvSpPr>
          <p:cNvPr id="3" name="Content Placeholder 2">
            <a:extLst>
              <a:ext uri="{FF2B5EF4-FFF2-40B4-BE49-F238E27FC236}">
                <a16:creationId xmlns:a16="http://schemas.microsoft.com/office/drawing/2014/main" id="{773D914A-7989-485A-9088-BF980EFC2E79}"/>
              </a:ext>
            </a:extLst>
          </p:cNvPr>
          <p:cNvSpPr>
            <a:spLocks noGrp="1"/>
          </p:cNvSpPr>
          <p:nvPr>
            <p:ph idx="1"/>
          </p:nvPr>
        </p:nvSpPr>
        <p:spPr>
          <a:xfrm>
            <a:off x="628651" y="1825623"/>
            <a:ext cx="5609311" cy="4866121"/>
          </a:xfrm>
        </p:spPr>
        <p:txBody>
          <a:bodyPr>
            <a:normAutofit/>
          </a:bodyPr>
          <a:lstStyle/>
          <a:p>
            <a:r>
              <a:rPr lang="es-DO" dirty="0"/>
              <a:t>Las empresas deben ser certificadas y sus empleados deben recibir formación en prácticas de trabajo seguras con el plomo que incluyan:</a:t>
            </a:r>
          </a:p>
          <a:p>
            <a:pPr lvl="1"/>
            <a:r>
              <a:rPr lang="es-DO" dirty="0"/>
              <a:t>Contención del área de trabajo</a:t>
            </a:r>
          </a:p>
          <a:p>
            <a:pPr lvl="1"/>
            <a:r>
              <a:rPr lang="es-DO" dirty="0"/>
              <a:t>Reducción del polvo</a:t>
            </a:r>
          </a:p>
          <a:p>
            <a:pPr lvl="1"/>
            <a:r>
              <a:rPr lang="es-DO" dirty="0"/>
              <a:t>Limpieza adecuada</a:t>
            </a:r>
          </a:p>
          <a:p>
            <a:pPr lvl="1"/>
            <a:r>
              <a:rPr lang="es-DO" dirty="0"/>
              <a:t>Eliminación adecuada de residuos</a:t>
            </a:r>
          </a:p>
          <a:p>
            <a:r>
              <a:rPr lang="es-DO" sz="2700" i="1" dirty="0">
                <a:latin typeface="+mj-lt"/>
              </a:rPr>
              <a:t>La </a:t>
            </a:r>
            <a:r>
              <a:rPr lang="es-US" sz="2700" i="1" dirty="0">
                <a:effectLst/>
                <a:latin typeface="+mj-lt"/>
                <a:ea typeface="Calibri" panose="020F0502020204030204" pitchFamily="34" charset="0"/>
                <a:cs typeface="Arial" panose="020B0604020202020204" pitchFamily="34" charset="0"/>
              </a:rPr>
              <a:t>Guía de remodelar correctamente</a:t>
            </a:r>
            <a:endParaRPr lang="es-DO" sz="2700" i="1" dirty="0">
              <a:latin typeface="+mj-lt"/>
            </a:endParaRPr>
          </a:p>
        </p:txBody>
      </p:sp>
      <p:pic>
        <p:nvPicPr>
          <p:cNvPr id="7" name="Picture 6">
            <a:extLst>
              <a:ext uri="{FF2B5EF4-FFF2-40B4-BE49-F238E27FC236}">
                <a16:creationId xmlns:a16="http://schemas.microsoft.com/office/drawing/2014/main" id="{2B64B37F-FE82-40BB-905E-A01AD27A5E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840" y="2487540"/>
            <a:ext cx="1967509" cy="3144982"/>
          </a:xfrm>
          <a:prstGeom prst="rect">
            <a:avLst/>
          </a:prstGeom>
        </p:spPr>
      </p:pic>
      <p:sp>
        <p:nvSpPr>
          <p:cNvPr id="5" name="Slide Number Placeholder 4">
            <a:extLst>
              <a:ext uri="{FF2B5EF4-FFF2-40B4-BE49-F238E27FC236}">
                <a16:creationId xmlns:a16="http://schemas.microsoft.com/office/drawing/2014/main" id="{E43827A3-AD47-4ABD-BF5E-5A33A53A355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26</a:t>
            </a:fld>
            <a:endParaRPr lang="en-US"/>
          </a:p>
        </p:txBody>
      </p:sp>
    </p:spTree>
    <p:extLst>
      <p:ext uri="{BB962C8B-B14F-4D97-AF65-F5344CB8AC3E}">
        <p14:creationId xmlns:p14="http://schemas.microsoft.com/office/powerpoint/2010/main" val="273202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58B3-D63B-4863-A821-95E92242A165}"/>
              </a:ext>
            </a:extLst>
          </p:cNvPr>
          <p:cNvSpPr>
            <a:spLocks noGrp="1"/>
          </p:cNvSpPr>
          <p:nvPr>
            <p:ph type="title"/>
          </p:nvPr>
        </p:nvSpPr>
        <p:spPr/>
        <p:txBody>
          <a:bodyPr>
            <a:normAutofit/>
          </a:bodyPr>
          <a:lstStyle/>
          <a:p>
            <a:r>
              <a:rPr lang="es-DO" sz="4000" dirty="0"/>
              <a:t>Preparación para proyectos RRP</a:t>
            </a:r>
          </a:p>
        </p:txBody>
      </p:sp>
      <p:sp>
        <p:nvSpPr>
          <p:cNvPr id="3" name="Content Placeholder 2">
            <a:extLst>
              <a:ext uri="{FF2B5EF4-FFF2-40B4-BE49-F238E27FC236}">
                <a16:creationId xmlns:a16="http://schemas.microsoft.com/office/drawing/2014/main" id="{4855657F-D3F9-4898-A842-21BCA4345824}"/>
              </a:ext>
            </a:extLst>
          </p:cNvPr>
          <p:cNvSpPr>
            <a:spLocks noGrp="1"/>
          </p:cNvSpPr>
          <p:nvPr>
            <p:ph idx="1"/>
          </p:nvPr>
        </p:nvSpPr>
        <p:spPr>
          <a:xfrm>
            <a:off x="628650" y="1825624"/>
            <a:ext cx="5584260" cy="4667249"/>
          </a:xfrm>
        </p:spPr>
        <p:txBody>
          <a:bodyPr>
            <a:normAutofit fontScale="92500" lnSpcReduction="10000"/>
          </a:bodyPr>
          <a:lstStyle/>
          <a:p>
            <a:r>
              <a:rPr lang="es-DO" dirty="0"/>
              <a:t>En casas construidas antes de 1978, los contratistas certificados en prácticas seguras con el plomo pueden:</a:t>
            </a:r>
          </a:p>
          <a:p>
            <a:pPr lvl="1"/>
            <a:r>
              <a:rPr lang="es-DO" dirty="0"/>
              <a:t>Tomar muestras de pedazos de pintura para el análisis de laboratorio o usar un instrumento XRF</a:t>
            </a:r>
          </a:p>
          <a:p>
            <a:pPr lvl="1"/>
            <a:r>
              <a:rPr lang="es-DO" dirty="0"/>
              <a:t>Usar kits de prueba reconocidos por la EPA (excepto viviendas que reciben Asistencia Federal)</a:t>
            </a:r>
          </a:p>
          <a:p>
            <a:pPr lvl="1"/>
            <a:r>
              <a:rPr lang="es-DO" dirty="0"/>
              <a:t>Asumir que la pintura a base de plomo está presente y utilizar prácticas de trabajo seguras con el plomo</a:t>
            </a:r>
          </a:p>
          <a:p>
            <a:pPr lvl="1"/>
            <a:endParaRPr lang="en-US" dirty="0"/>
          </a:p>
        </p:txBody>
      </p:sp>
      <p:grpSp>
        <p:nvGrpSpPr>
          <p:cNvPr id="9" name="Group 8">
            <a:extLst>
              <a:ext uri="{FF2B5EF4-FFF2-40B4-BE49-F238E27FC236}">
                <a16:creationId xmlns:a16="http://schemas.microsoft.com/office/drawing/2014/main" id="{2052CD16-D716-4184-803E-4FCA867FC340}"/>
              </a:ext>
              <a:ext uri="{C183D7F6-B498-43B3-948B-1728B52AA6E4}">
                <adec:decorative xmlns:adec="http://schemas.microsoft.com/office/drawing/2017/decorative" val="1"/>
              </a:ext>
            </a:extLst>
          </p:cNvPr>
          <p:cNvGrpSpPr/>
          <p:nvPr/>
        </p:nvGrpSpPr>
        <p:grpSpPr>
          <a:xfrm>
            <a:off x="6237672" y="2307317"/>
            <a:ext cx="2906328" cy="1633339"/>
            <a:chOff x="6237672" y="2307317"/>
            <a:chExt cx="2906328" cy="1633339"/>
          </a:xfrm>
        </p:grpSpPr>
        <p:pic>
          <p:nvPicPr>
            <p:cNvPr id="6" name="Picture 5" descr="Picture of the D-Lead® Paint Test Kit.&#10;">
              <a:extLst>
                <a:ext uri="{FF2B5EF4-FFF2-40B4-BE49-F238E27FC236}">
                  <a16:creationId xmlns:a16="http://schemas.microsoft.com/office/drawing/2014/main" id="{C594C603-31AC-40AB-8F30-DAA2C13B4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416" y="2307317"/>
              <a:ext cx="2524882" cy="1325563"/>
            </a:xfrm>
            <a:prstGeom prst="rect">
              <a:avLst/>
            </a:prstGeom>
          </p:spPr>
        </p:pic>
        <p:sp>
          <p:nvSpPr>
            <p:cNvPr id="7" name="TextBox 6">
              <a:extLst>
                <a:ext uri="{FF2B5EF4-FFF2-40B4-BE49-F238E27FC236}">
                  <a16:creationId xmlns:a16="http://schemas.microsoft.com/office/drawing/2014/main" id="{4BD9CD72-1A46-4FBA-BF2C-43062DFEED24}"/>
                </a:ext>
              </a:extLst>
            </p:cNvPr>
            <p:cNvSpPr txBox="1"/>
            <p:nvPr/>
          </p:nvSpPr>
          <p:spPr>
            <a:xfrm>
              <a:off x="6237672" y="3632879"/>
              <a:ext cx="2906328" cy="307777"/>
            </a:xfrm>
            <a:prstGeom prst="rect">
              <a:avLst/>
            </a:prstGeom>
            <a:noFill/>
          </p:spPr>
          <p:txBody>
            <a:bodyPr wrap="square" rtlCol="0">
              <a:spAutoFit/>
            </a:bodyPr>
            <a:lstStyle/>
            <a:p>
              <a:r>
                <a:rPr lang="es-DO" sz="1400" dirty="0"/>
                <a:t>Kit de prueba de pintura D-Lead®</a:t>
              </a:r>
            </a:p>
          </p:txBody>
        </p:sp>
      </p:grpSp>
      <p:grpSp>
        <p:nvGrpSpPr>
          <p:cNvPr id="10" name="Group 9">
            <a:extLst>
              <a:ext uri="{FF2B5EF4-FFF2-40B4-BE49-F238E27FC236}">
                <a16:creationId xmlns:a16="http://schemas.microsoft.com/office/drawing/2014/main" id="{B07B8ABF-E110-4145-AA50-46D16B8B4E09}"/>
              </a:ext>
              <a:ext uri="{C183D7F6-B498-43B3-948B-1728B52AA6E4}">
                <adec:decorative xmlns:adec="http://schemas.microsoft.com/office/drawing/2017/decorative" val="1"/>
              </a:ext>
            </a:extLst>
          </p:cNvPr>
          <p:cNvGrpSpPr/>
          <p:nvPr/>
        </p:nvGrpSpPr>
        <p:grpSpPr>
          <a:xfrm>
            <a:off x="6589447" y="3989403"/>
            <a:ext cx="2060492" cy="1856900"/>
            <a:chOff x="6589447" y="3989403"/>
            <a:chExt cx="2060492" cy="1856900"/>
          </a:xfrm>
        </p:grpSpPr>
        <p:pic>
          <p:nvPicPr>
            <p:cNvPr id="5" name="Picture 4">
              <a:extLst>
                <a:ext uri="{FF2B5EF4-FFF2-40B4-BE49-F238E27FC236}">
                  <a16:creationId xmlns:a16="http://schemas.microsoft.com/office/drawing/2014/main" id="{9219FC20-F57D-4ABC-B3B9-C1E377AC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775" y="3989403"/>
              <a:ext cx="2004164" cy="1333680"/>
            </a:xfrm>
            <a:prstGeom prst="rect">
              <a:avLst/>
            </a:prstGeom>
          </p:spPr>
        </p:pic>
        <p:sp>
          <p:nvSpPr>
            <p:cNvPr id="8" name="TextBox 7" descr="Picture of someone using the 3M™ LeadCheck™ Lead Test Kit.&#10;">
              <a:extLst>
                <a:ext uri="{FF2B5EF4-FFF2-40B4-BE49-F238E27FC236}">
                  <a16:creationId xmlns:a16="http://schemas.microsoft.com/office/drawing/2014/main" id="{3FD7A34D-DC9F-4FB3-A15E-385EAA227C3D}"/>
                </a:ext>
              </a:extLst>
            </p:cNvPr>
            <p:cNvSpPr txBox="1"/>
            <p:nvPr/>
          </p:nvSpPr>
          <p:spPr>
            <a:xfrm flipH="1">
              <a:off x="6589447" y="5323083"/>
              <a:ext cx="2060491" cy="523220"/>
            </a:xfrm>
            <a:prstGeom prst="rect">
              <a:avLst/>
            </a:prstGeom>
            <a:noFill/>
          </p:spPr>
          <p:txBody>
            <a:bodyPr wrap="square" rtlCol="0">
              <a:spAutoFit/>
            </a:bodyPr>
            <a:lstStyle/>
            <a:p>
              <a:r>
                <a:rPr lang="es-DO" sz="1400"/>
                <a:t>Kit de prueba 3M™ LeadCheck™</a:t>
              </a:r>
            </a:p>
          </p:txBody>
        </p:sp>
      </p:grpSp>
      <p:sp>
        <p:nvSpPr>
          <p:cNvPr id="4" name="Slide Number Placeholder 3">
            <a:extLst>
              <a:ext uri="{FF2B5EF4-FFF2-40B4-BE49-F238E27FC236}">
                <a16:creationId xmlns:a16="http://schemas.microsoft.com/office/drawing/2014/main" id="{D581E27A-6AC3-4D8E-B99B-06A947136BB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27</a:t>
            </a:fld>
            <a:endParaRPr lang="en-US"/>
          </a:p>
        </p:txBody>
      </p:sp>
    </p:spTree>
    <p:extLst>
      <p:ext uri="{BB962C8B-B14F-4D97-AF65-F5344CB8AC3E}">
        <p14:creationId xmlns:p14="http://schemas.microsoft.com/office/powerpoint/2010/main" val="3573731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82BC31-3D8A-4710-AEFA-713A3DFF47C5}"/>
              </a:ext>
            </a:extLst>
          </p:cNvPr>
          <p:cNvSpPr>
            <a:spLocks noGrp="1"/>
          </p:cNvSpPr>
          <p:nvPr>
            <p:ph type="title"/>
          </p:nvPr>
        </p:nvSpPr>
        <p:spPr/>
        <p:txBody>
          <a:bodyPr>
            <a:normAutofit/>
          </a:bodyPr>
          <a:lstStyle/>
          <a:p>
            <a:r>
              <a:rPr lang="es-DO" sz="4000" dirty="0"/>
              <a:t>Programas de RRP</a:t>
            </a:r>
          </a:p>
        </p:txBody>
      </p:sp>
      <p:graphicFrame>
        <p:nvGraphicFramePr>
          <p:cNvPr id="4" name="Table 3">
            <a:extLst>
              <a:ext uri="{FF2B5EF4-FFF2-40B4-BE49-F238E27FC236}">
                <a16:creationId xmlns:a16="http://schemas.microsoft.com/office/drawing/2014/main" id="{78995900-B988-4591-8272-120D8180BDA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01474075"/>
              </p:ext>
            </p:extLst>
          </p:nvPr>
        </p:nvGraphicFramePr>
        <p:xfrm>
          <a:off x="82549" y="1602441"/>
          <a:ext cx="8996681" cy="3654698"/>
        </p:xfrm>
        <a:graphic>
          <a:graphicData uri="http://schemas.openxmlformats.org/drawingml/2006/table">
            <a:tbl>
              <a:tblPr firstRow="1" firstCol="1" bandRow="1">
                <a:tableStyleId>{5C22544A-7EE6-4342-B048-85BDC9FD1C3A}</a:tableStyleId>
              </a:tblPr>
              <a:tblGrid>
                <a:gridCol w="1435100">
                  <a:extLst>
                    <a:ext uri="{9D8B030D-6E8A-4147-A177-3AD203B41FA5}">
                      <a16:colId xmlns:a16="http://schemas.microsoft.com/office/drawing/2014/main" val="3989911629"/>
                    </a:ext>
                  </a:extLst>
                </a:gridCol>
                <a:gridCol w="3695700">
                  <a:extLst>
                    <a:ext uri="{9D8B030D-6E8A-4147-A177-3AD203B41FA5}">
                      <a16:colId xmlns:a16="http://schemas.microsoft.com/office/drawing/2014/main" val="394902621"/>
                    </a:ext>
                  </a:extLst>
                </a:gridCol>
                <a:gridCol w="3865881">
                  <a:extLst>
                    <a:ext uri="{9D8B030D-6E8A-4147-A177-3AD203B41FA5}">
                      <a16:colId xmlns:a16="http://schemas.microsoft.com/office/drawing/2014/main" val="4182284248"/>
                    </a:ext>
                  </a:extLst>
                </a:gridCol>
              </a:tblGrid>
              <a:tr h="728618">
                <a:tc>
                  <a:txBody>
                    <a:bodyPr/>
                    <a:lstStyle/>
                    <a:p>
                      <a:pPr marL="0" marR="0" algn="ctr">
                        <a:lnSpc>
                          <a:spcPct val="125000"/>
                        </a:lnSpc>
                        <a:spcBef>
                          <a:spcPts val="0"/>
                        </a:spcBef>
                        <a:spcAft>
                          <a:spcPts val="0"/>
                        </a:spcAft>
                      </a:pPr>
                      <a:r>
                        <a:rPr lang="es-DO" sz="2000" dirty="0">
                          <a:solidFill>
                            <a:schemeClr val="tx1">
                              <a:lumMod val="50000"/>
                            </a:schemeClr>
                          </a:solidFill>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lnSpc>
                          <a:spcPct val="125000"/>
                        </a:lnSpc>
                        <a:spcBef>
                          <a:spcPts val="0"/>
                        </a:spcBef>
                        <a:spcAft>
                          <a:spcPts val="0"/>
                        </a:spcAft>
                      </a:pPr>
                      <a:r>
                        <a:rPr lang="es-DO" sz="2000" b="1" dirty="0">
                          <a:solidFill>
                            <a:schemeClr val="bg1"/>
                          </a:solidFill>
                        </a:rPr>
                        <a:t>Programas de RRP autorizados por la EPA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lnSpc>
                          <a:spcPct val="125000"/>
                        </a:lnSpc>
                        <a:spcBef>
                          <a:spcPts val="0"/>
                        </a:spcBef>
                        <a:spcAft>
                          <a:spcPts val="0"/>
                        </a:spcAft>
                      </a:pPr>
                      <a:r>
                        <a:rPr lang="es-DO" sz="2000" b="1" dirty="0">
                          <a:solidFill>
                            <a:schemeClr val="bg1"/>
                          </a:solidFill>
                        </a:rPr>
                        <a:t>Programas de RRP administrados por EPA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extLst>
                  <a:ext uri="{0D108BD9-81ED-4DB2-BD59-A6C34878D82A}">
                    <a16:rowId xmlns:a16="http://schemas.microsoft.com/office/drawing/2014/main" val="1618116647"/>
                  </a:ext>
                </a:extLst>
              </a:tr>
              <a:tr h="731520">
                <a:tc>
                  <a:txBody>
                    <a:bodyPr/>
                    <a:lstStyle/>
                    <a:p>
                      <a:pPr marL="0" marR="0">
                        <a:lnSpc>
                          <a:spcPct val="125000"/>
                        </a:lnSpc>
                        <a:spcBef>
                          <a:spcPts val="0"/>
                        </a:spcBef>
                        <a:spcAft>
                          <a:spcPts val="0"/>
                        </a:spcAft>
                      </a:pPr>
                      <a:r>
                        <a:rPr lang="es-DO" sz="2000" dirty="0">
                          <a:solidFill>
                            <a:schemeClr val="tx1">
                              <a:lumMod val="50000"/>
                            </a:schemeClr>
                          </a:solidFill>
                        </a:rPr>
                        <a:t>Tribus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DO" sz="1900" dirty="0">
                          <a:solidFill>
                            <a:schemeClr val="tx1">
                              <a:lumMod val="50000"/>
                            </a:schemeClr>
                          </a:solidFill>
                        </a:rPr>
                        <a:t>Minnesota Chippewa </a:t>
                      </a:r>
                      <a:r>
                        <a:rPr lang="es-DO" sz="1900" dirty="0" err="1">
                          <a:solidFill>
                            <a:schemeClr val="tx1">
                              <a:lumMod val="50000"/>
                            </a:schemeClr>
                          </a:solidFill>
                        </a:rPr>
                        <a:t>Tribe</a:t>
                      </a:r>
                      <a:r>
                        <a:rPr lang="es-DO" sz="1900" dirty="0">
                          <a:solidFill>
                            <a:schemeClr val="tx1">
                              <a:lumMod val="50000"/>
                            </a:schemeClr>
                          </a:solidFill>
                        </a:rPr>
                        <a:t> - Bois Forte (</a:t>
                      </a:r>
                      <a:r>
                        <a:rPr lang="es-DO" sz="1900" dirty="0" err="1">
                          <a:solidFill>
                            <a:schemeClr val="tx1">
                              <a:lumMod val="50000"/>
                            </a:schemeClr>
                          </a:solidFill>
                        </a:rPr>
                        <a:t>Nett</a:t>
                      </a:r>
                      <a:r>
                        <a:rPr lang="es-DO" sz="1900" dirty="0">
                          <a:solidFill>
                            <a:schemeClr val="tx1">
                              <a:lumMod val="50000"/>
                            </a:schemeClr>
                          </a:solidFill>
                        </a:rPr>
                        <a:t> Lake)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DO" sz="1900" dirty="0">
                          <a:solidFill>
                            <a:schemeClr val="tx1">
                              <a:lumMod val="50000"/>
                            </a:schemeClr>
                          </a:solidFill>
                        </a:rPr>
                        <a:t>Todas las demás tribus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5064411"/>
                  </a:ext>
                </a:extLst>
              </a:tr>
              <a:tr h="731520">
                <a:tc>
                  <a:txBody>
                    <a:bodyPr/>
                    <a:lstStyle/>
                    <a:p>
                      <a:pPr marL="0" marR="0">
                        <a:lnSpc>
                          <a:spcPct val="125000"/>
                        </a:lnSpc>
                        <a:spcBef>
                          <a:spcPts val="0"/>
                        </a:spcBef>
                        <a:spcAft>
                          <a:spcPts val="0"/>
                        </a:spcAft>
                      </a:pPr>
                      <a:r>
                        <a:rPr lang="es-DO" sz="2000" dirty="0">
                          <a:solidFill>
                            <a:schemeClr val="tx1">
                              <a:lumMod val="50000"/>
                            </a:schemeClr>
                          </a:solidFill>
                        </a:rPr>
                        <a:t>Estados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DO" sz="1800" dirty="0">
                          <a:solidFill>
                            <a:schemeClr val="dk1"/>
                          </a:solidFill>
                          <a:latin typeface="+mn-lt"/>
                          <a:ea typeface="+mn-ea"/>
                          <a:cs typeface="+mn-cs"/>
                        </a:rPr>
                        <a:t>AL, DE, GA, IA, KS, MA, MI, NC, OK, OR, RI, UT, WA, WI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DO" sz="1800" dirty="0">
                          <a:solidFill>
                            <a:schemeClr val="tx1">
                              <a:lumMod val="50000"/>
                            </a:schemeClr>
                          </a:solidFill>
                        </a:rPr>
                        <a:t>Todos los demás estados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686108"/>
                  </a:ext>
                </a:extLst>
              </a:tr>
              <a:tr h="731520">
                <a:tc>
                  <a:txBody>
                    <a:bodyPr/>
                    <a:lstStyle/>
                    <a:p>
                      <a:pPr marL="0" marR="0">
                        <a:lnSpc>
                          <a:spcPct val="125000"/>
                        </a:lnSpc>
                        <a:spcBef>
                          <a:spcPts val="0"/>
                        </a:spcBef>
                        <a:spcAft>
                          <a:spcPts val="0"/>
                        </a:spcAft>
                      </a:pPr>
                      <a:r>
                        <a:rPr lang="es-DO" sz="2000" dirty="0">
                          <a:solidFill>
                            <a:schemeClr val="tx1">
                              <a:lumMod val="50000"/>
                            </a:schemeClr>
                          </a:solidFill>
                        </a:rPr>
                        <a:t>Territorios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5000"/>
                        </a:lnSpc>
                        <a:spcBef>
                          <a:spcPts val="0"/>
                        </a:spcBef>
                        <a:spcAft>
                          <a:spcPts val="0"/>
                        </a:spcAft>
                      </a:pPr>
                      <a:r>
                        <a:rPr lang="es-DO" sz="1800" dirty="0">
                          <a:solidFill>
                            <a:schemeClr val="tx1">
                              <a:lumMod val="50000"/>
                            </a:schemeClr>
                          </a:solidFill>
                        </a:rPr>
                        <a:t>Ninguno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5000"/>
                        </a:lnSpc>
                        <a:spcBef>
                          <a:spcPts val="0"/>
                        </a:spcBef>
                        <a:spcAft>
                          <a:spcPts val="0"/>
                        </a:spcAft>
                      </a:pPr>
                      <a:r>
                        <a:rPr lang="es-DO" sz="1800" dirty="0">
                          <a:solidFill>
                            <a:schemeClr val="tx1">
                              <a:lumMod val="50000"/>
                            </a:schemeClr>
                          </a:solidFill>
                        </a:rPr>
                        <a:t>Todos los territorios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664505"/>
                  </a:ext>
                </a:extLst>
              </a:tr>
              <a:tr h="731520">
                <a:tc>
                  <a:txBody>
                    <a:bodyPr/>
                    <a:lstStyle/>
                    <a:p>
                      <a:pPr marL="0" marR="0">
                        <a:lnSpc>
                          <a:spcPct val="125000"/>
                        </a:lnSpc>
                        <a:spcBef>
                          <a:spcPts val="0"/>
                        </a:spcBef>
                        <a:spcAft>
                          <a:spcPts val="0"/>
                        </a:spcAft>
                      </a:pPr>
                      <a:r>
                        <a:rPr lang="es-DO" sz="2000" dirty="0">
                          <a:solidFill>
                            <a:schemeClr val="tx1">
                              <a:lumMod val="50000"/>
                            </a:schemeClr>
                          </a:solidFill>
                        </a:rPr>
                        <a:t>Sitio web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DO" sz="1800" u="sng" dirty="0">
                          <a:solidFill>
                            <a:schemeClr val="dk1"/>
                          </a:solidFill>
                          <a:latin typeface="+mn-lt"/>
                          <a:ea typeface="+mn-ea"/>
                          <a:cs typeface="+mn-cs"/>
                          <a:hlinkClick r:id="rId3"/>
                        </a:rPr>
                        <a:t>https://cfpub.epa.gov/flpp/pub/index.cfm?do=main.firmSearch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DO" sz="1800" u="sng" dirty="0">
                          <a:solidFill>
                            <a:schemeClr val="dk1"/>
                          </a:solidFill>
                          <a:latin typeface="+mn-lt"/>
                          <a:ea typeface="+mn-ea"/>
                          <a:cs typeface="+mn-cs"/>
                          <a:hlinkClick r:id="rId3"/>
                        </a:rPr>
                        <a:t>https://cfpub.epa.gov/flpp/pub/index.cfm?do=main.firmSearch</a:t>
                      </a:r>
                      <a:r>
                        <a:rPr lang="en-US" sz="1800" u="sng" dirty="0">
                          <a:solidFill>
                            <a:schemeClr val="dk1"/>
                          </a:solidFill>
                          <a:effectLst/>
                          <a:latin typeface="Calibri" panose="020F0502020204030204" pitchFamily="34" charset="0"/>
                          <a:ea typeface="+mn-ea"/>
                          <a:cs typeface="Times New Roman" panose="02020603050405020304" pitchFamily="18" charset="0"/>
                        </a:rPr>
                        <a:t> </a:t>
                      </a:r>
                      <a:endParaRPr lang="es-DO" sz="1800" u="sng" dirty="0">
                        <a:solidFill>
                          <a:schemeClr val="dk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6371426"/>
                  </a:ext>
                </a:extLst>
              </a:tr>
            </a:tbl>
          </a:graphicData>
        </a:graphic>
      </p:graphicFrame>
      <p:sp>
        <p:nvSpPr>
          <p:cNvPr id="2" name="Slide Number Placeholder 1">
            <a:extLst>
              <a:ext uri="{FF2B5EF4-FFF2-40B4-BE49-F238E27FC236}">
                <a16:creationId xmlns:a16="http://schemas.microsoft.com/office/drawing/2014/main" id="{5150D8F9-FA46-46CD-B224-B8965FD29AA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28</a:t>
            </a:fld>
            <a:endParaRPr lang="en-US"/>
          </a:p>
        </p:txBody>
      </p:sp>
    </p:spTree>
    <p:extLst>
      <p:ext uri="{BB962C8B-B14F-4D97-AF65-F5344CB8AC3E}">
        <p14:creationId xmlns:p14="http://schemas.microsoft.com/office/powerpoint/2010/main" val="123330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ogotipo de la EPA para empresas certificadas en prácticas seguras con el plomo">
            <a:extLst>
              <a:ext uri="{FF2B5EF4-FFF2-40B4-BE49-F238E27FC236}">
                <a16:creationId xmlns:a16="http://schemas.microsoft.com/office/drawing/2014/main" id="{CB6C03B9-9AB1-4994-AB44-FD30A416C0A9}"/>
              </a:ext>
            </a:extLst>
          </p:cNvPr>
          <p:cNvSpPr>
            <a:spLocks noGrp="1"/>
          </p:cNvSpPr>
          <p:nvPr>
            <p:ph type="title"/>
          </p:nvPr>
        </p:nvSpPr>
        <p:spPr>
          <a:xfrm>
            <a:off x="628650" y="365126"/>
            <a:ext cx="7886700" cy="1325563"/>
          </a:xfrm>
        </p:spPr>
        <p:txBody>
          <a:bodyPr>
            <a:noAutofit/>
          </a:bodyPr>
          <a:lstStyle/>
          <a:p>
            <a:r>
              <a:rPr lang="es-DO" sz="4000" dirty="0"/>
              <a:t>Logotipo de la EPA para empresas certificadas en prácticas seguras con el plomo</a:t>
            </a:r>
          </a:p>
        </p:txBody>
      </p:sp>
      <p:pic>
        <p:nvPicPr>
          <p:cNvPr id="1026" name="Picture 2">
            <a:extLst>
              <a:ext uri="{FF2B5EF4-FFF2-40B4-BE49-F238E27FC236}">
                <a16:creationId xmlns:a16="http://schemas.microsoft.com/office/drawing/2014/main" id="{DEE354CB-F79A-427D-BFBA-50C30D0F6D5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00080" y="2187801"/>
            <a:ext cx="5743839" cy="39458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379FFF-C60B-4579-80F8-CE6E51DEAB6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29</a:t>
            </a:fld>
            <a:endParaRPr lang="en-US"/>
          </a:p>
        </p:txBody>
      </p:sp>
    </p:spTree>
    <p:extLst>
      <p:ext uri="{BB962C8B-B14F-4D97-AF65-F5344CB8AC3E}">
        <p14:creationId xmlns:p14="http://schemas.microsoft.com/office/powerpoint/2010/main" val="260028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16D2-7D6C-4DCF-BCC6-38FDCE1904E3}"/>
              </a:ext>
            </a:extLst>
          </p:cNvPr>
          <p:cNvSpPr>
            <a:spLocks noGrp="1"/>
          </p:cNvSpPr>
          <p:nvPr>
            <p:ph type="title"/>
          </p:nvPr>
        </p:nvSpPr>
        <p:spPr/>
        <p:txBody>
          <a:bodyPr>
            <a:normAutofit/>
          </a:bodyPr>
          <a:lstStyle/>
          <a:p>
            <a:r>
              <a:rPr lang="es-DO" sz="4000" dirty="0"/>
              <a:t>Resultados</a:t>
            </a:r>
          </a:p>
        </p:txBody>
      </p:sp>
      <p:sp>
        <p:nvSpPr>
          <p:cNvPr id="3" name="Content Placeholder 2">
            <a:extLst>
              <a:ext uri="{FF2B5EF4-FFF2-40B4-BE49-F238E27FC236}">
                <a16:creationId xmlns:a16="http://schemas.microsoft.com/office/drawing/2014/main" id="{ED49CEA3-8ED5-40D9-B0C5-11134D6083F4}"/>
              </a:ext>
            </a:extLst>
          </p:cNvPr>
          <p:cNvSpPr>
            <a:spLocks noGrp="1"/>
          </p:cNvSpPr>
          <p:nvPr>
            <p:ph idx="1"/>
          </p:nvPr>
        </p:nvSpPr>
        <p:spPr>
          <a:xfrm>
            <a:off x="628650" y="1690689"/>
            <a:ext cx="7886700" cy="4351338"/>
          </a:xfrm>
        </p:spPr>
        <p:txBody>
          <a:bodyPr>
            <a:normAutofit lnSpcReduction="10000"/>
          </a:bodyPr>
          <a:lstStyle/>
          <a:p>
            <a:r>
              <a:rPr lang="es-DO" dirty="0"/>
              <a:t>Enumere tres posibles peligros de la pintura a base de plomo</a:t>
            </a:r>
          </a:p>
          <a:p>
            <a:pPr lvl="0"/>
            <a:r>
              <a:rPr lang="es-DO" dirty="0"/>
              <a:t>Compare la diferencia entre una inspección de pintura basada en el plomo y una evaluación de riesgo de plomo</a:t>
            </a:r>
          </a:p>
          <a:p>
            <a:pPr lvl="0"/>
            <a:r>
              <a:rPr lang="es-DO" dirty="0"/>
              <a:t>Enumere tres cosas que hacen las empresas certificadas en prácticas seguras con el plomo al realizar actividades de renovación, reparación y pintura</a:t>
            </a:r>
          </a:p>
          <a:p>
            <a:pPr lvl="0"/>
            <a:r>
              <a:rPr lang="es-DO" dirty="0"/>
              <a:t>Explique cómo encontrar una empresa certificada en prácticas seguras con el plomo</a:t>
            </a:r>
          </a:p>
        </p:txBody>
      </p:sp>
      <p:sp>
        <p:nvSpPr>
          <p:cNvPr id="4" name="Slide Number Placeholder 3">
            <a:extLst>
              <a:ext uri="{FF2B5EF4-FFF2-40B4-BE49-F238E27FC236}">
                <a16:creationId xmlns:a16="http://schemas.microsoft.com/office/drawing/2014/main" id="{5B489079-4FA2-4B48-AAEB-BFC7927D09A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a:t>
            </a:fld>
            <a:endParaRPr lang="en-US"/>
          </a:p>
        </p:txBody>
      </p:sp>
    </p:spTree>
    <p:extLst>
      <p:ext uri="{BB962C8B-B14F-4D97-AF65-F5344CB8AC3E}">
        <p14:creationId xmlns:p14="http://schemas.microsoft.com/office/powerpoint/2010/main" val="2180166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C061-3976-4189-AC5B-FCEA2F1A9AF1}"/>
              </a:ext>
            </a:extLst>
          </p:cNvPr>
          <p:cNvSpPr>
            <a:spLocks noGrp="1"/>
          </p:cNvSpPr>
          <p:nvPr>
            <p:ph type="title"/>
          </p:nvPr>
        </p:nvSpPr>
        <p:spPr/>
        <p:txBody>
          <a:bodyPr>
            <a:normAutofit/>
          </a:bodyPr>
          <a:lstStyle/>
          <a:p>
            <a:r>
              <a:rPr lang="es-DO" sz="4000" dirty="0"/>
              <a:t>Terminología básica del plomo</a:t>
            </a:r>
          </a:p>
        </p:txBody>
      </p:sp>
      <p:sp>
        <p:nvSpPr>
          <p:cNvPr id="3" name="Content Placeholder 2">
            <a:extLst>
              <a:ext uri="{FF2B5EF4-FFF2-40B4-BE49-F238E27FC236}">
                <a16:creationId xmlns:a16="http://schemas.microsoft.com/office/drawing/2014/main" id="{39A742F5-5AD8-485D-96C0-13F3575C8CB9}"/>
              </a:ext>
            </a:extLst>
          </p:cNvPr>
          <p:cNvSpPr>
            <a:spLocks noGrp="1"/>
          </p:cNvSpPr>
          <p:nvPr>
            <p:ph idx="1"/>
          </p:nvPr>
        </p:nvSpPr>
        <p:spPr>
          <a:xfrm>
            <a:off x="628648" y="1538754"/>
            <a:ext cx="8289883" cy="4954119"/>
          </a:xfrm>
        </p:spPr>
        <p:txBody>
          <a:bodyPr>
            <a:noAutofit/>
          </a:bodyPr>
          <a:lstStyle/>
          <a:p>
            <a:pPr marL="0" indent="0">
              <a:buNone/>
            </a:pPr>
            <a:r>
              <a:rPr lang="es-DO" sz="2400" dirty="0"/>
              <a:t>___ Una actividad diseñada para eliminar permanentemente los peligros de la pintura a base de plomo. Existen cuatro opciones: reemplazo, eliminación, sellado y encapsulación. Las actividades de reemplazo y eliminación eliminan la pintura a base de plomo completamente. Los métodos de sellado y encapsulación se aplican encima de la pintura a base de plomo en buenas condiciones sin eliminarla. </a:t>
            </a:r>
          </a:p>
          <a:p>
            <a:pPr marL="0" indent="0">
              <a:buNone/>
            </a:pPr>
            <a:endParaRPr lang="en-US" sz="200" dirty="0"/>
          </a:p>
          <a:p>
            <a:pPr marL="0" indent="0">
              <a:buNone/>
            </a:pPr>
            <a:r>
              <a:rPr lang="es-DO" sz="2400" dirty="0"/>
              <a:t>___ Actividad que determina si su hogar tiene algún peligro relacionado con el plomo proveniente de la pintura, el polvo o el suelo y </a:t>
            </a:r>
            <a:r>
              <a:rPr lang="es-DO" sz="2400" b="1" dirty="0"/>
              <a:t>qué medidas tomar para corregirlos</a:t>
            </a:r>
            <a:r>
              <a:rPr lang="es-DO" sz="2400" dirty="0"/>
              <a:t>. Es de mayor utilidad cuando se sospecha o se sabe que un hogar contiene pintura a base de plomo o para elaborar un plan para hacer frente a los peligros existentes. </a:t>
            </a:r>
          </a:p>
        </p:txBody>
      </p:sp>
      <p:sp>
        <p:nvSpPr>
          <p:cNvPr id="4" name="TextBox 3">
            <a:extLst>
              <a:ext uri="{FF2B5EF4-FFF2-40B4-BE49-F238E27FC236}">
                <a16:creationId xmlns:a16="http://schemas.microsoft.com/office/drawing/2014/main" id="{E4AA733A-7EDE-42F6-BCC0-5F7B06342BE2}"/>
              </a:ext>
              <a:ext uri="{C183D7F6-B498-43B3-948B-1728B52AA6E4}">
                <adec:decorative xmlns:adec="http://schemas.microsoft.com/office/drawing/2017/decorative" val="1"/>
              </a:ext>
            </a:extLst>
          </p:cNvPr>
          <p:cNvSpPr txBox="1"/>
          <p:nvPr/>
        </p:nvSpPr>
        <p:spPr>
          <a:xfrm>
            <a:off x="856926" y="1445582"/>
            <a:ext cx="400833" cy="523220"/>
          </a:xfrm>
          <a:prstGeom prst="rect">
            <a:avLst/>
          </a:prstGeom>
          <a:noFill/>
        </p:spPr>
        <p:txBody>
          <a:bodyPr wrap="square" rtlCol="0">
            <a:spAutoFit/>
          </a:bodyPr>
          <a:lstStyle/>
          <a:p>
            <a:r>
              <a:rPr lang="es-DO" sz="2800" b="1">
                <a:solidFill>
                  <a:srgbClr val="009444"/>
                </a:solidFill>
              </a:rPr>
              <a:t>3</a:t>
            </a:r>
          </a:p>
        </p:txBody>
      </p:sp>
      <p:sp>
        <p:nvSpPr>
          <p:cNvPr id="5" name="TextBox 4">
            <a:extLst>
              <a:ext uri="{FF2B5EF4-FFF2-40B4-BE49-F238E27FC236}">
                <a16:creationId xmlns:a16="http://schemas.microsoft.com/office/drawing/2014/main" id="{596E768F-9E9C-44C0-8C2A-CD6C3E26B90F}"/>
              </a:ext>
              <a:ext uri="{C183D7F6-B498-43B3-948B-1728B52AA6E4}">
                <adec:decorative xmlns:adec="http://schemas.microsoft.com/office/drawing/2017/decorative" val="1"/>
              </a:ext>
            </a:extLst>
          </p:cNvPr>
          <p:cNvSpPr txBox="1"/>
          <p:nvPr/>
        </p:nvSpPr>
        <p:spPr>
          <a:xfrm>
            <a:off x="856925" y="4365979"/>
            <a:ext cx="400833" cy="523220"/>
          </a:xfrm>
          <a:prstGeom prst="rect">
            <a:avLst/>
          </a:prstGeom>
          <a:noFill/>
        </p:spPr>
        <p:txBody>
          <a:bodyPr wrap="square" rtlCol="0">
            <a:spAutoFit/>
          </a:bodyPr>
          <a:lstStyle/>
          <a:p>
            <a:r>
              <a:rPr lang="es-DO" sz="2800" b="1">
                <a:solidFill>
                  <a:srgbClr val="009444"/>
                </a:solidFill>
              </a:rPr>
              <a:t>2</a:t>
            </a:r>
          </a:p>
        </p:txBody>
      </p:sp>
      <p:sp>
        <p:nvSpPr>
          <p:cNvPr id="6" name="Slide Number Placeholder 5">
            <a:extLst>
              <a:ext uri="{FF2B5EF4-FFF2-40B4-BE49-F238E27FC236}">
                <a16:creationId xmlns:a16="http://schemas.microsoft.com/office/drawing/2014/main" id="{A15347CD-8133-442A-972E-8D5A2995D54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30</a:t>
            </a:fld>
            <a:endParaRPr lang="en-US"/>
          </a:p>
        </p:txBody>
      </p:sp>
    </p:spTree>
    <p:extLst>
      <p:ext uri="{BB962C8B-B14F-4D97-AF65-F5344CB8AC3E}">
        <p14:creationId xmlns:p14="http://schemas.microsoft.com/office/powerpoint/2010/main" val="4673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C061-3976-4189-AC5B-FCEA2F1A9AF1}"/>
              </a:ext>
            </a:extLst>
          </p:cNvPr>
          <p:cNvSpPr>
            <a:spLocks noGrp="1"/>
          </p:cNvSpPr>
          <p:nvPr>
            <p:ph type="title"/>
          </p:nvPr>
        </p:nvSpPr>
        <p:spPr/>
        <p:txBody>
          <a:bodyPr>
            <a:normAutofit/>
          </a:bodyPr>
          <a:lstStyle/>
          <a:p>
            <a:r>
              <a:rPr lang="es-DO" sz="4400" dirty="0"/>
              <a:t>Terminología básica del plomo </a:t>
            </a:r>
            <a:endParaRPr lang="es-DO" dirty="0"/>
          </a:p>
        </p:txBody>
      </p:sp>
      <p:sp>
        <p:nvSpPr>
          <p:cNvPr id="3" name="Content Placeholder 2">
            <a:extLst>
              <a:ext uri="{FF2B5EF4-FFF2-40B4-BE49-F238E27FC236}">
                <a16:creationId xmlns:a16="http://schemas.microsoft.com/office/drawing/2014/main" id="{39A742F5-5AD8-485D-96C0-13F3575C8CB9}"/>
              </a:ext>
            </a:extLst>
          </p:cNvPr>
          <p:cNvSpPr>
            <a:spLocks noGrp="1"/>
          </p:cNvSpPr>
          <p:nvPr>
            <p:ph idx="1"/>
          </p:nvPr>
        </p:nvSpPr>
        <p:spPr>
          <a:xfrm>
            <a:off x="628649" y="1588437"/>
            <a:ext cx="8227251" cy="4667249"/>
          </a:xfrm>
        </p:spPr>
        <p:txBody>
          <a:bodyPr>
            <a:noAutofit/>
          </a:bodyPr>
          <a:lstStyle/>
          <a:p>
            <a:pPr marL="0" indent="0">
              <a:buNone/>
            </a:pPr>
            <a:r>
              <a:rPr lang="es-DO" sz="2400" dirty="0"/>
              <a:t>___ Actividad que establece si su hogar tiene pintura a base de plomo y </a:t>
            </a:r>
            <a:r>
              <a:rPr lang="es-DO" sz="2400" b="1" dirty="0"/>
              <a:t>dónde se encuentra dicha pintura.</a:t>
            </a:r>
            <a:r>
              <a:rPr lang="es-DO" sz="2400" dirty="0"/>
              <a:t> Es de mayor utilidad al comprar un hogar, firmar un contrato de arrendamiento y antes de renovar. </a:t>
            </a:r>
          </a:p>
          <a:p>
            <a:pPr marL="0" indent="0">
              <a:buNone/>
            </a:pPr>
            <a:endParaRPr lang="en-US" sz="200" dirty="0"/>
          </a:p>
          <a:p>
            <a:pPr marL="0" indent="0">
              <a:buNone/>
            </a:pPr>
            <a:r>
              <a:rPr lang="es-DO" sz="2400" dirty="0"/>
              <a:t>___ Una ley federal que requiere que las empresas que alteran las superficies pintadas en casas, centros de cuidado infantil y preescolares construidos antes de 1978 estén certificadas y sus empleados capacitados en el uso de prácticas de trabajo seguras con el plomo que minimizan la exposición de los ocupantes a los peligros relacionados con el plomo: contención del área de trabajo; reducción del polvo al mínimo; limpieza adecuada; y eliminación adecuada de residuos para prevenir la contaminación por plomo. </a:t>
            </a:r>
          </a:p>
        </p:txBody>
      </p:sp>
      <p:sp>
        <p:nvSpPr>
          <p:cNvPr id="4" name="TextBox 3">
            <a:extLst>
              <a:ext uri="{FF2B5EF4-FFF2-40B4-BE49-F238E27FC236}">
                <a16:creationId xmlns:a16="http://schemas.microsoft.com/office/drawing/2014/main" id="{A9ED7C8C-42DD-453E-B01C-70E4B01C0425}"/>
              </a:ext>
            </a:extLst>
          </p:cNvPr>
          <p:cNvSpPr txBox="1"/>
          <p:nvPr/>
        </p:nvSpPr>
        <p:spPr>
          <a:xfrm>
            <a:off x="739035" y="1429079"/>
            <a:ext cx="400833" cy="523220"/>
          </a:xfrm>
          <a:prstGeom prst="rect">
            <a:avLst/>
          </a:prstGeom>
          <a:noFill/>
        </p:spPr>
        <p:txBody>
          <a:bodyPr wrap="square" rtlCol="0">
            <a:spAutoFit/>
          </a:bodyPr>
          <a:lstStyle/>
          <a:p>
            <a:r>
              <a:rPr lang="es-DO" sz="2800" b="1">
                <a:solidFill>
                  <a:srgbClr val="009444"/>
                </a:solidFill>
              </a:rPr>
              <a:t>1</a:t>
            </a:r>
          </a:p>
        </p:txBody>
      </p:sp>
      <p:sp>
        <p:nvSpPr>
          <p:cNvPr id="5" name="TextBox 4">
            <a:extLst>
              <a:ext uri="{FF2B5EF4-FFF2-40B4-BE49-F238E27FC236}">
                <a16:creationId xmlns:a16="http://schemas.microsoft.com/office/drawing/2014/main" id="{418E5883-F019-4FEE-8D5B-DCE4DB695665}"/>
              </a:ext>
            </a:extLst>
          </p:cNvPr>
          <p:cNvSpPr txBox="1"/>
          <p:nvPr/>
        </p:nvSpPr>
        <p:spPr>
          <a:xfrm>
            <a:off x="739035" y="3081168"/>
            <a:ext cx="400833" cy="523220"/>
          </a:xfrm>
          <a:prstGeom prst="rect">
            <a:avLst/>
          </a:prstGeom>
          <a:noFill/>
        </p:spPr>
        <p:txBody>
          <a:bodyPr wrap="square" rtlCol="0">
            <a:spAutoFit/>
          </a:bodyPr>
          <a:lstStyle/>
          <a:p>
            <a:r>
              <a:rPr lang="es-DO" sz="2800" b="1" dirty="0">
                <a:solidFill>
                  <a:srgbClr val="009444"/>
                </a:solidFill>
              </a:rPr>
              <a:t>4</a:t>
            </a:r>
          </a:p>
        </p:txBody>
      </p:sp>
      <p:sp>
        <p:nvSpPr>
          <p:cNvPr id="6" name="Slide Number Placeholder 5">
            <a:extLst>
              <a:ext uri="{FF2B5EF4-FFF2-40B4-BE49-F238E27FC236}">
                <a16:creationId xmlns:a16="http://schemas.microsoft.com/office/drawing/2014/main" id="{177D495B-ACB9-4329-BF05-18952D2BBAF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31</a:t>
            </a:fld>
            <a:endParaRPr lang="en-US"/>
          </a:p>
        </p:txBody>
      </p:sp>
    </p:spTree>
    <p:extLst>
      <p:ext uri="{BB962C8B-B14F-4D97-AF65-F5344CB8AC3E}">
        <p14:creationId xmlns:p14="http://schemas.microsoft.com/office/powerpoint/2010/main" val="5038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C3830-0A3B-4CEE-8861-1F82E268363C}"/>
              </a:ext>
            </a:extLst>
          </p:cNvPr>
          <p:cNvSpPr>
            <a:spLocks noGrp="1"/>
          </p:cNvSpPr>
          <p:nvPr>
            <p:ph type="title"/>
          </p:nvPr>
        </p:nvSpPr>
        <p:spPr>
          <a:xfrm>
            <a:off x="10633" y="336229"/>
            <a:ext cx="9122734" cy="365125"/>
          </a:xfrm>
        </p:spPr>
        <p:txBody>
          <a:bodyPr>
            <a:normAutofit fontScale="90000"/>
          </a:bodyPr>
          <a:lstStyle/>
          <a:p>
            <a:r>
              <a:rPr lang="es-DO" sz="3700" dirty="0"/>
              <a:t>Actividades de eliminación versus Proyectos de RRP</a:t>
            </a:r>
          </a:p>
        </p:txBody>
      </p:sp>
      <p:pic>
        <p:nvPicPr>
          <p:cNvPr id="6" name="Picture 5">
            <a:extLst>
              <a:ext uri="{FF2B5EF4-FFF2-40B4-BE49-F238E27FC236}">
                <a16:creationId xmlns:a16="http://schemas.microsoft.com/office/drawing/2014/main" id="{CFE6C34E-1FCD-EACE-03FA-C7A0324BA9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8404" y="518791"/>
            <a:ext cx="5287191" cy="5960405"/>
          </a:xfrm>
          <a:prstGeom prst="rect">
            <a:avLst/>
          </a:prstGeom>
        </p:spPr>
      </p:pic>
      <p:sp>
        <p:nvSpPr>
          <p:cNvPr id="2" name="Slide Number Placeholder 1">
            <a:extLst>
              <a:ext uri="{FF2B5EF4-FFF2-40B4-BE49-F238E27FC236}">
                <a16:creationId xmlns:a16="http://schemas.microsoft.com/office/drawing/2014/main" id="{C2F93E6C-BEC7-4F92-B8A6-460A7B8CE66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32</a:t>
            </a:fld>
            <a:endParaRPr lang="en-US"/>
          </a:p>
        </p:txBody>
      </p:sp>
    </p:spTree>
    <p:extLst>
      <p:ext uri="{BB962C8B-B14F-4D97-AF65-F5344CB8AC3E}">
        <p14:creationId xmlns:p14="http://schemas.microsoft.com/office/powerpoint/2010/main" val="355454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D725-1858-4540-85FA-0CEDB8938DFE}"/>
              </a:ext>
            </a:extLst>
          </p:cNvPr>
          <p:cNvSpPr>
            <a:spLocks noGrp="1"/>
          </p:cNvSpPr>
          <p:nvPr>
            <p:ph type="title"/>
          </p:nvPr>
        </p:nvSpPr>
        <p:spPr/>
        <p:txBody>
          <a:bodyPr/>
          <a:lstStyle/>
          <a:p>
            <a:r>
              <a:rPr lang="es-DO"/>
              <a:t>Revisión</a:t>
            </a:r>
          </a:p>
        </p:txBody>
      </p:sp>
      <p:sp>
        <p:nvSpPr>
          <p:cNvPr id="3" name="Content Placeholder 2">
            <a:extLst>
              <a:ext uri="{FF2B5EF4-FFF2-40B4-BE49-F238E27FC236}">
                <a16:creationId xmlns:a16="http://schemas.microsoft.com/office/drawing/2014/main" id="{B6F3AF23-D1C1-47C7-824D-92B40F913D75}"/>
              </a:ext>
            </a:extLst>
          </p:cNvPr>
          <p:cNvSpPr>
            <a:spLocks noGrp="1"/>
          </p:cNvSpPr>
          <p:nvPr>
            <p:ph idx="1"/>
          </p:nvPr>
        </p:nvSpPr>
        <p:spPr>
          <a:xfrm>
            <a:off x="628650" y="1825625"/>
            <a:ext cx="3943350" cy="4667250"/>
          </a:xfrm>
        </p:spPr>
        <p:txBody>
          <a:bodyPr>
            <a:normAutofit/>
          </a:bodyPr>
          <a:lstStyle/>
          <a:p>
            <a:r>
              <a:rPr lang="es-DO" dirty="0"/>
              <a:t>Un peligro de pintura a base de plomo es cualquier condición resultante del deterioro de la pintura que potencialmente causa la exposición al plomo de la pintura, el polvo o el suelo</a:t>
            </a:r>
          </a:p>
          <a:p>
            <a:r>
              <a:rPr lang="es-DO" dirty="0"/>
              <a:t>Encontrados en áreas comunes de las casas</a:t>
            </a:r>
          </a:p>
          <a:p>
            <a:endParaRPr lang="en-US" dirty="0"/>
          </a:p>
        </p:txBody>
      </p:sp>
      <p:pic>
        <p:nvPicPr>
          <p:cNvPr id="4" name="Picture 3">
            <a:extLst>
              <a:ext uri="{FF2B5EF4-FFF2-40B4-BE49-F238E27FC236}">
                <a16:creationId xmlns:a16="http://schemas.microsoft.com/office/drawing/2014/main" id="{0A9201C6-495B-4073-ACCC-45A61DCCA48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636554" y="1977583"/>
            <a:ext cx="5101393" cy="3456294"/>
          </a:xfrm>
          <a:prstGeom prst="rect">
            <a:avLst/>
          </a:prstGeom>
        </p:spPr>
      </p:pic>
      <p:sp>
        <p:nvSpPr>
          <p:cNvPr id="5" name="Slide Number Placeholder 4">
            <a:extLst>
              <a:ext uri="{FF2B5EF4-FFF2-40B4-BE49-F238E27FC236}">
                <a16:creationId xmlns:a16="http://schemas.microsoft.com/office/drawing/2014/main" id="{64228B08-9152-4974-AAAF-271FCE1766E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33</a:t>
            </a:fld>
            <a:endParaRPr lang="en-US"/>
          </a:p>
        </p:txBody>
      </p:sp>
    </p:spTree>
    <p:extLst>
      <p:ext uri="{BB962C8B-B14F-4D97-AF65-F5344CB8AC3E}">
        <p14:creationId xmlns:p14="http://schemas.microsoft.com/office/powerpoint/2010/main" val="161769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730F39-9E37-447F-AC09-89E0C16FA815}"/>
              </a:ext>
            </a:extLst>
          </p:cNvPr>
          <p:cNvSpPr>
            <a:spLocks noGrp="1"/>
          </p:cNvSpPr>
          <p:nvPr>
            <p:ph type="title"/>
          </p:nvPr>
        </p:nvSpPr>
        <p:spPr>
          <a:xfrm>
            <a:off x="1820784" y="2770908"/>
            <a:ext cx="5518484" cy="1325563"/>
          </a:xfrm>
        </p:spPr>
        <p:txBody>
          <a:bodyPr>
            <a:normAutofit fontScale="90000"/>
          </a:bodyPr>
          <a:lstStyle/>
          <a:p>
            <a:pPr algn="ctr"/>
            <a:r>
              <a:rPr lang="es-DO" sz="4100"/>
              <a:t>¿Qué son las actividades con pintura a base de plomo?</a:t>
            </a:r>
          </a:p>
        </p:txBody>
      </p:sp>
      <p:sp>
        <p:nvSpPr>
          <p:cNvPr id="3" name="Rectangle: Rounded Corners 2">
            <a:extLst>
              <a:ext uri="{FF2B5EF4-FFF2-40B4-BE49-F238E27FC236}">
                <a16:creationId xmlns:a16="http://schemas.microsoft.com/office/drawing/2014/main" id="{5035A80D-116B-4E3A-8C91-A0DED375573C}"/>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E67E20E-1D63-4FDB-BA33-567D7A0F609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34</a:t>
            </a:fld>
            <a:endParaRPr lang="en-US"/>
          </a:p>
        </p:txBody>
      </p:sp>
    </p:spTree>
    <p:extLst>
      <p:ext uri="{BB962C8B-B14F-4D97-AF65-F5344CB8AC3E}">
        <p14:creationId xmlns:p14="http://schemas.microsoft.com/office/powerpoint/2010/main" val="22492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AD4E20-F0E4-445B-A2EF-052F9ADE8EDB}"/>
              </a:ext>
            </a:extLst>
          </p:cNvPr>
          <p:cNvSpPr>
            <a:spLocks noGrp="1"/>
          </p:cNvSpPr>
          <p:nvPr>
            <p:ph type="title"/>
          </p:nvPr>
        </p:nvSpPr>
        <p:spPr>
          <a:xfrm>
            <a:off x="1665962" y="2788089"/>
            <a:ext cx="5874705" cy="1325563"/>
          </a:xfrm>
        </p:spPr>
        <p:txBody>
          <a:bodyPr>
            <a:normAutofit fontScale="90000"/>
          </a:bodyPr>
          <a:lstStyle/>
          <a:p>
            <a:pPr algn="ctr"/>
            <a:r>
              <a:rPr lang="es-DO" sz="4100" dirty="0"/>
              <a:t>¿Qué son las actividades de eliminación del plomo?</a:t>
            </a:r>
          </a:p>
        </p:txBody>
      </p:sp>
      <p:sp>
        <p:nvSpPr>
          <p:cNvPr id="3" name="Rectangle: Rounded Corners 2">
            <a:extLst>
              <a:ext uri="{FF2B5EF4-FFF2-40B4-BE49-F238E27FC236}">
                <a16:creationId xmlns:a16="http://schemas.microsoft.com/office/drawing/2014/main" id="{1E9148DD-0EE7-49AC-AFC0-B8D4DADCA628}"/>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A1FA7F-CA8E-4398-85E0-E035D07AA33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35</a:t>
            </a:fld>
            <a:endParaRPr lang="en-US"/>
          </a:p>
        </p:txBody>
      </p:sp>
    </p:spTree>
    <p:extLst>
      <p:ext uri="{BB962C8B-B14F-4D97-AF65-F5344CB8AC3E}">
        <p14:creationId xmlns:p14="http://schemas.microsoft.com/office/powerpoint/2010/main" val="3047391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2590A4-40BF-492E-B305-35F9370049C8}"/>
              </a:ext>
            </a:extLst>
          </p:cNvPr>
          <p:cNvSpPr>
            <a:spLocks noGrp="1"/>
          </p:cNvSpPr>
          <p:nvPr>
            <p:ph type="title"/>
          </p:nvPr>
        </p:nvSpPr>
        <p:spPr>
          <a:xfrm>
            <a:off x="1891429" y="2766218"/>
            <a:ext cx="5098093" cy="1325563"/>
          </a:xfrm>
        </p:spPr>
        <p:txBody>
          <a:bodyPr>
            <a:normAutofit/>
          </a:bodyPr>
          <a:lstStyle/>
          <a:p>
            <a:pPr algn="ctr"/>
            <a:r>
              <a:rPr lang="es-DO" sz="4100" dirty="0"/>
              <a:t>¿Qué son los proyectos RRP?</a:t>
            </a:r>
          </a:p>
        </p:txBody>
      </p:sp>
      <p:sp>
        <p:nvSpPr>
          <p:cNvPr id="3" name="Rectangle: Rounded Corners 2">
            <a:extLst>
              <a:ext uri="{FF2B5EF4-FFF2-40B4-BE49-F238E27FC236}">
                <a16:creationId xmlns:a16="http://schemas.microsoft.com/office/drawing/2014/main" id="{59EC5468-EDE2-4A42-87EE-2F54DF934230}"/>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5AA002F-657E-4078-BBDE-09A9B2A80F7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36</a:t>
            </a:fld>
            <a:endParaRPr lang="en-US"/>
          </a:p>
        </p:txBody>
      </p:sp>
    </p:spTree>
    <p:extLst>
      <p:ext uri="{BB962C8B-B14F-4D97-AF65-F5344CB8AC3E}">
        <p14:creationId xmlns:p14="http://schemas.microsoft.com/office/powerpoint/2010/main" val="108883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628650" y="365126"/>
            <a:ext cx="8355330" cy="1325563"/>
          </a:xfrm>
        </p:spPr>
        <p:txBody>
          <a:bodyPr>
            <a:normAutofit/>
          </a:bodyPr>
          <a:lstStyle/>
          <a:p>
            <a:r>
              <a:rPr lang="es-DO" sz="4000" dirty="0"/>
              <a:t>Centro Nacional de Información Sobre el Plomo</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825624"/>
            <a:ext cx="7886700" cy="4667249"/>
          </a:xfrm>
        </p:spPr>
        <p:txBody>
          <a:bodyPr>
            <a:normAutofit fontScale="92500" lnSpcReduction="20000"/>
          </a:bodyPr>
          <a:lstStyle/>
          <a:p>
            <a:pPr marL="0" indent="0" algn="ctr">
              <a:buNone/>
            </a:pPr>
            <a:r>
              <a:rPr lang="es-DO" sz="3000" dirty="0"/>
              <a:t>1 (800) 424-LEAD [5323] </a:t>
            </a:r>
          </a:p>
          <a:p>
            <a:pPr>
              <a:buFont typeface="Arial" panose="020B0604020202020204" pitchFamily="34" charset="0"/>
              <a:buChar char="•"/>
            </a:pPr>
            <a:endParaRPr lang="en-US" sz="3000" dirty="0"/>
          </a:p>
          <a:p>
            <a:pPr>
              <a:buFont typeface="Arial" panose="020B0604020202020204" pitchFamily="34" charset="0"/>
              <a:buChar char="•"/>
            </a:pPr>
            <a:r>
              <a:rPr lang="es-DO" sz="3000" dirty="0"/>
              <a:t>Proporciona al público y a los profesionales información sobre el plomo, los peligros relacionados con el plomo y la prevención </a:t>
            </a:r>
          </a:p>
          <a:p>
            <a:r>
              <a:rPr lang="es-DO" sz="3000" dirty="0"/>
              <a:t>Pregunte a un especialista en información sobre el plomo</a:t>
            </a:r>
          </a:p>
          <a:p>
            <a:pPr>
              <a:buFont typeface="Arial" panose="020B0604020202020204" pitchFamily="34" charset="0"/>
              <a:buChar char="•"/>
            </a:pPr>
            <a:r>
              <a:rPr lang="es-DO" sz="3000" dirty="0"/>
              <a:t>De lunes a viernes de 8:00 a 6:00 horas ET (excepto feriados nacionales) </a:t>
            </a:r>
          </a:p>
          <a:p>
            <a:pPr>
              <a:buFont typeface="Arial" panose="020B0604020202020204" pitchFamily="34" charset="0"/>
              <a:buChar char="•"/>
            </a:pPr>
            <a:r>
              <a:rPr lang="es-DO" sz="3000" dirty="0"/>
              <a:t>Las personas con discapacidad auditiva o trastornos del habla pueden acceder a este número a través de TTY llamando al Servicio Federal de Relevo en 1-800-877-8339</a:t>
            </a:r>
          </a:p>
          <a:p>
            <a:endParaRPr lang="en-US" dirty="0"/>
          </a:p>
        </p:txBody>
      </p:sp>
      <p:sp>
        <p:nvSpPr>
          <p:cNvPr id="4" name="Slide Number Placeholder 3">
            <a:extLst>
              <a:ext uri="{FF2B5EF4-FFF2-40B4-BE49-F238E27FC236}">
                <a16:creationId xmlns:a16="http://schemas.microsoft.com/office/drawing/2014/main" id="{108B5C0F-162E-498A-9366-B3BB60B7AEFA}"/>
              </a:ex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37</a:t>
            </a:fld>
            <a:endParaRPr lang="es-MX"/>
          </a:p>
        </p:txBody>
      </p:sp>
    </p:spTree>
    <p:extLst>
      <p:ext uri="{BB962C8B-B14F-4D97-AF65-F5344CB8AC3E}">
        <p14:creationId xmlns:p14="http://schemas.microsoft.com/office/powerpoint/2010/main" val="260845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solidFill>
            <a:srgbClr val="FFFFFF">
              <a:alpha val="50196"/>
            </a:srgbClr>
          </a:solidFill>
        </p:spPr>
        <p:txBody>
          <a:bodyPr/>
          <a:lstStyle/>
          <a:p>
            <a:r>
              <a:rPr lang="es-DO"/>
              <a:t>¡Gracias!</a:t>
            </a:r>
          </a:p>
        </p:txBody>
      </p:sp>
      <p:sp>
        <p:nvSpPr>
          <p:cNvPr id="3" name="Content Placeholder 2">
            <a:extLst>
              <a:ext uri="{FF2B5EF4-FFF2-40B4-BE49-F238E27FC236}">
                <a16:creationId xmlns:a16="http://schemas.microsoft.com/office/drawing/2014/main" id="{3D173755-AF64-480A-AFCE-C3FFA23D2658}"/>
              </a:ext>
            </a:extLst>
          </p:cNvPr>
          <p:cNvSpPr>
            <a:spLocks noGrp="1"/>
          </p:cNvSpPr>
          <p:nvPr>
            <p:ph idx="1"/>
          </p:nvPr>
        </p:nvSpPr>
        <p:spPr>
          <a:solidFill>
            <a:srgbClr val="FFFFFF">
              <a:alpha val="50196"/>
            </a:srgbClr>
          </a:solidFill>
        </p:spPr>
        <p:txBody>
          <a:bodyPr/>
          <a:lstStyle/>
          <a:p>
            <a:pPr marL="0" indent="0">
              <a:buNone/>
            </a:pPr>
            <a:r>
              <a:rPr lang="es-DO" i="1" dirty="0"/>
              <a:t>Módulo 4: </a:t>
            </a:r>
            <a:r>
              <a:rPr lang="es-DO" dirty="0"/>
              <a:t>Los recursos para llevar a casa sobre </a:t>
            </a:r>
            <a:r>
              <a:rPr lang="es-DO" i="1" dirty="0"/>
              <a:t>Contratación de profesionales certificados en prácticas seguras con el plomo</a:t>
            </a:r>
            <a:r>
              <a:rPr lang="es-DO" dirty="0"/>
              <a:t> incluyen:</a:t>
            </a:r>
          </a:p>
          <a:p>
            <a:r>
              <a:rPr lang="es-DO" dirty="0"/>
              <a:t>Hoja de trabajo;</a:t>
            </a:r>
          </a:p>
          <a:p>
            <a:r>
              <a:rPr lang="es-DO" dirty="0"/>
              <a:t>Mensajes clave; y</a:t>
            </a:r>
          </a:p>
          <a:p>
            <a:r>
              <a:rPr lang="es-DO" dirty="0"/>
              <a:t>Hoja de ejercicios </a:t>
            </a:r>
            <a:r>
              <a:rPr lang="es-DO"/>
              <a:t>para niños.</a:t>
            </a:r>
            <a:endParaRPr lang="es-DO" dirty="0"/>
          </a:p>
        </p:txBody>
      </p:sp>
      <p:sp>
        <p:nvSpPr>
          <p:cNvPr id="4" name="Slide Number Placeholder 3">
            <a:extLst>
              <a:ext uri="{FF2B5EF4-FFF2-40B4-BE49-F238E27FC236}">
                <a16:creationId xmlns:a16="http://schemas.microsoft.com/office/drawing/2014/main" id="{91F7805C-807B-4C58-B732-112144FCA592}"/>
              </a:ext>
            </a:extLst>
          </p:cNvPr>
          <p:cNvSpPr>
            <a:spLocks noGrp="1"/>
          </p:cNvSpPr>
          <p:nvPr>
            <p:ph type="sldNum" sz="quarter" idx="12"/>
          </p:nvPr>
        </p:nvSpPr>
        <p:spPr/>
        <p:txBody>
          <a:bodyPr/>
          <a:lstStyle/>
          <a:p>
            <a:fld id="{48006AAD-9E02-44C8-BDCD-ACF5C8330FA5}" type="slidenum">
              <a:rPr lang="en-US" smtClean="0"/>
              <a:t>38</a:t>
            </a:fld>
            <a:endParaRPr lang="en-US"/>
          </a:p>
        </p:txBody>
      </p:sp>
    </p:spTree>
    <p:extLst>
      <p:ext uri="{BB962C8B-B14F-4D97-AF65-F5344CB8AC3E}">
        <p14:creationId xmlns:p14="http://schemas.microsoft.com/office/powerpoint/2010/main" val="250310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7BB3-D815-43F9-90D1-997320F2C716}"/>
              </a:ext>
            </a:extLst>
          </p:cNvPr>
          <p:cNvSpPr>
            <a:spLocks noGrp="1"/>
          </p:cNvSpPr>
          <p:nvPr>
            <p:ph type="title"/>
          </p:nvPr>
        </p:nvSpPr>
        <p:spPr/>
        <p:txBody>
          <a:bodyPr>
            <a:normAutofit/>
          </a:bodyPr>
          <a:lstStyle/>
          <a:p>
            <a:r>
              <a:rPr lang="es-DO" sz="4000" dirty="0"/>
              <a:t>Pintura a base de plomo</a:t>
            </a:r>
          </a:p>
        </p:txBody>
      </p:sp>
      <p:sp>
        <p:nvSpPr>
          <p:cNvPr id="3" name="Content Placeholder 2">
            <a:extLst>
              <a:ext uri="{FF2B5EF4-FFF2-40B4-BE49-F238E27FC236}">
                <a16:creationId xmlns:a16="http://schemas.microsoft.com/office/drawing/2014/main" id="{49CE5DCC-285E-4D02-BC48-72CF05C032B7}"/>
              </a:ext>
            </a:extLst>
          </p:cNvPr>
          <p:cNvSpPr>
            <a:spLocks noGrp="1"/>
          </p:cNvSpPr>
          <p:nvPr>
            <p:ph idx="1"/>
          </p:nvPr>
        </p:nvSpPr>
        <p:spPr>
          <a:xfrm>
            <a:off x="628650" y="1825625"/>
            <a:ext cx="4168818" cy="4351338"/>
          </a:xfrm>
        </p:spPr>
        <p:txBody>
          <a:bodyPr/>
          <a:lstStyle/>
          <a:p>
            <a:r>
              <a:rPr lang="es-DO" dirty="0"/>
              <a:t>En 1978, el gobierno federal prohibió el </a:t>
            </a:r>
            <a:r>
              <a:rPr lang="es-DO" b="1" dirty="0"/>
              <a:t>uso residencial</a:t>
            </a:r>
            <a:r>
              <a:rPr lang="es-DO" dirty="0"/>
              <a:t> de pintura a base de plomo</a:t>
            </a:r>
          </a:p>
          <a:p>
            <a:pPr lvl="1"/>
            <a:r>
              <a:rPr lang="es-DO" dirty="0"/>
              <a:t>Vivienda</a:t>
            </a:r>
          </a:p>
          <a:p>
            <a:pPr lvl="1"/>
            <a:r>
              <a:rPr lang="es-DO" dirty="0"/>
              <a:t>Centro de cuidado infantil</a:t>
            </a:r>
          </a:p>
          <a:p>
            <a:pPr lvl="1"/>
            <a:r>
              <a:rPr lang="es-DO" dirty="0"/>
              <a:t>Preescolar</a:t>
            </a:r>
          </a:p>
        </p:txBody>
      </p:sp>
      <p:pic>
        <p:nvPicPr>
          <p:cNvPr id="5" name="Picture 4">
            <a:extLst>
              <a:ext uri="{FF2B5EF4-FFF2-40B4-BE49-F238E27FC236}">
                <a16:creationId xmlns:a16="http://schemas.microsoft.com/office/drawing/2014/main" id="{B33CE4D2-5E46-4D11-9809-5A34A69BCC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76" y="1690689"/>
            <a:ext cx="4498933" cy="4216911"/>
          </a:xfrm>
          <a:prstGeom prst="rect">
            <a:avLst/>
          </a:prstGeom>
        </p:spPr>
      </p:pic>
      <p:sp>
        <p:nvSpPr>
          <p:cNvPr id="4" name="Slide Number Placeholder 3">
            <a:extLst>
              <a:ext uri="{FF2B5EF4-FFF2-40B4-BE49-F238E27FC236}">
                <a16:creationId xmlns:a16="http://schemas.microsoft.com/office/drawing/2014/main" id="{E9CD262E-6BE2-4AAC-AC82-2E82B29D6FE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a:t>
            </a:fld>
            <a:endParaRPr lang="en-US"/>
          </a:p>
        </p:txBody>
      </p:sp>
    </p:spTree>
    <p:extLst>
      <p:ext uri="{BB962C8B-B14F-4D97-AF65-F5344CB8AC3E}">
        <p14:creationId xmlns:p14="http://schemas.microsoft.com/office/powerpoint/2010/main" val="213396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9D113-A69B-4A47-A763-ADB913CDECE0}"/>
              </a:ext>
            </a:extLst>
          </p:cNvPr>
          <p:cNvSpPr>
            <a:spLocks noGrp="1"/>
          </p:cNvSpPr>
          <p:nvPr>
            <p:ph type="title"/>
          </p:nvPr>
        </p:nvSpPr>
        <p:spPr>
          <a:xfrm>
            <a:off x="1462264" y="1871003"/>
            <a:ext cx="6235075" cy="3107979"/>
          </a:xfrm>
        </p:spPr>
        <p:txBody>
          <a:bodyPr>
            <a:normAutofit/>
          </a:bodyPr>
          <a:lstStyle/>
          <a:p>
            <a:pPr algn="ctr"/>
            <a:r>
              <a:rPr lang="es-DO" sz="4100"/>
              <a:t>¿Ha oído que se debe contratar a un profesional certificado en prácticas seguras con el plomo para trabajar en su casa? </a:t>
            </a:r>
          </a:p>
        </p:txBody>
      </p:sp>
      <p:sp>
        <p:nvSpPr>
          <p:cNvPr id="3" name="Rectangle: Rounded Corners 2">
            <a:extLst>
              <a:ext uri="{FF2B5EF4-FFF2-40B4-BE49-F238E27FC236}">
                <a16:creationId xmlns:a16="http://schemas.microsoft.com/office/drawing/2014/main" id="{91DC1E56-3460-4684-A03E-C62E2940D00C}"/>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EB60DCA-A4D5-4999-82D8-6FE62C0CE2C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a:t>
            </a:fld>
            <a:endParaRPr lang="en-US"/>
          </a:p>
        </p:txBody>
      </p:sp>
    </p:spTree>
    <p:extLst>
      <p:ext uri="{BB962C8B-B14F-4D97-AF65-F5344CB8AC3E}">
        <p14:creationId xmlns:p14="http://schemas.microsoft.com/office/powerpoint/2010/main" val="2628092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9B82E6-55FD-4578-81B0-A01DA882D010}"/>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EB52506-5437-476A-A4DA-713ABA97FB5B}"/>
              </a:ext>
            </a:extLst>
          </p:cNvPr>
          <p:cNvSpPr>
            <a:spLocks noGrp="1"/>
          </p:cNvSpPr>
          <p:nvPr>
            <p:ph type="title"/>
          </p:nvPr>
        </p:nvSpPr>
        <p:spPr>
          <a:xfrm>
            <a:off x="1106907" y="2588458"/>
            <a:ext cx="6927497" cy="1688680"/>
          </a:xfrm>
        </p:spPr>
        <p:txBody>
          <a:bodyPr>
            <a:noAutofit/>
          </a:bodyPr>
          <a:lstStyle/>
          <a:p>
            <a:pPr algn="ctr"/>
            <a:r>
              <a:rPr lang="es-DO" sz="4100"/>
              <a:t>¿Cuándo debemos contratar profesionales certificados en prácticas seguras con el plomo?</a:t>
            </a:r>
          </a:p>
        </p:txBody>
      </p:sp>
      <p:sp>
        <p:nvSpPr>
          <p:cNvPr id="2" name="Slide Number Placeholder 1">
            <a:extLst>
              <a:ext uri="{FF2B5EF4-FFF2-40B4-BE49-F238E27FC236}">
                <a16:creationId xmlns:a16="http://schemas.microsoft.com/office/drawing/2014/main" id="{731352AB-F30B-4770-B6C9-4381EC92E1A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6</a:t>
            </a:fld>
            <a:endParaRPr lang="en-US"/>
          </a:p>
        </p:txBody>
      </p:sp>
    </p:spTree>
    <p:extLst>
      <p:ext uri="{BB962C8B-B14F-4D97-AF65-F5344CB8AC3E}">
        <p14:creationId xmlns:p14="http://schemas.microsoft.com/office/powerpoint/2010/main" val="405622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B2BD7FF-BC08-4312-B696-2FA596C82053}"/>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9041F5E-12B7-4C60-BDEB-CF0A316F8CA9}"/>
              </a:ext>
            </a:extLst>
          </p:cNvPr>
          <p:cNvSpPr>
            <a:spLocks noGrp="1"/>
          </p:cNvSpPr>
          <p:nvPr>
            <p:ph type="title"/>
          </p:nvPr>
        </p:nvSpPr>
        <p:spPr>
          <a:xfrm>
            <a:off x="745588" y="2305095"/>
            <a:ext cx="7666893" cy="2252838"/>
          </a:xfrm>
        </p:spPr>
        <p:txBody>
          <a:bodyPr>
            <a:noAutofit/>
          </a:bodyPr>
          <a:lstStyle/>
          <a:p>
            <a:pPr algn="ctr"/>
            <a:r>
              <a:rPr lang="es-DO" sz="4100"/>
              <a:t>¿Cómo saber si su casa tiene pintura a base de plomo y si necesita contratar a un profesional certificado?</a:t>
            </a:r>
          </a:p>
        </p:txBody>
      </p:sp>
      <p:sp>
        <p:nvSpPr>
          <p:cNvPr id="2" name="Slide Number Placeholder 1">
            <a:extLst>
              <a:ext uri="{FF2B5EF4-FFF2-40B4-BE49-F238E27FC236}">
                <a16:creationId xmlns:a16="http://schemas.microsoft.com/office/drawing/2014/main" id="{3A1BBA9B-34D3-4F91-9C73-D8EFF37C475C}"/>
              </a:ext>
            </a:extLst>
          </p:cNvPr>
          <p:cNvSpPr>
            <a:spLocks noGrp="1"/>
          </p:cNvSpPr>
          <p:nvPr>
            <p:ph type="sldNum" sz="quarter" idx="12"/>
          </p:nvPr>
        </p:nvSpPr>
        <p:spPr/>
        <p:txBody>
          <a:bodyPr/>
          <a:lstStyle/>
          <a:p>
            <a:fld id="{48006AAD-9E02-44C8-BDCD-ACF5C8330FA5}" type="slidenum">
              <a:rPr lang="en-US" smtClean="0"/>
              <a:t>7</a:t>
            </a:fld>
            <a:endParaRPr lang="en-US"/>
          </a:p>
        </p:txBody>
      </p:sp>
    </p:spTree>
    <p:extLst>
      <p:ext uri="{BB962C8B-B14F-4D97-AF65-F5344CB8AC3E}">
        <p14:creationId xmlns:p14="http://schemas.microsoft.com/office/powerpoint/2010/main" val="24056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1587-C70B-446C-86AD-9114BE43AC9C}"/>
              </a:ext>
            </a:extLst>
          </p:cNvPr>
          <p:cNvSpPr>
            <a:spLocks noGrp="1"/>
          </p:cNvSpPr>
          <p:nvPr>
            <p:ph type="title"/>
          </p:nvPr>
        </p:nvSpPr>
        <p:spPr/>
        <p:txBody>
          <a:bodyPr>
            <a:normAutofit/>
          </a:bodyPr>
          <a:lstStyle/>
          <a:p>
            <a:r>
              <a:rPr lang="es-DO" sz="4000" dirty="0"/>
              <a:t>¿Cuáles casas tienen pintura a base de plomo?</a:t>
            </a:r>
          </a:p>
        </p:txBody>
      </p:sp>
      <p:pic>
        <p:nvPicPr>
          <p:cNvPr id="7" name="Content Placeholder 6">
            <a:extLst>
              <a:ext uri="{FF2B5EF4-FFF2-40B4-BE49-F238E27FC236}">
                <a16:creationId xmlns:a16="http://schemas.microsoft.com/office/drawing/2014/main" id="{4AC6F0CE-D0E3-452C-85E2-904C38CDD817}"/>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705894"/>
            <a:ext cx="3886200" cy="2590800"/>
          </a:xfrm>
        </p:spPr>
      </p:pic>
      <p:pic>
        <p:nvPicPr>
          <p:cNvPr id="9" name="Content Placeholder 8">
            <a:extLst>
              <a:ext uri="{FF2B5EF4-FFF2-40B4-BE49-F238E27FC236}">
                <a16:creationId xmlns:a16="http://schemas.microsoft.com/office/drawing/2014/main" id="{4BF565C6-98BA-4E1D-A857-EC4F442536FD}"/>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5894"/>
            <a:ext cx="3886200" cy="2590800"/>
          </a:xfrm>
        </p:spPr>
      </p:pic>
      <p:pic>
        <p:nvPicPr>
          <p:cNvPr id="11" name="Graphic 10">
            <a:extLst>
              <a:ext uri="{FF2B5EF4-FFF2-40B4-BE49-F238E27FC236}">
                <a16:creationId xmlns:a16="http://schemas.microsoft.com/office/drawing/2014/main" id="{ADD67468-1115-41B3-AAB2-A34C261DAD1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6763" y="2236157"/>
            <a:ext cx="1618206" cy="1618206"/>
          </a:xfrm>
          <a:prstGeom prst="rect">
            <a:avLst/>
          </a:prstGeom>
        </p:spPr>
      </p:pic>
      <p:sp>
        <p:nvSpPr>
          <p:cNvPr id="3" name="Slide Number Placeholder 2">
            <a:extLst>
              <a:ext uri="{FF2B5EF4-FFF2-40B4-BE49-F238E27FC236}">
                <a16:creationId xmlns:a16="http://schemas.microsoft.com/office/drawing/2014/main" id="{32C46D46-94BB-4A0E-AEC2-A1B9B23D9A8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8</a:t>
            </a:fld>
            <a:endParaRPr lang="en-US"/>
          </a:p>
        </p:txBody>
      </p:sp>
    </p:spTree>
    <p:extLst>
      <p:ext uri="{BB962C8B-B14F-4D97-AF65-F5344CB8AC3E}">
        <p14:creationId xmlns:p14="http://schemas.microsoft.com/office/powerpoint/2010/main" val="28347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4D8C-E9EB-4646-8A29-131A3D18E7F2}"/>
              </a:ext>
            </a:extLst>
          </p:cNvPr>
          <p:cNvSpPr>
            <a:spLocks noGrp="1"/>
          </p:cNvSpPr>
          <p:nvPr>
            <p:ph type="title"/>
          </p:nvPr>
        </p:nvSpPr>
        <p:spPr/>
        <p:txBody>
          <a:bodyPr>
            <a:normAutofit/>
          </a:bodyPr>
          <a:lstStyle/>
          <a:p>
            <a:r>
              <a:rPr lang="es-DO" sz="4000" dirty="0"/>
              <a:t>Casas construidas antes de 1978</a:t>
            </a:r>
          </a:p>
        </p:txBody>
      </p:sp>
      <p:sp>
        <p:nvSpPr>
          <p:cNvPr id="3" name="Content Placeholder 2">
            <a:extLst>
              <a:ext uri="{FF2B5EF4-FFF2-40B4-BE49-F238E27FC236}">
                <a16:creationId xmlns:a16="http://schemas.microsoft.com/office/drawing/2014/main" id="{3AF8BE9B-E3BA-4880-ABCE-C2C28BF9EF1E}"/>
              </a:ext>
            </a:extLst>
          </p:cNvPr>
          <p:cNvSpPr>
            <a:spLocks noGrp="1"/>
          </p:cNvSpPr>
          <p:nvPr>
            <p:ph idx="1"/>
          </p:nvPr>
        </p:nvSpPr>
        <p:spPr>
          <a:xfrm>
            <a:off x="378819" y="1752869"/>
            <a:ext cx="4762501" cy="4812758"/>
          </a:xfrm>
        </p:spPr>
        <p:txBody>
          <a:bodyPr>
            <a:normAutofit/>
          </a:bodyPr>
          <a:lstStyle/>
          <a:p>
            <a:r>
              <a:rPr lang="es-DO" dirty="0"/>
              <a:t>“Casas construidas antes de 1978” se refieren a hogares, centros de cuidado infantil o preescolares construidos antes de 1978</a:t>
            </a:r>
          </a:p>
          <a:p>
            <a:r>
              <a:rPr lang="es-DO" dirty="0"/>
              <a:t>La pintura a base de plomo puede estar:</a:t>
            </a:r>
          </a:p>
          <a:p>
            <a:pPr lvl="1"/>
            <a:r>
              <a:rPr lang="es-DO" dirty="0"/>
              <a:t>En superficies interiores o exteriores</a:t>
            </a:r>
          </a:p>
          <a:p>
            <a:pPr lvl="1"/>
            <a:r>
              <a:rPr lang="es-DO" dirty="0"/>
              <a:t>Guardada y utilizada años después</a:t>
            </a:r>
          </a:p>
          <a:p>
            <a:pPr marL="457200" lvl="1" indent="0">
              <a:buNone/>
            </a:pPr>
            <a:endParaRPr lang="en-US" dirty="0">
              <a:solidFill>
                <a:srgbClr val="FF0000"/>
              </a:solidFill>
            </a:endParaRPr>
          </a:p>
        </p:txBody>
      </p:sp>
      <p:pic>
        <p:nvPicPr>
          <p:cNvPr id="4" name="Content Placeholder 6">
            <a:extLst>
              <a:ext uri="{FF2B5EF4-FFF2-40B4-BE49-F238E27FC236}">
                <a16:creationId xmlns:a16="http://schemas.microsoft.com/office/drawing/2014/main" id="{9F319FE8-06E3-4C93-AAFE-19378DF504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320" y="2863848"/>
            <a:ext cx="3886200" cy="2590800"/>
          </a:xfrm>
          <a:prstGeom prst="rect">
            <a:avLst/>
          </a:prstGeom>
        </p:spPr>
      </p:pic>
      <p:sp>
        <p:nvSpPr>
          <p:cNvPr id="5" name="Slide Number Placeholder 4">
            <a:extLst>
              <a:ext uri="{FF2B5EF4-FFF2-40B4-BE49-F238E27FC236}">
                <a16:creationId xmlns:a16="http://schemas.microsoft.com/office/drawing/2014/main" id="{FD6AEFAB-512A-4F7E-BF26-309B0C7172B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9</a:t>
            </a:fld>
            <a:endParaRPr lang="en-US"/>
          </a:p>
        </p:txBody>
      </p:sp>
    </p:spTree>
    <p:extLst>
      <p:ext uri="{BB962C8B-B14F-4D97-AF65-F5344CB8AC3E}">
        <p14:creationId xmlns:p14="http://schemas.microsoft.com/office/powerpoint/2010/main" val="938126688"/>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2020-10-27T10:32:14+00:00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ermInfo xmlns="http://schemas.microsoft.com/office/infopath/2007/PartnerControls">
          <TermName xmlns="http://schemas.microsoft.com/office/infopath/2007/PartnerControls">tribal lead curriculum</TermName>
          <TermId xmlns="http://schemas.microsoft.com/office/infopath/2007/PartnerControls">5f96c8cd-ad8f-4bd3-b53d-81e6a1385dbc</TermId>
        </TermInfo>
        <TermInfo xmlns="http://schemas.microsoft.com/office/infopath/2007/PartnerControls">
          <TermName xmlns="http://schemas.microsoft.com/office/infopath/2007/PartnerControls">Plomo</TermName>
          <TermId xmlns="http://schemas.microsoft.com/office/infopath/2007/PartnerControls">13d12701-863f-49c9-8c91-4c0ffeb85a66</TermId>
        </TermInfo>
      </Term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Value>2454</Value>
      <Value>1</Value>
    </TaxCatchAll>
    <SharedWithUsers xmlns="8208de43-a64f-47b6-af23-f340daf30859">
      <UserInfo>
        <DisplayName/>
        <AccountId xsi:nil="true"/>
        <AccountType/>
      </UserInfo>
    </SharedWithUsers>
    <MediaLengthInSeconds xmlns="9d61d8fb-a99e-4f97-bee3-1c0c42237d32" xsi:nil="true"/>
    <_ip_UnifiedCompliancePolicyUIAction xmlns="http://schemas.microsoft.com/sharepoint/v3" xsi:nil="true"/>
    <_ip_UnifiedCompliancePolicyProperties xmlns="http://schemas.microsoft.com/sharepoint/v3" xsi:nil="true"/>
    <lcf76f155ced4ddcb4097134ff3c332f xmlns="9d61d8fb-a99e-4f97-bee3-1c0c42237d3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17" ma:contentTypeDescription="Create a new document." ma:contentTypeScope="" ma:versionID="ceb0df817da008a8ccb6cfbc4c6ed3c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xmlns:ns6="8208de43-a64f-47b6-af23-f340daf30859" targetNamespace="http://schemas.microsoft.com/office/2006/metadata/properties" ma:root="true" ma:fieldsID="5512ab9d0cb0f65106e221a4b71e3a21" ns1:_="" ns2:_="" ns3:_="" ns4:_="" ns5:_="" ns6: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import namespace="8208de43-a64f-47b6-af23-f340daf3085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Location" minOccurs="0"/>
                <xsd:element ref="ns1:_ip_UnifiedCompliancePolicyProperties" minOccurs="0"/>
                <xsd:element ref="ns1:_ip_UnifiedCompliancePolicyUIAction"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eea9a90-c9c7-4cb4-b15a-d2a3718b7468}"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eea9a90-c9c7-4cb4-b15a-d2a3718b7468}"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208de43-a64f-47b6-af23-f340daf3085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F05975-E5ED-432D-95F8-75735639CE29}">
  <ds:schemaRefs>
    <ds:schemaRef ds:uri="http://purl.org/dc/elements/1.1/"/>
    <ds:schemaRef ds:uri="http://schemas.microsoft.com/office/2006/metadata/properties"/>
    <ds:schemaRef ds:uri="http://schemas.openxmlformats.org/package/2006/metadata/core-properties"/>
    <ds:schemaRef ds:uri="http://schemas.microsoft.com/sharepoint/v3"/>
    <ds:schemaRef ds:uri="8208de43-a64f-47b6-af23-f340daf30859"/>
    <ds:schemaRef ds:uri="http://purl.org/dc/terms/"/>
    <ds:schemaRef ds:uri="9d61d8fb-a99e-4f97-bee3-1c0c42237d32"/>
    <ds:schemaRef ds:uri="http://schemas.microsoft.com/office/2006/documentManagement/types"/>
    <ds:schemaRef ds:uri="http://schemas.microsoft.com/office/infopath/2007/PartnerControls"/>
    <ds:schemaRef ds:uri="http://schemas.microsoft.com/sharepoint/v3/fields"/>
    <ds:schemaRef ds:uri="http://schemas.microsoft.com/sharepoint.v3"/>
    <ds:schemaRef ds:uri="4ffa91fb-a0ff-4ac5-b2db-65c790d184a4"/>
    <ds:schemaRef ds:uri="http://www.w3.org/XML/1998/namespace"/>
    <ds:schemaRef ds:uri="http://purl.org/dc/dcmitype/"/>
  </ds:schemaRefs>
</ds:datastoreItem>
</file>

<file path=customXml/itemProps2.xml><?xml version="1.0" encoding="utf-8"?>
<ds:datastoreItem xmlns:ds="http://schemas.openxmlformats.org/officeDocument/2006/customXml" ds:itemID="{EB1C0AFC-6ADD-4E5F-B8B2-89C8FD6F91CC}">
  <ds:schemaRefs>
    <ds:schemaRef ds:uri="http://schemas.microsoft.com/sharepoint/v3/contenttype/forms"/>
  </ds:schemaRefs>
</ds:datastoreItem>
</file>

<file path=customXml/itemProps3.xml><?xml version="1.0" encoding="utf-8"?>
<ds:datastoreItem xmlns:ds="http://schemas.openxmlformats.org/officeDocument/2006/customXml" ds:itemID="{6B8CBE8C-02F8-458E-A4B4-4CF3F9A38FFD}">
  <ds:schemaRefs>
    <ds:schemaRef ds:uri="Microsoft.SharePoint.Taxonomy.ContentTypeSync"/>
  </ds:schemaRefs>
</ds:datastoreItem>
</file>

<file path=customXml/itemProps4.xml><?xml version="1.0" encoding="utf-8"?>
<ds:datastoreItem xmlns:ds="http://schemas.openxmlformats.org/officeDocument/2006/customXml" ds:itemID="{39BC2152-6063-427B-A48F-1F82008C2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d61d8fb-a99e-4f97-bee3-1c0c42237d32"/>
    <ds:schemaRef ds:uri="8208de43-a64f-47b6-af23-f340daf30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6936</Words>
  <Application>Microsoft Office PowerPoint</Application>
  <PresentationFormat>On-screen Show (4:3)</PresentationFormat>
  <Paragraphs>389</Paragraphs>
  <Slides>38</Slides>
  <Notes>37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Módulo 4:  Contratación de profesionales certificados en prácticas seguras con el plomo</vt:lpstr>
      <vt:lpstr>Descripción</vt:lpstr>
      <vt:lpstr>Resultados</vt:lpstr>
      <vt:lpstr>Pintura a base de plomo</vt:lpstr>
      <vt:lpstr>¿Ha oído que se debe contratar a un profesional certificado en prácticas seguras con el plomo para trabajar en su casa? </vt:lpstr>
      <vt:lpstr>¿Cuándo debemos contratar profesionales certificados en prácticas seguras con el plomo?</vt:lpstr>
      <vt:lpstr>¿Cómo saber si su casa tiene pintura a base de plomo y si necesita contratar a un profesional certificado?</vt:lpstr>
      <vt:lpstr>¿Cuáles casas tienen pintura a base de plomo?</vt:lpstr>
      <vt:lpstr>Casas construidas antes de 1978</vt:lpstr>
      <vt:lpstr>Pintura a base de plomo </vt:lpstr>
      <vt:lpstr>Si las superficies pintadas se están deteriorando y le preocupa que puedan contener pintura a base de plomo, ¿cuál sería el primer paso para reducir la exposición potencial al plomo en su casa? </vt:lpstr>
      <vt:lpstr>Pintura a base de plomo en deterioro</vt:lpstr>
      <vt:lpstr>Los peligros de la pintura a base de plomo</vt:lpstr>
      <vt:lpstr>Los peligros de la pintura a base de plomo </vt:lpstr>
      <vt:lpstr>Superficies pintadas</vt:lpstr>
      <vt:lpstr>¿Alguien ha realizado pruebas en su casa para detectar pintura a base de plomo?</vt:lpstr>
      <vt:lpstr>Pruebas para detección en el hogar</vt:lpstr>
      <vt:lpstr>Inspección de la pintura a base de plomo</vt:lpstr>
      <vt:lpstr>Evaluación de riesgo de la pintura a base de plomo</vt:lpstr>
      <vt:lpstr>Eliminación del plomo</vt:lpstr>
      <vt:lpstr>Eliminación del plomo </vt:lpstr>
      <vt:lpstr>Programas de eliminación de la pintura a base de plomo</vt:lpstr>
      <vt:lpstr>Prácticas de trabajo seguras para la eliminación del plomo</vt:lpstr>
      <vt:lpstr>Regla de Renovación, Reparación y Pintura (RRP)</vt:lpstr>
      <vt:lpstr>Proyectos de renovación, reparación y pintura (RRP)</vt:lpstr>
      <vt:lpstr>Requisitos de la Regla de la RRP</vt:lpstr>
      <vt:lpstr>Preparación para proyectos RRP</vt:lpstr>
      <vt:lpstr>Programas de RRP</vt:lpstr>
      <vt:lpstr>Logotipo de la EPA para empresas certificadas en prácticas seguras con el plomo</vt:lpstr>
      <vt:lpstr>Terminología básica del plomo</vt:lpstr>
      <vt:lpstr>Terminología básica del plomo </vt:lpstr>
      <vt:lpstr>Actividades de eliminación versus Proyectos de RRP</vt:lpstr>
      <vt:lpstr>Revisión</vt:lpstr>
      <vt:lpstr>¿Qué son las actividades con pintura a base de plomo?</vt:lpstr>
      <vt:lpstr>¿Qué son las actividades de eliminación del plomo?</vt:lpstr>
      <vt:lpstr>¿Qué son los proyectos RRP?</vt:lpstr>
      <vt:lpstr>Centro Nacional de Información Sobre el Plomo</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Hiring Certified Lead Professionals Presentation Slides</dc:title>
  <dc:creator/>
  <cp:keywords>tribal lead curriculum ; plomo</cp:keywords>
  <cp:lastModifiedBy/>
  <cp:revision>1</cp:revision>
  <dcterms:created xsi:type="dcterms:W3CDTF">2020-10-08T16:19:08Z</dcterms:created>
  <dcterms:modified xsi:type="dcterms:W3CDTF">2022-11-07T22:13:07Z</dcterms:modified>
  <cp:category>Plomo</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0x01010046E555EE6AEA6F4E90DC1EE56A20DF84</vt:lpwstr>
  </property>
  <property fmtid="{D5CDD505-2E9C-101B-9397-08002B2CF9AE}" pid="3" name="TaxKeyword">
    <vt:lpwstr>1;#tribal lead curriculum|5f96c8cd-ad8f-4bd3-b53d-81e6a1385dbc;#2454;#Plomo|13d12701-863f-49c9-8c91-4c0ffeb85a66</vt:lpwstr>
  </property>
  <property fmtid="{D5CDD505-2E9C-101B-9397-08002B2CF9AE}" pid="4" name="Order">
    <vt:r8>1067500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EPA Subject">
    <vt:lpwstr/>
  </property>
  <property fmtid="{D5CDD505-2E9C-101B-9397-08002B2CF9AE}" pid="9" name="e3f09c3df709400db2417a7161762d62">
    <vt:lpwstr/>
  </property>
  <property fmtid="{D5CDD505-2E9C-101B-9397-08002B2CF9AE}" pid="10" name="Document Type">
    <vt:lpwstr/>
  </property>
  <property fmtid="{D5CDD505-2E9C-101B-9397-08002B2CF9AE}" pid="11" name="xd_Signature">
    <vt:bool>false</vt:bool>
  </property>
  <property fmtid="{D5CDD505-2E9C-101B-9397-08002B2CF9AE}" pid="12" name="Records Status">
    <vt:lpwstr>Pending</vt:lpwstr>
  </property>
  <property fmtid="{D5CDD505-2E9C-101B-9397-08002B2CF9AE}" pid="13" name="_ExtendedDescription">
    <vt:lpwstr/>
  </property>
  <property fmtid="{D5CDD505-2E9C-101B-9397-08002B2CF9AE}" pid="14" name="TriggerFlowInfo">
    <vt:lpwstr/>
  </property>
  <property fmtid="{D5CDD505-2E9C-101B-9397-08002B2CF9AE}" pid="15" name="MediaServiceImageTags">
    <vt:lpwstr/>
  </property>
</Properties>
</file>