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45"/>
  </p:notesMasterIdLst>
  <p:sldIdLst>
    <p:sldId id="258" r:id="rId6"/>
    <p:sldId id="259" r:id="rId7"/>
    <p:sldId id="660" r:id="rId8"/>
    <p:sldId id="390" r:id="rId9"/>
    <p:sldId id="661" r:id="rId10"/>
    <p:sldId id="610" r:id="rId11"/>
    <p:sldId id="614" r:id="rId12"/>
    <p:sldId id="397" r:id="rId13"/>
    <p:sldId id="639" r:id="rId14"/>
    <p:sldId id="419" r:id="rId15"/>
    <p:sldId id="653" r:id="rId16"/>
    <p:sldId id="616" r:id="rId17"/>
    <p:sldId id="649" r:id="rId18"/>
    <p:sldId id="618" r:id="rId19"/>
    <p:sldId id="650" r:id="rId20"/>
    <p:sldId id="640" r:id="rId21"/>
    <p:sldId id="651" r:id="rId22"/>
    <p:sldId id="619" r:id="rId23"/>
    <p:sldId id="620" r:id="rId24"/>
    <p:sldId id="656" r:id="rId25"/>
    <p:sldId id="622" r:id="rId26"/>
    <p:sldId id="425" r:id="rId27"/>
    <p:sldId id="624" r:id="rId28"/>
    <p:sldId id="625" r:id="rId29"/>
    <p:sldId id="658" r:id="rId30"/>
    <p:sldId id="646" r:id="rId31"/>
    <p:sldId id="628" r:id="rId32"/>
    <p:sldId id="629" r:id="rId33"/>
    <p:sldId id="631" r:id="rId34"/>
    <p:sldId id="643" r:id="rId35"/>
    <p:sldId id="642" r:id="rId36"/>
    <p:sldId id="605" r:id="rId37"/>
    <p:sldId id="663" r:id="rId38"/>
    <p:sldId id="671" r:id="rId39"/>
    <p:sldId id="672" r:id="rId40"/>
    <p:sldId id="634" r:id="rId41"/>
    <p:sldId id="601" r:id="rId42"/>
    <p:sldId id="673" r:id="rId43"/>
    <p:sldId id="445"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6" autoAdjust="0"/>
    <p:restoredTop sz="43584" autoAdjust="0"/>
  </p:normalViewPr>
  <p:slideViewPr>
    <p:cSldViewPr snapToGrid="0">
      <p:cViewPr varScale="1">
        <p:scale>
          <a:sx n="25" d="100"/>
          <a:sy n="25" d="100"/>
        </p:scale>
        <p:origin x="1356" y="20"/>
      </p:cViewPr>
      <p:guideLst>
        <p:guide orient="horz" pos="2160"/>
        <p:guide pos="2904"/>
      </p:guideLst>
    </p:cSldViewPr>
  </p:slideViewPr>
  <p:outlineViewPr>
    <p:cViewPr>
      <p:scale>
        <a:sx n="33" d="100"/>
        <a:sy n="33" d="100"/>
      </p:scale>
      <p:origin x="0" y="-13860"/>
    </p:cViewPr>
  </p:outlineViewPr>
  <p:notesTextViewPr>
    <p:cViewPr>
      <p:scale>
        <a:sx n="1" d="1"/>
        <a:sy n="1" d="1"/>
      </p:scale>
      <p:origin x="0" y="0"/>
    </p:cViewPr>
  </p:notesTextViewPr>
  <p:sorterViewPr>
    <p:cViewPr>
      <p:scale>
        <a:sx n="100" d="100"/>
        <a:sy n="100" d="100"/>
      </p:scale>
      <p:origin x="0" y="-7459"/>
    </p:cViewPr>
  </p:sorterViewPr>
  <p:notesViewPr>
    <p:cSldViewPr snapToGrid="0">
      <p:cViewPr varScale="1">
        <p:scale>
          <a:sx n="79" d="100"/>
          <a:sy n="79"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3/27/2025</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Buenos días y bienvenidos a la sesión de hoy de Información sobre el plomo. Me llamo [Nombre] y soy [puede insertar aquí su titulo de trabajo] y seré uno de sus presentadoras de hoy. También me acompaña [EPA </a:t>
            </a:r>
            <a:r>
              <a:rPr lang="es-ES" dirty="0" err="1"/>
              <a:t>Headquarters</a:t>
            </a:r>
            <a:r>
              <a:rPr lang="es-ES" dirty="0"/>
              <a:t> </a:t>
            </a:r>
            <a:r>
              <a:rPr lang="es-ES" dirty="0" err="1"/>
              <a:t>Contact</a:t>
            </a:r>
            <a:r>
              <a:rPr lang="es-ES" dirty="0"/>
              <a:t>] de la oficina nacional de la EPA. También nos acompaña [</a:t>
            </a:r>
            <a:r>
              <a:rPr lang="en-US" dirty="0"/>
              <a:t>Regional contact</a:t>
            </a:r>
            <a:r>
              <a:rPr lang="es-ES" dirty="0"/>
              <a:t>] del programa de pinturas a base de plomo de la región [X], que también será uno de nuestras presentadoras. </a:t>
            </a:r>
          </a:p>
          <a:p>
            <a:endParaRPr lang="es-ES" dirty="0"/>
          </a:p>
          <a:p>
            <a:r>
              <a:rPr lang="es-ES" dirty="0"/>
              <a:t>Me gustaría empezar dando las gracias a _________ por invitarnos a estar aquí hoy y a todos ustedes por unirse a nosotros para aprender sobre el plomo, su impacto y cómo reducir y prevenir la exposición al plomo y proteger a la comunidad, con un enfoque en los niños, que son lo más vulnerable. </a:t>
            </a:r>
          </a:p>
          <a:p>
            <a:endParaRPr lang="es-E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dirty="0"/>
              <a:t>NOTE</a:t>
            </a:r>
            <a:r>
              <a:rPr lang="en-US" sz="1200" b="1" i="1" dirty="0">
                <a:effectLst/>
                <a:latin typeface="Segoe UI" panose="020B0502040204020203" pitchFamily="34" charset="0"/>
              </a:rPr>
              <a:t>: Change to </a:t>
            </a:r>
            <a:r>
              <a:rPr lang="en-US" sz="1200" b="1" i="1" dirty="0" err="1">
                <a:effectLst/>
                <a:latin typeface="Segoe UI" panose="020B0502040204020203" pitchFamily="34" charset="0"/>
              </a:rPr>
              <a:t>presentadores</a:t>
            </a:r>
            <a:r>
              <a:rPr lang="en-US" sz="1200" b="1" i="1" dirty="0">
                <a:effectLst/>
                <a:latin typeface="Segoe UI" panose="020B0502040204020203" pitchFamily="34" charset="0"/>
              </a:rPr>
              <a:t> if there is a male </a:t>
            </a:r>
            <a:r>
              <a:rPr lang="en-US" sz="1200" b="1" i="1" dirty="0" err="1">
                <a:effectLst/>
                <a:latin typeface="Segoe UI" panose="020B0502040204020203" pitchFamily="34" charset="0"/>
              </a:rPr>
              <a:t>presentor</a:t>
            </a:r>
            <a:r>
              <a:rPr lang="en-US" sz="1200" b="1" i="1" dirty="0">
                <a:effectLst/>
                <a:latin typeface="Segoe UI" panose="020B0502040204020203" pitchFamily="34" charset="0"/>
              </a:rPr>
              <a:t>.</a:t>
            </a:r>
          </a:p>
          <a:p>
            <a:endParaRPr lang="es-ES" dirty="0">
              <a:cs typeface="Calibri"/>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sz="1800" b="0" dirty="0"/>
              <a:t>Puede haber un mayor riesgo de exposición al plomo cuando se utilizan productos importados de países sin leyes en vigor que regulen el uso del plomo.</a:t>
            </a:r>
          </a:p>
          <a:p>
            <a:pPr marL="0" indent="0">
              <a:buFont typeface="Arial" panose="020B0604020202020204" pitchFamily="34" charset="0"/>
              <a:buNone/>
            </a:pPr>
            <a:endParaRPr lang="es-ES" sz="1800" b="0" dirty="0"/>
          </a:p>
          <a:p>
            <a:pPr marL="0" indent="0">
              <a:buFont typeface="Arial" panose="020B0604020202020204" pitchFamily="34" charset="0"/>
              <a:buNone/>
            </a:pPr>
            <a:r>
              <a:rPr lang="es-ES" sz="1800" b="0" dirty="0"/>
              <a:t>Algunos de los productos donde se ha detectado la presencia de plomo, especialmente cuando son importados de otros países, son:</a:t>
            </a:r>
            <a:endParaRPr lang="en-US" sz="1800" b="0" dirty="0"/>
          </a:p>
          <a:p>
            <a:pPr marL="0" indent="0">
              <a:buFont typeface="Arial" panose="020B0604020202020204" pitchFamily="34" charset="0"/>
              <a:buNone/>
            </a:pPr>
            <a:endParaRPr lang="en-US" sz="18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kern="1200" dirty="0">
                <a:solidFill>
                  <a:schemeClr val="tx1"/>
                </a:solidFill>
                <a:effectLst/>
                <a:latin typeface="+mn-lt"/>
                <a:ea typeface="+mn-ea"/>
                <a:cs typeface="+mn-cs"/>
              </a:rPr>
              <a:t>Las especias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kern="1200" dirty="0">
                <a:solidFill>
                  <a:schemeClr val="tx1"/>
                </a:solidFill>
                <a:effectLst/>
                <a:latin typeface="+mn-lt"/>
                <a:ea typeface="+mn-ea"/>
                <a:cs typeface="+mn-cs"/>
              </a:rPr>
              <a:t>Remedios tradicionales y caseros para la artritis, la infertilidad, el malestar estomacal, los dolores menstruales, los cólicos y otras enfermedades.</a:t>
            </a:r>
            <a:endParaRPr lang="es-ES" sz="1800" b="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kern="1200" dirty="0">
                <a:solidFill>
                  <a:schemeClr val="tx1"/>
                </a:solidFill>
                <a:effectLst/>
                <a:latin typeface="+mn-lt"/>
                <a:ea typeface="+mn-ea"/>
                <a:cs typeface="+mn-cs"/>
              </a:rPr>
              <a:t>La cerámica/alfarería. </a:t>
            </a:r>
            <a:r>
              <a:rPr lang="es-DO" sz="1800" b="0" spc="-20" dirty="0">
                <a:effectLst/>
                <a:latin typeface="Calibri" panose="020F0502020204030204" pitchFamily="34" charset="0"/>
                <a:ea typeface="MS Mincho" panose="02020609040205080304" pitchFamily="49" charset="-128"/>
                <a:cs typeface="Arial" panose="020B0604020202020204" pitchFamily="34" charset="0"/>
              </a:rPr>
              <a:t>Algunos tipos de cerámicas</a:t>
            </a:r>
            <a:r>
              <a:rPr lang="es-419" sz="1800" b="0" dirty="0">
                <a:effectLst/>
                <a:latin typeface="Calibri" panose="020F0502020204030204" pitchFamily="34" charset="0"/>
                <a:ea typeface="MS Mincho" panose="02020609040205080304" pitchFamily="49" charset="-128"/>
                <a:cs typeface="Arial" panose="020B0604020202020204" pitchFamily="34" charset="0"/>
              </a:rPr>
              <a:t>/</a:t>
            </a:r>
            <a:r>
              <a:rPr lang="es-DO" sz="1800" b="0" dirty="0">
                <a:effectLst/>
                <a:latin typeface="Calibri" panose="020F0502020204030204" pitchFamily="34" charset="0"/>
                <a:ea typeface="MS Mincho" panose="02020609040205080304" pitchFamily="49" charset="-128"/>
                <a:cs typeface="Arial" panose="020B0604020202020204" pitchFamily="34" charset="0"/>
              </a:rPr>
              <a:t>alfarerías</a:t>
            </a:r>
            <a:r>
              <a:rPr lang="es-DO" sz="1800" b="0" spc="-20" dirty="0">
                <a:effectLst/>
                <a:latin typeface="Calibri" panose="020F0502020204030204" pitchFamily="34" charset="0"/>
                <a:ea typeface="MS Mincho" panose="02020609040205080304" pitchFamily="49" charset="-128"/>
                <a:cs typeface="Arial" panose="020B0604020202020204" pitchFamily="34" charset="0"/>
              </a:rPr>
              <a:t> tradicionales hechas en otros países pueden contener plomo en los esmaltes o decoraciones que cubren la superficie. Si las piezas de cerámicas</a:t>
            </a:r>
            <a:r>
              <a:rPr lang="es-419" sz="1800" b="0" dirty="0">
                <a:effectLst/>
                <a:latin typeface="Calibri" panose="020F0502020204030204" pitchFamily="34" charset="0"/>
                <a:ea typeface="MS Mincho" panose="02020609040205080304" pitchFamily="49" charset="-128"/>
                <a:cs typeface="Arial" panose="020B0604020202020204" pitchFamily="34" charset="0"/>
              </a:rPr>
              <a:t>/</a:t>
            </a:r>
            <a:r>
              <a:rPr lang="es-DO" sz="1800" b="0" dirty="0">
                <a:effectLst/>
                <a:latin typeface="Calibri" panose="020F0502020204030204" pitchFamily="34" charset="0"/>
                <a:ea typeface="MS Mincho" panose="02020609040205080304" pitchFamily="49" charset="-128"/>
                <a:cs typeface="Arial" panose="020B0604020202020204" pitchFamily="34" charset="0"/>
              </a:rPr>
              <a:t>alfarería</a:t>
            </a:r>
            <a:r>
              <a:rPr lang="es-DO" sz="1800" b="0" spc="-20" dirty="0">
                <a:effectLst/>
                <a:latin typeface="Calibri" panose="020F0502020204030204" pitchFamily="34" charset="0"/>
                <a:ea typeface="MS Mincho" panose="02020609040205080304" pitchFamily="49" charset="-128"/>
                <a:cs typeface="Arial" panose="020B0604020202020204" pitchFamily="34" charset="0"/>
              </a:rPr>
              <a:t> no se fabrican correctamente, el esmalte de plomo puede filtrarse en alimentos y bebidas que se preparan, almacenan o sirven en esos platos. </a:t>
            </a:r>
          </a:p>
          <a:p>
            <a:pPr marL="0" indent="0">
              <a:buFont typeface="Arial" panose="020B0604020202020204" pitchFamily="34" charset="0"/>
              <a:buNone/>
            </a:pPr>
            <a:endParaRPr lang="es-ES" sz="1800" b="0" i="0" dirty="0">
              <a:effectLst/>
              <a:latin typeface="Arial" panose="020B0604020202020204" pitchFamily="34" charset="0"/>
              <a:cs typeface="Arial"/>
            </a:endParaRPr>
          </a:p>
          <a:p>
            <a:r>
              <a:rPr lang="es-CR" sz="1800" b="0" i="0" noProof="0" dirty="0">
                <a:effectLst/>
                <a:latin typeface="Arial"/>
                <a:cs typeface="Arial"/>
              </a:rPr>
              <a:t>La munición y el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utilizados en las actividades de caza y pesca también pueden contener plomo. Los seres humanos corren el riesgo de exposición al plomo por el consumo de munición gastada en la carne de caza. La vida silvestre también corre el riesgo de exposición al plomo por la munición gastada en presas heridas o partes de animales desechadas y por la ingestión de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de plomo [cuando comen peces con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ingeridos o adheridos o recogen plomadas del fondo de los lagos]. Usar munición y </a:t>
            </a:r>
            <a:r>
              <a:rPr lang="es-CR" sz="1800" noProof="0" dirty="0">
                <a:effectLst/>
                <a:latin typeface="Calibri"/>
                <a:ea typeface="Calibri" panose="020F0502020204030204" pitchFamily="34" charset="0"/>
                <a:cs typeface="Calibri"/>
              </a:rPr>
              <a:t>equipo de pesca </a:t>
            </a:r>
            <a:r>
              <a:rPr lang="es-CR" sz="1800" b="0" i="0" noProof="0" dirty="0">
                <a:effectLst/>
                <a:latin typeface="Arial"/>
                <a:cs typeface="Arial"/>
              </a:rPr>
              <a:t>sin plomo es la mejor manera de evitar este riego de exposición.</a:t>
            </a:r>
            <a:r>
              <a:rPr lang="es-CR" sz="1800" dirty="0">
                <a:latin typeface="Arial"/>
                <a:cs typeface="Arial"/>
              </a:rPr>
              <a:t> </a:t>
            </a:r>
          </a:p>
          <a:p>
            <a:r>
              <a:rPr lang="es-ES" sz="1800" dirty="0">
                <a:latin typeface="Arial"/>
                <a:cs typeface="Arial"/>
              </a:rPr>
              <a:t> </a:t>
            </a:r>
            <a:endParaRPr lang="es-ES" sz="1800" b="0" i="0" dirty="0">
              <a:effectLst/>
              <a:latin typeface="Arial" panose="020B0604020202020204" pitchFamily="34" charset="0"/>
              <a:cs typeface="Arial"/>
            </a:endParaRPr>
          </a:p>
          <a:p>
            <a:pPr marL="0" lvl="0" indent="0">
              <a:buFont typeface="Arial" panose="020B0604020202020204" pitchFamily="34" charset="0"/>
              <a:buNone/>
            </a:pPr>
            <a:r>
              <a:rPr lang="es-ES" sz="1200" b="1" i="1" kern="1200" dirty="0">
                <a:solidFill>
                  <a:schemeClr val="tx1"/>
                </a:solidFill>
                <a:effectLst/>
                <a:latin typeface="+mn-lt"/>
                <a:ea typeface="+mn-ea"/>
                <a:cs typeface="+mn-cs"/>
              </a:rPr>
              <a:t>Historias opcionales para sustituir/incluir:</a:t>
            </a:r>
          </a:p>
          <a:p>
            <a:pPr marL="0" indent="0">
              <a:buFont typeface="Arial" panose="020B0604020202020204" pitchFamily="34" charset="0"/>
              <a:buNone/>
            </a:pPr>
            <a:endParaRPr lang="en-US" sz="18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b="0" dirty="0">
                <a:effectLst/>
                <a:latin typeface="Calibri" panose="020F0502020204030204" pitchFamily="34" charset="0"/>
                <a:ea typeface="MS Mincho" panose="02020609040205080304" pitchFamily="49" charset="-128"/>
                <a:cs typeface="Arial" panose="020B0604020202020204" pitchFamily="34" charset="0"/>
              </a:rPr>
              <a:t>Tener cuidado con el uso de materiales importadas – Hay una historia que nos ha sido compartida de una comunidad en Colorado que tiene una alta población de inmigrantes africanos. Muchos de estos inmigrantes han continuado con la práctica de utilizar una pasta coloreada que se ponen bajo los ojos para aumentar la inteligencia. A un niño de esa comunidad se le detectó una </a:t>
            </a:r>
            <a:r>
              <a:rPr lang="es-DO" sz="1200" b="0" spc="-20" dirty="0">
                <a:effectLst/>
                <a:latin typeface="Calibri" panose="020F0502020204030204" pitchFamily="34" charset="0"/>
                <a:ea typeface="MS Mincho" panose="02020609040205080304" pitchFamily="49" charset="-128"/>
                <a:cs typeface="Arial" panose="020B0604020202020204" pitchFamily="34" charset="0"/>
              </a:rPr>
              <a:t>nivele elevado de plomo en la sangre </a:t>
            </a:r>
            <a:r>
              <a:rPr lang="es-DO" sz="1200" b="0" dirty="0">
                <a:effectLst/>
                <a:latin typeface="Calibri" panose="020F0502020204030204" pitchFamily="34" charset="0"/>
                <a:ea typeface="MS Mincho" panose="02020609040205080304" pitchFamily="49" charset="-128"/>
                <a:cs typeface="Arial" panose="020B0604020202020204" pitchFamily="34" charset="0"/>
              </a:rPr>
              <a:t>y, tras realizar una investigación, la fuente de exposición resultó ser la pasta, que se enviaba desde África y cuyo colorante procedía de un aditivo a base de plomo. Se recomendó a los padres que abandonaran esta práctica y, cuando lo hicieron, su nivel elevado del plomo en sangre disminuyó rápidamente. </a:t>
            </a:r>
            <a:br>
              <a:rPr lang="en-US" sz="1800" b="0" dirty="0"/>
            </a:br>
            <a:endParaRPr lang="en-US" sz="1800" b="0" dirty="0"/>
          </a:p>
          <a:p>
            <a:pPr marL="0" indent="0">
              <a:buFont typeface="Arial" panose="020B0604020202020204" pitchFamily="34" charset="0"/>
              <a:buNone/>
            </a:pPr>
            <a:endParaRPr lang="en-US" sz="18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Usar munición sin plomo para las actividades de caza o pesca – La mayoría de las municiones de caza están hechas a base de plomo, lo que significa que tanto la vida silvestre como los humanos están en riesgo de exposición al plomo por el consumo de municiones usadas presentes en la carne y órganos internos de un animal utilizado como alimento. En un estudio reciente realizado en Dakota del Norte, los participantes que comieron cualquier carne proveniente de la caza tenían niveles más altos de plomo sanguíneo que los participantes que no consumieron este tipo de carne (Ref. 25). La exposición al plomo no puede limitarse cortando el canal de la herida de bala y cortando la carne en el lugar de impacto. La típica bala con núcleo de plomo pierde de 30 - 40% de su estructura en el cuerpo de los grandes animales de caza y cientos de fragmentos se dispersan cuando una bala de plomo se dispara contra un animal, lo que hace imposible eliminar todos los fragmentos. El uso de municiones libres de plomo es la mejor manera de evitar la posible exposición. </a:t>
            </a:r>
            <a:endParaRPr lang="en-US" sz="18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DO" sz="1800" b="0" spc="-3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800" b="0" spc="-30" dirty="0">
                <a:effectLst/>
                <a:latin typeface="Calibri" panose="020F0502020204030204" pitchFamily="34" charset="0"/>
                <a:ea typeface="MS Mincho" panose="02020609040205080304" pitchFamily="49" charset="-128"/>
                <a:cs typeface="Arial" panose="020B0604020202020204" pitchFamily="34" charset="0"/>
              </a:rPr>
              <a:t>Uso de recursos naturales: Los recursos naturales como el barro, la tierra, la madera y las plantas se utilizan comúnmente para diversos artículos. Sin embargo</a:t>
            </a:r>
            <a:r>
              <a:rPr lang="es-DO" sz="1800" spc="-30" dirty="0">
                <a:effectLst/>
                <a:latin typeface="Calibri" panose="020F0502020204030204" pitchFamily="34" charset="0"/>
                <a:ea typeface="MS Mincho" panose="02020609040205080304" pitchFamily="49" charset="-128"/>
                <a:cs typeface="Arial" panose="020B0604020202020204" pitchFamily="34" charset="0"/>
              </a:rPr>
              <a:t>, es importante saber de dónde proceden estos y si los recursos naturales que se utilizan están contaminados con plomo antes de utilizarlos</a:t>
            </a:r>
            <a:r>
              <a:rPr lang="es-DO" sz="1800" b="1" spc="-30" dirty="0">
                <a:effectLst/>
                <a:latin typeface="Calibri" panose="020F0502020204030204" pitchFamily="34" charset="0"/>
                <a:ea typeface="MS Mincho" panose="02020609040205080304" pitchFamily="49" charset="-128"/>
                <a:cs typeface="Arial" panose="020B0604020202020204" pitchFamily="34" charset="0"/>
              </a:rPr>
              <a:t>. </a:t>
            </a:r>
            <a:r>
              <a:rPr lang="es-DO" sz="1800" b="0" spc="-30" dirty="0">
                <a:effectLst/>
                <a:latin typeface="Calibri" panose="020F0502020204030204" pitchFamily="34" charset="0"/>
                <a:ea typeface="MS Mincho" panose="02020609040205080304" pitchFamily="49" charset="-128"/>
                <a:cs typeface="Arial" panose="020B0604020202020204" pitchFamily="34" charset="0"/>
              </a:rPr>
              <a:t>Si sí, </a:t>
            </a:r>
            <a:r>
              <a:rPr lang="es-DO" sz="1800" spc="-30" dirty="0">
                <a:effectLst/>
                <a:latin typeface="Calibri" panose="020F0502020204030204" pitchFamily="34" charset="0"/>
                <a:ea typeface="MS Mincho" panose="02020609040205080304" pitchFamily="49" charset="-128"/>
                <a:cs typeface="Arial" panose="020B0604020202020204" pitchFamily="34" charset="0"/>
              </a:rPr>
              <a:t>considere otras opciones siempre que sea posible. </a:t>
            </a: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Recolección de alimentos tradicionales y culturales: Muchos alimentos tradicionales y culturales se recogen en áreas naturales que pueden estar contaminadas con plomo (u otros materiales nocivos); por lo tanto, es importante lavarlos bien con fuentes de agua limpia antes de comerlos. Por ejemplo, para reducir el riesgo de exposición al plomo, una tribu del sudoeste se asegura de que sus miembros laven bien el berro y las cebollas silvestres cultivadas a principios de la primavera para retirar cualquier porción de suelo contaminado de la superficie de la planta. Otra tribu, del noroeste, que vive en una zona con reconocida contaminación por plomo en el suelo, recomienda lavar y luego eliminar la piel de las papas de agua antes de cocinarlas y comerlas, para reducir la exposición. En general, es una buena práctica lavar bien los alimentos recogidos antes de cocinarlos y comerlos, así como entender si existen posibles escenarios de exposición en su comunidad. </a:t>
            </a: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DO" sz="1800" b="0" i="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Quemar materiales e ingredientes para actividades culturales y medicinales – Muchas actividades tribales implican quemar materiales diferentes para prácticas tradicionales, culturales y medicinales. En algunos casos, se ha comprobado que las cenizas y el humo están contaminados con productos químicos, como cuando se quema madera recubierta con pintura a base de plomo (sin saber que la madera contenía esta pintura). Es importante saber la fuente de los materiales que se están quemando para evitar que los miembros de la comunidad estén expuestos al plomo a través de la ingestión y la aspiración.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Usar fuentes naturales para fabricar varios artículos – Los recursos naturales se utilizan comúnmente para crear artículos culturales, como maquillaje y pintura. Sin embargo, es importante saber si los recursos naturales que se utilizan están contaminados con plomo antes de utilizarlos. Considere otras opciones si es posible. Contrate a un profesional o póngase en contacto con un laboratorio para verificar la presencia de plomo en los recursos naturales.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Artefactos de museo devueltos - Los artefactos de museo solían conservarse con mercurio, arsénico, plomo y otros productos químicos tóxicos. Aunque los químicos están trabajando en formas de limpiarlos para dejarlos en condiciones de reutilización, es importante entender que algunos artículos más antiguos pueden contener plomo u otros productos químicos nocivos y pueden aumentar la posible exposición al plomo. Cuando estos artefactos sean devueltos, asegúrese de hacer preguntas sobre los procesos de conservación anteriormente utilizados.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8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10</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¡Levante la mano o grite!</a:t>
            </a:r>
          </a:p>
          <a:p>
            <a:endParaRPr lang="es-ES" dirty="0"/>
          </a:p>
          <a:p>
            <a:r>
              <a:rPr lang="es-ES" dirty="0"/>
              <a:t>Si más tarde quiere ponerse a prueba, en la parte posterior de la hoja de ejercicios hay varias preguntas que puede utilizar para repasar lo que ha aprendido sobre las posibles fuentes de exposición al plomo.</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11</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6427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a:ea typeface="MS Mincho"/>
                <a:cs typeface="Calibri"/>
              </a:rPr>
              <a:t>Todos los seres humanos pueden estar potencialmente expuestos al plomo; sin embargo, </a:t>
            </a:r>
            <a:r>
              <a:rPr lang="es-DO" sz="1200" strike="noStrike" dirty="0">
                <a:effectLst/>
                <a:latin typeface="Calibri"/>
                <a:ea typeface="MS Mincho"/>
                <a:cs typeface="Calibri"/>
              </a:rPr>
              <a:t>ciertos grupos son más vulnerables que otros a los efectos nocivos del plomo, </a:t>
            </a:r>
            <a:r>
              <a:rPr lang="es-DO" sz="1200" dirty="0">
                <a:effectLst/>
                <a:latin typeface="Calibri"/>
                <a:ea typeface="MS Mincho"/>
                <a:cs typeface="Calibri"/>
              </a:rPr>
              <a:t>como los niños menores de seis años, las </a:t>
            </a:r>
            <a:r>
              <a:rPr lang="es-DO" dirty="0">
                <a:latin typeface="Calibri"/>
                <a:ea typeface="MS Mincho"/>
                <a:cs typeface="Calibri"/>
              </a:rPr>
              <a:t>mujeres</a:t>
            </a:r>
            <a:r>
              <a:rPr lang="es-DO" sz="1200" dirty="0">
                <a:effectLst/>
                <a:latin typeface="Calibri"/>
                <a:ea typeface="MS Mincho"/>
                <a:cs typeface="Calibri"/>
              </a:rPr>
              <a:t> embarazadas y los adultos que están expuestos al plomo a través de su trabajo, actividades recreativas o prácticas culturales.</a:t>
            </a:r>
            <a:endParaRPr lang="en-US" sz="1200" dirty="0">
              <a:effectLst/>
              <a:latin typeface="Calibri"/>
              <a:ea typeface="MS Mincho"/>
              <a:cs typeface="Calibri"/>
            </a:endParaRPr>
          </a:p>
          <a:p>
            <a:endParaRPr lang="en-US" sz="1200" strike="noStrike" kern="1200" dirty="0">
              <a:solidFill>
                <a:schemeClr val="tx1"/>
              </a:solidFill>
              <a:effectLst/>
              <a:latin typeface="+mn-lt"/>
              <a:ea typeface="+mn-ea"/>
              <a:cs typeface="+mn-cs"/>
            </a:endParaRPr>
          </a:p>
          <a:p>
            <a:r>
              <a:rPr lang="es-ES" sz="1200" b="0" strike="noStrike" kern="1200" dirty="0">
                <a:solidFill>
                  <a:schemeClr val="tx1"/>
                </a:solidFill>
                <a:effectLst/>
                <a:latin typeface="+mn-lt"/>
                <a:ea typeface="+mn-ea"/>
                <a:cs typeface="+mn-cs"/>
              </a:rPr>
              <a:t>Voy a explicar con un poco más de detalle la forma en que cada una de estas poblaciones vulnerables puede estar expuesta y afectada por el plomo. </a:t>
            </a:r>
            <a:endParaRPr lang="en-US" sz="1200" b="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12</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effectLst/>
                <a:latin typeface="Arial" panose="020B0604020202020204" pitchFamily="34" charset="0"/>
              </a:rPr>
              <a:t>Primero son </a:t>
            </a:r>
            <a:r>
              <a:rPr lang="en-US" b="0" i="0" u="none" dirty="0" err="1">
                <a:effectLst/>
                <a:latin typeface="Arial" panose="020B0604020202020204" pitchFamily="34" charset="0"/>
              </a:rPr>
              <a:t>los</a:t>
            </a:r>
            <a:r>
              <a:rPr lang="en-US" b="0" i="0" u="none" dirty="0">
                <a:effectLst/>
                <a:latin typeface="Arial" panose="020B0604020202020204" pitchFamily="34" charset="0"/>
              </a:rPr>
              <a:t> </a:t>
            </a:r>
            <a:r>
              <a:rPr lang="en-US" b="0" i="0" u="none" dirty="0" err="1">
                <a:effectLst/>
                <a:latin typeface="Arial" panose="020B0604020202020204" pitchFamily="34" charset="0"/>
              </a:rPr>
              <a:t>niños</a:t>
            </a:r>
            <a:r>
              <a:rPr lang="en-US" sz="1200" b="0" i="0" u="none" kern="1200" dirty="0">
                <a:solidFill>
                  <a:schemeClr val="tx1"/>
                </a:solidFill>
                <a:effectLst/>
                <a:latin typeface="+mn-lt"/>
                <a:ea typeface="+mn-ea"/>
                <a:cs typeface="+mn-cs"/>
              </a:rPr>
              <a:t>.</a:t>
            </a:r>
            <a:r>
              <a:rPr lang="en-US" sz="1200" b="1" i="0" u="none" kern="1200" dirty="0">
                <a:solidFill>
                  <a:schemeClr val="tx1"/>
                </a:solidFill>
                <a:effectLst/>
                <a:latin typeface="+mn-lt"/>
                <a:ea typeface="+mn-ea"/>
                <a:cs typeface="+mn-cs"/>
              </a:rPr>
              <a:t> </a:t>
            </a:r>
            <a:r>
              <a:rPr lang="es-ES" b="0" i="0" dirty="0">
                <a:effectLst/>
                <a:latin typeface="Arial" panose="020B0604020202020204" pitchFamily="34" charset="0"/>
              </a:rPr>
              <a:t>El plomo es particularmente peligroso para los niños menores de seis años porque sus cuerpos en crecimiento absorben más plomo que los adultos, y sus cerebros y sistemas nerviosos en desarrollo son más sensibles a sus efectos perjudiciales.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Hoy en día, una de las formas más comunes en que los niños pueden ser expuestos al plomo es a través del contacto con los pedazos y el polvo de la pintura a base de plomo </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en edificios y casas que tienen pintura a base de plomo</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ES" b="0" i="0" dirty="0">
                <a:effectLst/>
                <a:latin typeface="Arial" panose="020B0604020202020204" pitchFamily="34" charset="0"/>
              </a:rPr>
              <a:t> La exposición de los bebés y los niños pequeños al plomo puede ser mayor porque a menudo llevan sus manos y otros objetos a la boca. Por ejemplo, pueden chupar un chupete (bobo) tirado en el suelo cubierto de polvo de plomo o comer pedazos de pintura o tierra que contengan plomo. </a:t>
            </a:r>
            <a:r>
              <a:rPr lang="es-DO" sz="1200" dirty="0">
                <a:effectLst/>
                <a:latin typeface="Calibri" panose="020F0502020204030204" pitchFamily="34" charset="0"/>
                <a:ea typeface="MS Mincho" panose="02020609040205080304" pitchFamily="49" charset="-128"/>
                <a:cs typeface="Arial" panose="020B0604020202020204" pitchFamily="34" charset="0"/>
              </a:rPr>
              <a:t>La pintura a base de plomo tiene un sabor “dulce”, lo que la hace atractiva para los niños pequeños, que también pueden lamer o morder superficies con pintura a base de plomo.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Los niños también pueden estar expuestos al plomo al consumir alimentos o agua potable que contiene plomo. Esto incluye beber fórmula en polvo hecha con agua contaminada con plomo. Los alimentos y líquidos almacenados o servidos en recipientes de plomo cristalizado o cerámica,</a:t>
            </a:r>
            <a:r>
              <a:rPr lang="es-ES" b="0" i="0" strike="noStrike" dirty="0">
                <a:effectLst/>
                <a:latin typeface="Arial" panose="020B0604020202020204" pitchFamily="34" charset="0"/>
              </a:rPr>
              <a:t> </a:t>
            </a:r>
            <a:r>
              <a:rPr lang="es-ES" b="0" i="0" dirty="0">
                <a:effectLst/>
                <a:latin typeface="Arial" panose="020B0604020202020204" pitchFamily="34" charset="0"/>
              </a:rPr>
              <a:t>alfarería</a:t>
            </a:r>
            <a:r>
              <a:rPr lang="es-ES" b="0" i="0" u="none" dirty="0">
                <a:effectLst/>
                <a:latin typeface="Arial" panose="020B0604020202020204" pitchFamily="34" charset="0"/>
              </a:rPr>
              <a:t>,</a:t>
            </a:r>
            <a:r>
              <a:rPr lang="es-ES" b="0" i="0" dirty="0">
                <a:effectLst/>
                <a:latin typeface="Arial" panose="020B0604020202020204" pitchFamily="34" charset="0"/>
              </a:rPr>
              <a:t> o porcelana con esmalte de plomo pueden estar contaminados porque el plomo puede filtrarse de estos recipientes al alimento o líquido. Los niños también pueden estar expuestos al plomo en los juguetes. Lo más común es que el plomo esté presente en juguetes antiguos e importados. Esto puede convertirse en un problema si los niños muerden o tragan juguetes que contienen plomo.</a:t>
            </a:r>
          </a:p>
          <a:p>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Instructor Note: If participants asks about recalls, can provide the following resource: </a:t>
            </a:r>
            <a:r>
              <a:rPr lang="es-ES" sz="1200" b="0" i="1" kern="1200" dirty="0">
                <a:solidFill>
                  <a:schemeClr val="tx1"/>
                </a:solidFill>
                <a:effectLst/>
                <a:latin typeface="+mn-lt"/>
                <a:ea typeface="+mn-ea"/>
                <a:cs typeface="+mn-cs"/>
              </a:rPr>
              <a:t>Si es usted padre, puede mantenerse al día de las retiradas de productos y juguetes debido a la contaminación por plomo visitando el sitio web de la Comisión para la Seguridad de los Productos de Consumo (paste </a:t>
            </a:r>
            <a:r>
              <a:rPr lang="es-ES" sz="1200" b="0" i="1" kern="1200" dirty="0" err="1">
                <a:solidFill>
                  <a:schemeClr val="tx1"/>
                </a:solidFill>
                <a:effectLst/>
                <a:latin typeface="+mn-lt"/>
                <a:ea typeface="+mn-ea"/>
                <a:cs typeface="+mn-cs"/>
              </a:rPr>
              <a:t>to</a:t>
            </a:r>
            <a:r>
              <a:rPr lang="es-ES" sz="1200" b="0" i="1" kern="1200" dirty="0">
                <a:solidFill>
                  <a:schemeClr val="tx1"/>
                </a:solidFill>
                <a:effectLst/>
                <a:latin typeface="+mn-lt"/>
                <a:ea typeface="+mn-ea"/>
                <a:cs typeface="+mn-cs"/>
              </a:rPr>
              <a:t> chat: </a:t>
            </a:r>
            <a:r>
              <a:rPr lang="en-US" sz="1200" b="0" i="1" u="sng" kern="1200" dirty="0">
                <a:solidFill>
                  <a:schemeClr val="tx1"/>
                </a:solidFill>
                <a:effectLst/>
                <a:latin typeface="+mn-lt"/>
                <a:ea typeface="+mn-ea"/>
                <a:cs typeface="+mn-cs"/>
                <a:hlinkClick r:id="rId3"/>
              </a:rPr>
              <a:t>https://www.cpsc.gov/</a:t>
            </a:r>
            <a:r>
              <a:rPr lang="en-US" sz="1200" b="0" i="1" u="sng" kern="1200" dirty="0">
                <a:solidFill>
                  <a:schemeClr val="tx1"/>
                </a:solidFill>
                <a:effectLst/>
                <a:latin typeface="+mn-lt"/>
                <a:ea typeface="+mn-ea"/>
                <a:cs typeface="+mn-cs"/>
              </a:rPr>
              <a:t>)</a:t>
            </a:r>
            <a:r>
              <a:rPr lang="es-ES" sz="1200" b="0" i="1" kern="1200" dirty="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13</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No se conoce un nivel seguro de exposición al plomo. Incluso pequeñas cantidades de plomo </a:t>
            </a:r>
            <a:r>
              <a:rPr lang="es-ES" b="0" i="0">
                <a:effectLst/>
                <a:latin typeface="Arial" panose="020B0604020202020204" pitchFamily="34" charset="0"/>
              </a:rPr>
              <a:t>en </a:t>
            </a:r>
            <a:r>
              <a:rPr lang="es-ES" b="0" i="0" strike="noStrike">
                <a:effectLst/>
                <a:latin typeface="Arial" panose="020B0604020202020204" pitchFamily="34" charset="0"/>
              </a:rPr>
              <a:t>la sangre de </a:t>
            </a:r>
            <a:r>
              <a:rPr lang="es-ES" b="0" i="0">
                <a:effectLst/>
                <a:latin typeface="Arial" panose="020B0604020202020204" pitchFamily="34" charset="0"/>
              </a:rPr>
              <a:t>los </a:t>
            </a:r>
            <a:r>
              <a:rPr lang="es-ES" b="0" i="0" dirty="0">
                <a:effectLst/>
                <a:latin typeface="Arial" panose="020B0604020202020204" pitchFamily="34" charset="0"/>
              </a:rPr>
              <a:t>niños pueden dar lugar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comportamiento y aprendizaje;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Menor coeficiente intelectual (IQ, por sus siglas en inglés) e hiperactividad;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Retraso en el crecimiento;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audición; 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Anemia, una condición en la que se tiene niveles bajos de hierro en la sangre.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0" dirty="0">
                <a:effectLst/>
                <a:latin typeface="Arial" panose="020B0604020202020204" pitchFamily="34" charset="0"/>
              </a:rPr>
              <a:t>En casos raros, altas cantidades de plomo pueden tener efectos devastadores en los niños, incluyendo convulsiones, coma y en algunos casos, incluso la muerte.</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14</a:t>
            </a:fld>
            <a:endParaRPr lang="en-US"/>
          </a:p>
        </p:txBody>
      </p:sp>
    </p:spTree>
    <p:extLst>
      <p:ext uri="{BB962C8B-B14F-4D97-AF65-F5344CB8AC3E}">
        <p14:creationId xmlns:p14="http://schemas.microsoft.com/office/powerpoint/2010/main" val="219971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dirty="0">
                <a:effectLst/>
                <a:latin typeface="Arial" panose="020B0604020202020204" pitchFamily="34" charset="0"/>
              </a:rPr>
              <a:t>Trabajar </a:t>
            </a:r>
            <a:r>
              <a:rPr lang="es-ES" b="0" i="0" dirty="0">
                <a:effectLst/>
                <a:latin typeface="Arial" panose="020B0604020202020204" pitchFamily="34" charset="0"/>
              </a:rPr>
              <a:t>en determinados puestos de trabajo puede aumentar la posible exposición al plomo de los adultos, como en el caso de: renovación o reparación de hogares y edificios más viejos; pintura; construcción; recabado de muebles; fundición; minería; reparación de automóviles y trabajo en depósitos de desechos peligrosos. La participación en actividades recreativas, como fabricar cristal colorido, fabricar municiones, disparar en un campo de tiro o el uso de ciertos remedios populares, puede aumentar la posible exposición al plomo en adultos. Estas actividades pueden causar que el polvo de plomo o la tierra contaminada se depositen en la piel, el cabello y la ropa, que luego puede ser transferido al interior de su carro o casa, creando exposición adicional de plomo para el resto de su familia</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E6F91B4-55F4-4436-A63E-CB05760C1CCC}" type="slidenum">
              <a:rPr lang="en-US" smtClean="0"/>
              <a:t>15</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panose="020B0604020202020204" pitchFamily="34" charset="0"/>
              </a:rPr>
              <a:t>Los adultos expuestos al plomo pueden sufrir:</a:t>
            </a:r>
          </a:p>
          <a:p>
            <a:pPr marL="171450" indent="-171450">
              <a:buFont typeface="Arial" panose="020B0604020202020204" pitchFamily="34" charset="0"/>
              <a:buChar char="•"/>
            </a:pPr>
            <a:r>
              <a:rPr lang="es-ES" b="0" i="0" dirty="0">
                <a:effectLst/>
                <a:latin typeface="Arial" panose="020B0604020202020204" pitchFamily="34" charset="0"/>
              </a:rPr>
              <a:t>Trastornos nerviosos; </a:t>
            </a:r>
          </a:p>
          <a:p>
            <a:pPr marL="171450" indent="-171450">
              <a:buFont typeface="Arial" panose="020B0604020202020204" pitchFamily="34" charset="0"/>
              <a:buChar char="•"/>
            </a:pPr>
            <a:r>
              <a:rPr lang="es-ES" b="0" i="0" dirty="0">
                <a:effectLst/>
                <a:latin typeface="Arial" panose="020B0604020202020204" pitchFamily="34" charset="0"/>
              </a:rPr>
              <a:t>Aumento de la presión arterial </a:t>
            </a:r>
            <a:r>
              <a:rPr lang="es-ES" b="0" i="0" strike="noStrike" dirty="0">
                <a:effectLst/>
                <a:latin typeface="Arial" panose="020B0604020202020204" pitchFamily="34" charset="0"/>
              </a:rPr>
              <a:t>e incidencia de hipertensión</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solidFill>
                  <a:srgbClr val="1B1B1B"/>
                </a:solidFill>
                <a:effectLst/>
                <a:latin typeface="Source Sans Pro Web"/>
              </a:rPr>
              <a:t>Disminución de la función renal</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effectLst/>
                <a:latin typeface="Arial" panose="020B0604020202020204" pitchFamily="34" charset="0"/>
              </a:rPr>
              <a:t>Problemas reproductivos</a:t>
            </a:r>
            <a:r>
              <a:rPr lang="es-ES" b="0" i="0" strike="noStrike" dirty="0">
                <a:effectLst/>
                <a:latin typeface="Arial" panose="020B0604020202020204" pitchFamily="34" charset="0"/>
              </a:rPr>
              <a:t> (tanto en hombres como en mujeres)</a:t>
            </a:r>
            <a:r>
              <a:rPr lang="es-ES" b="0" i="0" dirty="0">
                <a:effectLst/>
                <a:latin typeface="Arial" panose="020B0604020202020204" pitchFamily="34" charset="0"/>
              </a:rPr>
              <a:t>; y</a:t>
            </a:r>
          </a:p>
          <a:p>
            <a:pPr marL="171450" indent="-171450">
              <a:buFont typeface="Arial" panose="020B0604020202020204" pitchFamily="34" charset="0"/>
              <a:buChar char="•"/>
            </a:pPr>
            <a:r>
              <a:rPr lang="es-ES" b="0" i="0" dirty="0">
                <a:effectLst/>
                <a:latin typeface="Arial" panose="020B0604020202020204" pitchFamily="34" charset="0"/>
              </a:rPr>
              <a:t>Problemas de memoria y concentración.</a:t>
            </a:r>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16</a:t>
            </a:fld>
            <a:endParaRPr lang="en-US"/>
          </a:p>
        </p:txBody>
      </p:sp>
    </p:spTree>
    <p:extLst>
      <p:ext uri="{BB962C8B-B14F-4D97-AF65-F5344CB8AC3E}">
        <p14:creationId xmlns:p14="http://schemas.microsoft.com/office/powerpoint/2010/main" val="378760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Una persona embarazada puede estar expuesta al plomo por todas las fuentes que he mencionado anteriormente</a:t>
            </a:r>
            <a:r>
              <a:rPr lang="es-ES" b="0" i="0" strike="noStrike" dirty="0">
                <a:effectLst/>
                <a:latin typeface="Arial" panose="020B0604020202020204" pitchFamily="34" charset="0"/>
              </a:rPr>
              <a:t> y</a:t>
            </a:r>
            <a:r>
              <a:rPr lang="es-ES" b="1" i="0" strike="noStrike" dirty="0">
                <a:effectLst/>
                <a:latin typeface="Arial" panose="020B0604020202020204" pitchFamily="34" charset="0"/>
              </a:rPr>
              <a:t> </a:t>
            </a:r>
            <a:r>
              <a:rPr lang="es-ES" b="0" i="0" dirty="0">
                <a:effectLst/>
                <a:latin typeface="Arial" panose="020B0604020202020204" pitchFamily="34" charset="0"/>
              </a:rPr>
              <a:t>es preocupante porque puede provocar la exposición de </a:t>
            </a:r>
            <a:r>
              <a:rPr lang="es-ES" b="0" i="0" strike="noStrike" dirty="0">
                <a:effectLst/>
                <a:latin typeface="Arial" panose="020B0604020202020204" pitchFamily="34" charset="0"/>
              </a:rPr>
              <a:t>su</a:t>
            </a:r>
            <a:r>
              <a:rPr lang="es-ES" b="0" i="0" dirty="0">
                <a:effectLst/>
                <a:latin typeface="Arial" panose="020B0604020202020204" pitchFamily="34" charset="0"/>
              </a:rPr>
              <a:t> feto en desarrollo. </a:t>
            </a:r>
            <a:r>
              <a:rPr lang="es-ES" b="0" i="0" u="none" dirty="0">
                <a:effectLst/>
                <a:latin typeface="Arial" panose="020B0604020202020204" pitchFamily="34" charset="0"/>
              </a:rPr>
              <a:t>Aunque es más común en niños de 1 a 2 años de edad, algunas personas embarazadas también pueden estar expuestas al plomo por la ingestión intencional</a:t>
            </a:r>
            <a:r>
              <a:rPr lang="es-ES" b="1" i="0" u="none" dirty="0">
                <a:effectLst/>
                <a:latin typeface="Arial" panose="020B0604020202020204" pitchFamily="34" charset="0"/>
              </a:rPr>
              <a:t> </a:t>
            </a:r>
            <a:r>
              <a:rPr lang="es-ES" b="0" i="0" u="none" strike="noStrike" dirty="0">
                <a:effectLst/>
                <a:latin typeface="Arial" panose="020B0604020202020204" pitchFamily="34" charset="0"/>
              </a:rPr>
              <a:t>de </a:t>
            </a:r>
            <a:r>
              <a:rPr lang="es-ES" b="0" i="0" u="none" dirty="0">
                <a:effectLst/>
                <a:latin typeface="Arial" panose="020B0604020202020204" pitchFamily="34" charset="0"/>
              </a:rPr>
              <a:t>elementos como tierra, barro o cerámica/alfarería, que es un comportamiento conocido como pica.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u="non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trike="noStrike" kern="1200" dirty="0">
                <a:solidFill>
                  <a:schemeClr val="tx1"/>
                </a:solidFill>
                <a:effectLst/>
                <a:latin typeface="+mn-lt"/>
                <a:ea typeface="+mn-ea"/>
                <a:cs typeface="+mn-cs"/>
              </a:rPr>
              <a:t>Instructor Note: Pica can be traditionally practiced among many cultures. Include if relevant for the community of interest. “</a:t>
            </a:r>
            <a:r>
              <a:rPr lang="es-ES" b="0" i="0" dirty="0">
                <a:effectLst/>
                <a:latin typeface="Arial" panose="020B0604020202020204" pitchFamily="34" charset="0"/>
              </a:rPr>
              <a:t>Algunas personas también pueden participar en el consumo deliberado de tierras (arcilla, suelo y rocas) como parte de sus prácticas culturales. La</a:t>
            </a:r>
            <a:r>
              <a:rPr lang="es-ES" b="1" i="0" dirty="0">
                <a:effectLst/>
                <a:latin typeface="Arial" panose="020B0604020202020204" pitchFamily="34" charset="0"/>
              </a:rPr>
              <a:t> </a:t>
            </a:r>
            <a:r>
              <a:rPr lang="es-ES" b="0" i="0" dirty="0">
                <a:effectLst/>
                <a:latin typeface="Arial" panose="020B0604020202020204" pitchFamily="34" charset="0"/>
              </a:rPr>
              <a:t>pica puede tener graves efectos en la salud tanto para la madre como para el feto en desarrollo si la arcilla, la tierra o las rocas contienen plomo.” </a:t>
            </a:r>
            <a:endParaRPr lang="en-US" sz="1200" i="1"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u="non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17</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a:cs typeface="Arial"/>
              </a:rPr>
              <a:t>El plomo puede acumularse en nuestros cuerpos con el tiempo, donde se almacena en los huesos. Durante el embarazo, el plomo se libera de los huesos de la </a:t>
            </a:r>
            <a:r>
              <a:rPr lang="es-ES" dirty="0">
                <a:latin typeface="Arial"/>
                <a:cs typeface="Arial"/>
              </a:rPr>
              <a:t>mujer</a:t>
            </a:r>
            <a:r>
              <a:rPr lang="es-ES" b="0" i="0" dirty="0">
                <a:effectLst/>
                <a:latin typeface="Arial"/>
                <a:cs typeface="Arial"/>
              </a:rPr>
              <a:t> embarazada junto con el calcio y por eso el feto o el bebé cuando amamanta puede estar expuesto al plomo. Eso ocurre especialmente cuando la </a:t>
            </a:r>
            <a:r>
              <a:rPr lang="es-ES" dirty="0">
                <a:latin typeface="Arial"/>
                <a:cs typeface="Arial"/>
              </a:rPr>
              <a:t>mujer</a:t>
            </a:r>
            <a:r>
              <a:rPr lang="es-ES" b="0" i="0" dirty="0">
                <a:effectLst/>
                <a:latin typeface="Arial"/>
                <a:cs typeface="Arial"/>
              </a:rPr>
              <a:t> embarazada no recibe calcio de forma adecuada por medio de su dieta, y puede tener efectos graves como: </a:t>
            </a:r>
          </a:p>
          <a:p>
            <a:endParaRPr lang="es-ES" b="0" i="0" strike="sngStrike" dirty="0">
              <a:effectLst/>
              <a:latin typeface="Arial" panose="020B0604020202020204" pitchFamily="34" charset="0"/>
            </a:endParaRPr>
          </a:p>
          <a:p>
            <a:pPr marL="171450" indent="-171450">
              <a:buFont typeface="Arial" panose="020B0604020202020204" pitchFamily="34" charset="0"/>
              <a:buChar char="•"/>
            </a:pPr>
            <a:r>
              <a:rPr lang="es-ES" b="0" i="0" dirty="0">
                <a:effectLst/>
                <a:latin typeface="Arial" panose="020B0604020202020204" pitchFamily="34" charset="0"/>
              </a:rPr>
              <a:t>Causar el nacimiento prematuro o excesivamente pequeño del bebé;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u="none" dirty="0">
                <a:effectLst/>
                <a:latin typeface="Arial" panose="020B0604020202020204" pitchFamily="34" charset="0"/>
              </a:rPr>
              <a:t>Poner </a:t>
            </a:r>
            <a:r>
              <a:rPr lang="es-ES" b="0" i="0" dirty="0">
                <a:effectLst/>
                <a:latin typeface="Arial" panose="020B0604020202020204" pitchFamily="34" charset="0"/>
              </a:rPr>
              <a:t>la madre en riesgo de aborto e</a:t>
            </a:r>
            <a:r>
              <a:rPr lang="es-ES" sz="1200" dirty="0">
                <a:latin typeface="Franklin Gothic Book" panose="020B0503020102020204" pitchFamily="34" charset="0"/>
                <a:cs typeface="Calibri Light" panose="020F0302020204030204" pitchFamily="34" charset="0"/>
              </a:rPr>
              <a:t>spontáneo</a:t>
            </a:r>
            <a:r>
              <a:rPr lang="es-ES" b="0" i="0" dirty="0">
                <a:effectLst/>
                <a:latin typeface="Arial" panose="020B0604020202020204" pitchFamily="34" charset="0"/>
              </a:rPr>
              <a:t>.</a:t>
            </a:r>
            <a:endParaRPr lang="en-US" dirty="0"/>
          </a:p>
          <a:p>
            <a:pPr marL="171450" indent="-171450">
              <a:buFont typeface="Arial" panose="020B0604020202020204" pitchFamily="34" charset="0"/>
              <a:buChar char="•"/>
            </a:pPr>
            <a:r>
              <a:rPr lang="es-ES" b="0" i="0" strike="noStrike" dirty="0">
                <a:effectLst/>
                <a:latin typeface="Arial" panose="020B0604020202020204" pitchFamily="34" charset="0"/>
              </a:rPr>
              <a:t>Afectar</a:t>
            </a:r>
            <a:r>
              <a:rPr lang="es-ES" b="0" i="0" dirty="0">
                <a:effectLst/>
                <a:latin typeface="Arial" panose="020B0604020202020204" pitchFamily="34" charset="0"/>
              </a:rPr>
              <a:t> el cerebro, los riñones o el sistema nervioso del bebé; y</a:t>
            </a:r>
          </a:p>
          <a:p>
            <a:pPr marL="171450" indent="-171450">
              <a:buFont typeface="Arial" panose="020B0604020202020204" pitchFamily="34" charset="0"/>
              <a:buChar char="•"/>
            </a:pPr>
            <a:r>
              <a:rPr lang="es-ES" b="0" i="0" dirty="0">
                <a:effectLst/>
                <a:latin typeface="Arial" panose="020B0604020202020204" pitchFamily="34" charset="0"/>
              </a:rPr>
              <a:t>Aumentar la probabilidad de problemas de aprendizaje o de comportamiento.</a:t>
            </a:r>
            <a:endParaRPr lang="es-ES" b="0" i="0" strike="sng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18</a:t>
            </a:fld>
            <a:endParaRPr lang="en-US"/>
          </a:p>
        </p:txBody>
      </p:sp>
    </p:spTree>
    <p:extLst>
      <p:ext uri="{BB962C8B-B14F-4D97-AF65-F5344CB8AC3E}">
        <p14:creationId xmlns:p14="http://schemas.microsoft.com/office/powerpoint/2010/main" val="121265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Al igual que los humanos, la ingestión de plomo en la red alimenticia también puede afectar a las especies silvestres, como aves, mamíferos y anfibios. Los animales sufren consecuencias negativas, que pueden incluir: impactos en la coordinación, capacidad para cazar y comer, y en la salud en general.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Los animales pueden estar expuestos al plomo a partir de la minería, las emisiones de instalaciones y de la pintura a base de plomo</a:t>
            </a:r>
            <a:r>
              <a:rPr lang="es-ES" b="1" i="0" dirty="0">
                <a:effectLst/>
                <a:latin typeface="Arial" panose="020B0604020202020204" pitchFamily="34" charset="0"/>
              </a:rPr>
              <a:t>. </a:t>
            </a:r>
            <a:r>
              <a:rPr lang="es-ES" b="0" i="0" dirty="0">
                <a:effectLst/>
                <a:latin typeface="Arial" panose="020B0604020202020204" pitchFamily="34" charset="0"/>
              </a:rPr>
              <a:t>Sin embargo, estudios indican que la ingestión del equipo de pesca y las municiones de plomo usadas son dos de las principales fuentes de exposición al plomo y envenenamiento por plomo en la vida silvestre.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19</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s-DO" sz="1200" b="0" dirty="0">
                <a:effectLst/>
                <a:latin typeface="+mn-lt"/>
                <a:ea typeface="MS Mincho" panose="02020609040205080304" pitchFamily="49" charset="-128"/>
                <a:cs typeface="Arial" panose="020B0604020202020204" pitchFamily="34" charset="0"/>
              </a:rPr>
              <a:t>Puede que haya oído hablar del plomo o del envenenamiento por plomo antes de hoy, pero puede que no sepa mucho al respecto. Nuestro objetivo de hoy es que salgas con una buena comprensión de:</a:t>
            </a:r>
            <a:endParaRPr lang="en-US" sz="1200" b="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b="0" dirty="0">
                <a:effectLst/>
                <a:latin typeface="+mn-lt"/>
                <a:ea typeface="MS Mincho" panose="02020609040205080304" pitchFamily="49" charset="-128"/>
                <a:cs typeface="Arial" panose="020B0604020202020204" pitchFamily="34" charset="0"/>
              </a:rPr>
              <a:t>Qué es el plomo y dónde se encuentra; </a:t>
            </a:r>
            <a:endParaRPr lang="en-US" sz="1200" b="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b="0" dirty="0">
                <a:effectLst/>
                <a:latin typeface="+mn-lt"/>
                <a:ea typeface="MS Mincho" panose="02020609040205080304" pitchFamily="49" charset="-128"/>
                <a:cs typeface="Arial" panose="020B0604020202020204" pitchFamily="34" charset="0"/>
              </a:rPr>
              <a:t>Cómo el plomo puede causar daño a los niños, los adultos, y la vida silvestre; y </a:t>
            </a:r>
          </a:p>
          <a:p>
            <a:pPr marL="342900" marR="0" lvl="0" indent="-342900">
              <a:spcBef>
                <a:spcPts val="0"/>
              </a:spcBef>
              <a:spcAft>
                <a:spcPts val="0"/>
              </a:spcAft>
              <a:buFont typeface="Symbol" panose="05050102010706020507" pitchFamily="18" charset="2"/>
              <a:buChar char=""/>
            </a:pPr>
            <a:r>
              <a:rPr lang="es-DO" sz="1200" b="0" dirty="0">
                <a:effectLst/>
                <a:latin typeface="+mn-lt"/>
                <a:ea typeface="MS Mincho" panose="02020609040205080304" pitchFamily="49" charset="-128"/>
                <a:cs typeface="Arial" panose="020B0604020202020204" pitchFamily="34" charset="0"/>
              </a:rPr>
              <a:t>Como puede tomar medidas para reducir y prevenir la exposición al plomo</a:t>
            </a:r>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US" b="0" strike="noStrike" noProof="0" dirty="0">
                <a:latin typeface="Franklin Gothic Book" panose="020B0503020102020204" pitchFamily="34" charset="0"/>
              </a:rPr>
              <a:t>Tomar </a:t>
            </a:r>
            <a:r>
              <a:rPr lang="es-US" b="0" noProof="0" dirty="0">
                <a:latin typeface="Franklin Gothic Book" panose="020B0503020102020204" pitchFamily="34" charset="0"/>
              </a:rPr>
              <a:t>medidas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exposición y el envenenamiento por plomo son prevenibles!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Ahorita vamos a continuar nuestra discusión </a:t>
            </a:r>
            <a:r>
              <a:rPr lang="es-ES" b="0" i="0" strike="noStrike" dirty="0">
                <a:effectLst/>
                <a:latin typeface="Arial" panose="020B0604020202020204" pitchFamily="34" charset="0"/>
              </a:rPr>
              <a:t>de las acciones</a:t>
            </a:r>
            <a:r>
              <a:rPr lang="es-ES" b="0" i="0" dirty="0">
                <a:effectLst/>
                <a:latin typeface="Arial" panose="020B0604020202020204" pitchFamily="34" charset="0"/>
              </a:rPr>
              <a:t> que puede tomar en casa para reducir la posible exposición al plomo de su familia.</a:t>
            </a:r>
            <a:endParaRPr lang="en-US" dirty="0"/>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Once again this is the infographic that’s on the worksheet handout as well.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20</a:t>
            </a:fld>
            <a:endParaRPr lang="en-US"/>
          </a:p>
        </p:txBody>
      </p:sp>
    </p:spTree>
    <p:extLst>
      <p:ext uri="{BB962C8B-B14F-4D97-AF65-F5344CB8AC3E}">
        <p14:creationId xmlns:p14="http://schemas.microsoft.com/office/powerpoint/2010/main" val="1253832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s-ES" b="0" i="1" u="none" dirty="0">
                <a:effectLst/>
                <a:latin typeface="Arial" panose="020B0604020202020204" pitchFamily="34" charset="0"/>
              </a:rPr>
              <a:t>Mantener la casa limpia y libre de polvo</a:t>
            </a:r>
            <a:endParaRPr lang="en-US" sz="1200" b="0" i="1"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Pasar un trapeador/mapo mojado en pisos y superficies duras (por ejemplo, galerías/porches) para minimizar el polvo de plomo.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superficies duras como mostradores, alféizares/antepechos y marcos de puertas con un paño mojado.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Inspeccionar y realizar mantenimiento de todas las superficies pintadas para evitar que se deterioren.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el área con agua inmediatamente si nota cualquier pintura pelada, descascada, desintegrada o agrietada.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Es importante no picar ni rascar la zona, y también evitar que los niños tengan acceso a la área afectada.</a:t>
            </a:r>
            <a:endParaRPr lang="en-US" b="0"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21</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b. </a:t>
            </a:r>
            <a:r>
              <a:rPr lang="es-ES" b="0" i="1" u="none" strike="noStrike" dirty="0">
                <a:effectLst/>
                <a:latin typeface="Arial" panose="020B0604020202020204" pitchFamily="34" charset="0"/>
              </a:rPr>
              <a:t>Llevar </a:t>
            </a:r>
            <a:r>
              <a:rPr lang="es-ES" b="0" i="1" u="none" dirty="0">
                <a:effectLst/>
                <a:latin typeface="Arial" panose="020B0604020202020204" pitchFamily="34" charset="0"/>
              </a:rPr>
              <a:t>una dieta rica en hierro, calcio y vitamina C</a:t>
            </a:r>
          </a:p>
          <a:p>
            <a:pPr marL="171450" lvl="0" indent="-171450">
              <a:buFont typeface="Arial" panose="020B0604020202020204" pitchFamily="34" charset="0"/>
              <a:buChar char="•"/>
            </a:pPr>
            <a:r>
              <a:rPr lang="es-ES" b="0" i="0" dirty="0">
                <a:effectLst/>
                <a:latin typeface="Arial" panose="020B0604020202020204" pitchFamily="34" charset="0"/>
              </a:rPr>
              <a:t>Asegurar de que los miembros de su familia </a:t>
            </a:r>
            <a:r>
              <a:rPr lang="es-ES" b="0" i="0" strike="noStrike" dirty="0">
                <a:effectLst/>
                <a:latin typeface="Arial" panose="020B0604020202020204" pitchFamily="34" charset="0"/>
              </a:rPr>
              <a:t>sigan </a:t>
            </a:r>
            <a:r>
              <a:rPr lang="es-ES" b="0" i="0" dirty="0">
                <a:effectLst/>
                <a:latin typeface="Arial" panose="020B0604020202020204" pitchFamily="34" charset="0"/>
              </a:rPr>
              <a:t>una dieta balanceada de frutas, verduras, granos, productos lácteos y proteínas. Los alimentos que tienen más calcio, hierro y vitamina C pueden ayudar a reducir la absorción del plomo. Los niños con dietas saludables absorben menos plomo. </a:t>
            </a:r>
          </a:p>
          <a:p>
            <a:pPr marL="171450" lvl="0" indent="-171450">
              <a:buFont typeface="Arial" panose="020B0604020202020204" pitchFamily="34" charset="0"/>
              <a:buChar char="•"/>
            </a:pPr>
            <a:r>
              <a:rPr lang="es-ES" b="0" i="0" dirty="0">
                <a:effectLst/>
                <a:latin typeface="Arial" panose="020B0604020202020204" pitchFamily="34" charset="0"/>
              </a:rPr>
              <a:t>Lavar bien todos los alimentos con agua potable antes de comer para eliminar la tierra o el polvo de plomo que pueda haberse adherido a la superficie</a:t>
            </a:r>
            <a:r>
              <a:rPr lang="es-ES" b="1" i="0" dirty="0">
                <a:effectLst/>
                <a:latin typeface="Arial" panose="020B0604020202020204" pitchFamily="34" charset="0"/>
              </a:rPr>
              <a:t> </a:t>
            </a:r>
            <a:r>
              <a:rPr lang="es-ES" b="0" i="0" dirty="0">
                <a:effectLst/>
                <a:latin typeface="Arial" panose="020B0604020202020204" pitchFamily="34" charset="0"/>
              </a:rPr>
              <a:t>del alimento.</a:t>
            </a:r>
          </a:p>
          <a:p>
            <a:pPr marL="171450" lvl="0" indent="-171450">
              <a:buFont typeface="Arial" panose="020B0604020202020204" pitchFamily="34" charset="0"/>
              <a:buChar char="•"/>
            </a:pPr>
            <a:r>
              <a:rPr lang="es-ES" b="0" i="0" dirty="0">
                <a:effectLst/>
                <a:latin typeface="Arial" panose="020B0604020202020204" pitchFamily="34" charset="0"/>
              </a:rPr>
              <a:t>No tomar </a:t>
            </a:r>
            <a:r>
              <a:rPr lang="es-ES" b="0" i="0" strike="noStrike" dirty="0">
                <a:effectLst/>
                <a:latin typeface="Arial" panose="020B0604020202020204" pitchFamily="34" charset="0"/>
              </a:rPr>
              <a:t>agua ni </a:t>
            </a:r>
            <a:r>
              <a:rPr lang="es-ES" b="0" i="0" dirty="0">
                <a:effectLst/>
                <a:latin typeface="Arial" panose="020B0604020202020204" pitchFamily="34" charset="0"/>
              </a:rPr>
              <a:t>consumir alimentos cocidos o almacenados en utensilios de cocina de cerámica, alfarería o porcelana con esmalte a base de plomo con defectos o que son quebrados.</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22</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c. </a:t>
            </a:r>
            <a:r>
              <a:rPr lang="en-US" sz="1200" i="1" u="none" kern="1200" dirty="0" err="1">
                <a:solidFill>
                  <a:schemeClr val="tx1"/>
                </a:solidFill>
                <a:effectLst/>
                <a:latin typeface="+mn-lt"/>
                <a:ea typeface="+mn-ea"/>
                <a:cs typeface="+mn-cs"/>
              </a:rPr>
              <a:t>Lavarse</a:t>
            </a:r>
            <a:r>
              <a:rPr lang="en-US" sz="1200" i="1" u="none" kern="1200" dirty="0">
                <a:solidFill>
                  <a:schemeClr val="tx1"/>
                </a:solidFill>
                <a:effectLst/>
                <a:latin typeface="+mn-lt"/>
                <a:ea typeface="+mn-ea"/>
                <a:cs typeface="+mn-cs"/>
              </a:rPr>
              <a:t> las manos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Usar jabón y agua (tibia o fría) para lavar las manos de los niños varias veces al día, especialmente después de jugar fuera de casa o con animales. </a:t>
            </a: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Los adultos deben lavarse las manos después de participar en actividades en las que puedan haber entrado en contacto con el plomo.</a:t>
            </a:r>
            <a:endParaRPr lang="en-US"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23</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d. </a:t>
            </a:r>
            <a:r>
              <a:rPr lang="en-US" sz="1200" i="1" u="none" kern="1200" dirty="0" err="1">
                <a:solidFill>
                  <a:schemeClr val="tx1"/>
                </a:solidFill>
                <a:effectLst/>
                <a:latin typeface="+mn-lt"/>
                <a:ea typeface="+mn-ea"/>
                <a:cs typeface="+mn-cs"/>
              </a:rPr>
              <a:t>Jugar</a:t>
            </a:r>
            <a:r>
              <a:rPr lang="en-US" sz="1200" i="1" u="none" kern="1200" dirty="0">
                <a:solidFill>
                  <a:schemeClr val="tx1"/>
                </a:solidFill>
                <a:effectLst/>
                <a:latin typeface="+mn-lt"/>
                <a:ea typeface="+mn-ea"/>
                <a:cs typeface="+mn-cs"/>
              </a:rPr>
              <a:t> </a:t>
            </a:r>
            <a:r>
              <a:rPr lang="en-US" sz="1200" i="1" u="none" kern="1200" dirty="0" err="1">
                <a:solidFill>
                  <a:schemeClr val="tx1"/>
                </a:solidFill>
                <a:effectLst/>
                <a:latin typeface="+mn-lt"/>
                <a:ea typeface="+mn-ea"/>
                <a:cs typeface="+mn-cs"/>
              </a:rPr>
              <a:t>en</a:t>
            </a:r>
            <a:r>
              <a:rPr lang="en-US" sz="1200" i="1" u="none" kern="1200" dirty="0">
                <a:solidFill>
                  <a:schemeClr val="tx1"/>
                </a:solidFill>
                <a:effectLst/>
                <a:latin typeface="+mn-lt"/>
                <a:ea typeface="+mn-ea"/>
                <a:cs typeface="+mn-cs"/>
              </a:rPr>
              <a:t> la grama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Guiar a los niños a jugar en zonas con grama o con tierra no contaminada, especialmente si las zonas de recreo están cerca de carreteras, depósitos de chatarra, edificios más antiguos y lugares o propiedades no controlados o abandonados. </a:t>
            </a:r>
          </a:p>
          <a:p>
            <a:pPr marL="171450" lvl="0" indent="-171450">
              <a:buFont typeface="Arial" panose="020B0604020202020204" pitchFamily="34" charset="0"/>
              <a:buChar char="•"/>
            </a:pPr>
            <a:r>
              <a:rPr lang="es-ES" b="0" i="0" dirty="0">
                <a:effectLst/>
                <a:latin typeface="Arial" panose="020B0604020202020204" pitchFamily="34" charset="0"/>
              </a:rPr>
              <a:t>Utilizar zonas designadas para pícnic, acampada (camping) y caminatas.</a:t>
            </a:r>
          </a:p>
          <a:p>
            <a:pPr marL="171450" lvl="0" indent="-171450">
              <a:buFont typeface="Arial" panose="020B0604020202020204" pitchFamily="34" charset="0"/>
              <a:buChar char="•"/>
            </a:pPr>
            <a:r>
              <a:rPr lang="es-ES" b="0" i="0" dirty="0">
                <a:effectLst/>
                <a:latin typeface="Arial" panose="020B0604020202020204" pitchFamily="34" charset="0"/>
              </a:rPr>
              <a:t>Enseñar a los niños a limpiar y quitarse los zapatos y a lavarse las manos después de jugar fuera de casa.</a:t>
            </a:r>
          </a:p>
          <a:p>
            <a:pPr marL="171450" lvl="0" indent="-171450">
              <a:buFont typeface="Arial" panose="020B0604020202020204" pitchFamily="34" charset="0"/>
              <a:buChar char="•"/>
            </a:pPr>
            <a:r>
              <a:rPr lang="es-ES" b="0" i="0" dirty="0">
                <a:effectLst/>
                <a:latin typeface="Arial" panose="020B0604020202020204" pitchFamily="34" charset="0"/>
              </a:rPr>
              <a:t>Limpiar las patas de las mascotas antes de traerlas al interior. </a:t>
            </a:r>
          </a:p>
          <a:p>
            <a:pPr marL="171450" lvl="0" indent="-171450">
              <a:buFont typeface="Arial" panose="020B0604020202020204" pitchFamily="34" charset="0"/>
              <a:buChar char="•"/>
            </a:pPr>
            <a:r>
              <a:rPr lang="es-ES" b="0" i="0" dirty="0">
                <a:effectLst/>
                <a:latin typeface="Arial" panose="020B0604020202020204" pitchFamily="34" charset="0"/>
              </a:rPr>
              <a:t>Colocar tapetes para el polvo dentro y fuera de su casa.</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1" u="none" dirty="0">
                <a:effectLst/>
                <a:latin typeface="Arial" panose="020B0604020202020204" pitchFamily="34" charset="0"/>
              </a:rPr>
              <a:t>e. Contratar a profesionales del plomo certificados</a:t>
            </a:r>
            <a:endParaRPr lang="en-US" sz="1200" i="1" u="none" kern="1200" dirty="0">
              <a:solidFill>
                <a:schemeClr val="tx1"/>
              </a:solidFill>
              <a:effectLst/>
              <a:latin typeface="+mn-lt"/>
              <a:ea typeface="+mn-ea"/>
              <a:cs typeface="+mn-cs"/>
            </a:endParaRPr>
          </a:p>
          <a:p>
            <a:pPr marL="0" lvl="0" indent="0">
              <a:buFont typeface="Arial" panose="020B0604020202020204" pitchFamily="34" charset="0"/>
              <a:buNone/>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Aunque los proyectos de renovación pueden ser divertidos y gratificantes, también pueden exponerle a usted y a su familia al plomo si su casa se construyó antes de 1978. Cualquier proyecto de renovación, reparación o pintura (RRP) en una vivienda construido antes de 1978 puede fácilmente crear polvo de plomo peligroso, lo que puede hacer daño a niños y adultos.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dirty="0">
              <a:solidFill>
                <a:srgbClr val="1B1B1B"/>
              </a:solidFill>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Cuando se alteran o demuelen superficies durante los proyectos de RRP, se puede generar polvo de plomo peligroso, lo que aumenta el riesgo de exposición al plomo. Debido a este riesgo, la EPA recomienda que los propietarios de viviendas construidas anteriores a 1978 contraten a contratistas certificados en </a:t>
            </a:r>
            <a:r>
              <a:rPr lang="es-ES" b="0" i="0" u="none" dirty="0">
                <a:effectLst/>
                <a:latin typeface="Arial" panose="020B0604020202020204" pitchFamily="34" charset="0"/>
              </a:rPr>
              <a:t>prácticas de trabajo seguras con el plomo </a:t>
            </a:r>
            <a:r>
              <a:rPr lang="es-ES" sz="1200" b="0" i="0" dirty="0">
                <a:solidFill>
                  <a:srgbClr val="1B1B1B"/>
                </a:solidFill>
                <a:effectLst/>
                <a:latin typeface="Franklin Gothic Book" panose="020B0503020102020204" pitchFamily="34" charset="0"/>
              </a:rPr>
              <a:t>para la renovación de viviendas. Las personas que realizan renovaciones por sí mismo deben tomar precauciones sencillas y </a:t>
            </a:r>
            <a:r>
              <a:rPr lang="es-DO"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usar las prácticas de trabajo seguras con el plomo de DIY</a:t>
            </a:r>
            <a:r>
              <a:rPr lang="es-DO" sz="1200" b="0" u="none" strike="noStrike" dirty="0">
                <a:effectLst/>
                <a:latin typeface="Calibri" panose="020F0502020204030204" pitchFamily="34" charset="0"/>
                <a:ea typeface="Times New Roman" panose="02020603050405020304" pitchFamily="18" charset="0"/>
                <a:cs typeface="Arial" panose="020B0604020202020204" pitchFamily="34" charset="0"/>
              </a:rPr>
              <a:t> (siglas en inglés que significa actividades de renovación, reparación y pintura que realiza uno mismo)</a:t>
            </a:r>
            <a:r>
              <a:rPr lang="es-DO"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 </a:t>
            </a:r>
            <a:r>
              <a:rPr lang="es-ES" sz="1200" b="0" i="0" dirty="0">
                <a:solidFill>
                  <a:srgbClr val="1B1B1B"/>
                </a:solidFill>
                <a:effectLst/>
                <a:latin typeface="Franklin Gothic Book" panose="020B0503020102020204" pitchFamily="34" charset="0"/>
              </a:rPr>
              <a:t>para protegerse a sí mismo y a los demás de la posible exposición al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dirty="0">
              <a:solidFill>
                <a:srgbClr val="1B1B1B"/>
              </a:solidFill>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a:t>Visitar el sitio web de epa.gov/lead/</a:t>
            </a:r>
            <a:r>
              <a:rPr lang="es-AR" noProof="0" dirty="0" err="1"/>
              <a:t>findacontractor</a:t>
            </a:r>
            <a:r>
              <a:rPr lang="es-AR" noProof="0" dirty="0"/>
              <a:t> para encontrar un renovador certificado cerca de usted o visitar al sitio web de </a:t>
            </a:r>
            <a:r>
              <a:rPr lang="es-419"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https://espanol.epa.gov/plomo/renovaciones-seguras-con-el-plomo-para-los-aficionados-al-DIY </a:t>
            </a:r>
            <a:r>
              <a:rPr lang="es-AR" noProof="0" dirty="0"/>
              <a:t>para </a:t>
            </a:r>
            <a:r>
              <a:rPr lang="es-AR" sz="1200" b="0" u="none" strike="noStrike" noProof="0"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información sobre las prácticas de trabajo seguras con el plomo de DIY</a:t>
            </a:r>
            <a:r>
              <a:rPr lang="es-AR" noProof="0" dirty="0"/>
              <a:t>.</a:t>
            </a:r>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2027999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[Insert state-specific information about their lead programs if the state or tribe has their own program]</a:t>
            </a: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26</a:t>
            </a:fld>
            <a:endParaRPr lang="en-US"/>
          </a:p>
        </p:txBody>
      </p:sp>
    </p:spTree>
    <p:extLst>
      <p:ext uri="{BB962C8B-B14F-4D97-AF65-F5344CB8AC3E}">
        <p14:creationId xmlns:p14="http://schemas.microsoft.com/office/powerpoint/2010/main" val="2092597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effectLst/>
                <a:latin typeface="Arial" panose="020B0604020202020204" pitchFamily="34" charset="0"/>
              </a:rPr>
              <a:t>f. </a:t>
            </a:r>
            <a:r>
              <a:rPr lang="en-US" b="0" i="1" u="none" dirty="0" err="1">
                <a:effectLst/>
                <a:latin typeface="Arial" panose="020B0604020202020204" pitchFamily="34" charset="0"/>
              </a:rPr>
              <a:t>Ducharse</a:t>
            </a:r>
            <a:r>
              <a:rPr lang="en-US" b="0" i="1" u="none" dirty="0">
                <a:effectLst/>
                <a:latin typeface="Arial" panose="020B0604020202020204" pitchFamily="34" charset="0"/>
              </a:rPr>
              <a:t> y </a:t>
            </a:r>
            <a:r>
              <a:rPr lang="en-US" b="0" i="1" u="none" dirty="0" err="1">
                <a:effectLst/>
                <a:latin typeface="Arial" panose="020B0604020202020204" pitchFamily="34" charset="0"/>
              </a:rPr>
              <a:t>cambiarse</a:t>
            </a:r>
            <a:endParaRPr lang="en-US" b="0" i="1" u="non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o quitarse la ropa y los zapatos de trabajo antes de entrar en casa para evitar el ingreso del plomo del suelo, del lugar de trabajo o de actividades recreativas. Guardar la ropa y los zapatos de trabajo en una zona designada fuera de la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Lavar la ropa de trabajo separada de la de otros miembros de la familia.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Tomar una ducha después de participar en actividades donde puede haber estado expuesto al plomo para eliminar el polvo de plomo de la piel y el cabello.</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27</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1" u="none" dirty="0">
                <a:effectLst/>
                <a:latin typeface="Arial" panose="020B0604020202020204" pitchFamily="34" charset="0"/>
              </a:rPr>
              <a:t>g. Lavar los juguetes, bobos (chupetes) y biberones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Lavar con frecuencia los biberones, los chupetes (bobos) y los juguetes, como los muñecos de peluche.</a:t>
            </a:r>
          </a:p>
          <a:p>
            <a:pPr marL="171450" lvl="0" indent="-171450">
              <a:buFont typeface="Arial" panose="020B0604020202020204" pitchFamily="34" charset="0"/>
              <a:buChar char="•"/>
            </a:pPr>
            <a:r>
              <a:rPr lang="es-ES" b="0" i="0" dirty="0">
                <a:effectLst/>
                <a:latin typeface="Arial" panose="020B0604020202020204" pitchFamily="34" charset="0"/>
              </a:rPr>
              <a:t>No dejar que los niños muerdan juguetes pintados, alféizares/antepechos de ventanas u otras superficies pintadas.</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28</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1" u="none" dirty="0">
                <a:effectLst/>
                <a:latin typeface="Arial" panose="020B0604020202020204" pitchFamily="34" charset="0"/>
              </a:rPr>
              <a:t>h. </a:t>
            </a:r>
            <a:r>
              <a:rPr lang="en-US" b="0" i="1" u="none" dirty="0" err="1">
                <a:effectLst/>
                <a:latin typeface="Arial" panose="020B0604020202020204" pitchFamily="34" charset="0"/>
              </a:rPr>
              <a:t>Hacer</a:t>
            </a:r>
            <a:r>
              <a:rPr lang="en-US" b="0" i="1" u="none" dirty="0">
                <a:effectLst/>
                <a:latin typeface="Arial" panose="020B0604020202020204" pitchFamily="34" charset="0"/>
              </a:rPr>
              <a:t> </a:t>
            </a:r>
            <a:r>
              <a:rPr lang="en-US" b="0" i="1" u="none" dirty="0" err="1">
                <a:effectLst/>
                <a:latin typeface="Arial" panose="020B0604020202020204" pitchFamily="34" charset="0"/>
              </a:rPr>
              <a:t>correr</a:t>
            </a:r>
            <a:r>
              <a:rPr lang="en-US" b="0" i="1" u="none" dirty="0">
                <a:effectLst/>
                <a:latin typeface="Arial" panose="020B0604020202020204" pitchFamily="34" charset="0"/>
              </a:rPr>
              <a:t> </a:t>
            </a:r>
            <a:r>
              <a:rPr lang="en-US" b="0" i="1" u="none" dirty="0" err="1">
                <a:effectLst/>
                <a:latin typeface="Arial" panose="020B0604020202020204" pitchFamily="34" charset="0"/>
              </a:rPr>
              <a:t>el</a:t>
            </a:r>
            <a:r>
              <a:rPr lang="en-US" b="0" i="1" u="none" dirty="0">
                <a:effectLst/>
                <a:latin typeface="Arial" panose="020B0604020202020204" pitchFamily="34" charset="0"/>
              </a:rPr>
              <a:t> </a:t>
            </a:r>
            <a:r>
              <a:rPr lang="en-US" b="0" i="1" u="none" dirty="0" err="1">
                <a:effectLst/>
                <a:latin typeface="Arial" panose="020B0604020202020204" pitchFamily="34" charset="0"/>
              </a:rPr>
              <a:t>agua</a:t>
            </a:r>
            <a:endParaRPr lang="en-US" b="0" i="1" u="none" dirty="0">
              <a:effectLst/>
              <a:latin typeface="Arial" panose="020B0604020202020204" pitchFamily="34" charset="0"/>
            </a:endParaRPr>
          </a:p>
          <a:p>
            <a:pPr marL="0" lvl="0" indent="0">
              <a:buFont typeface="Arial" panose="020B0604020202020204" pitchFamily="34" charset="0"/>
              <a:buNone/>
            </a:pPr>
            <a:endParaRPr lang="en-US" sz="1200" u="sng"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Antes de beber, descargar las tuberías de la casa abriendo la llave, tomando una ducha, lavando una tanda de ropa o lavando los platos. La cantidad de tiempo que debe dejar el agua correr dependerá de la existencia de una </a:t>
            </a:r>
            <a:r>
              <a:rPr lang="es-ES" b="0" i="0" u="none" dirty="0">
                <a:effectLst/>
                <a:latin typeface="Arial" panose="020B0604020202020204" pitchFamily="34" charset="0"/>
              </a:rPr>
              <a:t>línea de servicio </a:t>
            </a:r>
            <a:r>
              <a:rPr lang="es-ES" b="0" i="0" dirty="0">
                <a:effectLst/>
                <a:latin typeface="Arial" panose="020B0604020202020204" pitchFamily="34" charset="0"/>
              </a:rPr>
              <a:t>de plomo, y la longitud de dicha </a:t>
            </a:r>
            <a:r>
              <a:rPr lang="es-ES" b="0" i="0" u="none" dirty="0">
                <a:effectLst/>
                <a:latin typeface="Arial" panose="020B0604020202020204" pitchFamily="34" charset="0"/>
              </a:rPr>
              <a:t>línea de servicio</a:t>
            </a:r>
            <a:r>
              <a:rPr lang="es-ES" b="0" i="0" dirty="0">
                <a:effectLst/>
                <a:latin typeface="Arial" panose="020B0604020202020204" pitchFamily="34" charset="0"/>
              </a:rPr>
              <a:t>. Los residentes deben ponerse en contacto con su proveedor de agua para obtener recomendaciones sobre el tiempo de descarga en su comunidad.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latin typeface="Franklin Gothic Book" panose="020B0503020102020204" pitchFamily="34" charset="0"/>
                <a:cs typeface="Calibri Light" panose="020F0302020204030204" pitchFamily="34" charset="0"/>
              </a:rPr>
              <a:t>Tomar solo agua fría de la llave </a:t>
            </a:r>
            <a:r>
              <a:rPr lang="es-ES" b="0" i="0" dirty="0">
                <a:effectLst/>
                <a:latin typeface="Arial" panose="020B0604020202020204" pitchFamily="34" charset="0"/>
              </a:rPr>
              <a:t>para beber, cocinar y preparar la fórmula del bebé. Recuerde: hervir el agua no elimina el plomo en el agua. </a:t>
            </a:r>
            <a:r>
              <a:rPr lang="es-ES" b="0" i="0" strike="noStrike" dirty="0">
                <a:effectLst/>
                <a:latin typeface="Arial" panose="020B0604020202020204" pitchFamily="34" charset="0"/>
              </a:rPr>
              <a:t>Caliente el agua fría en la estufa o en un microondas si se necesita agua tibia o caliente.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Utilizar un filtro certificado para eliminar el plomo.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la rejilla de la llave (también conocida como aireador) regularmente. Sedimento, escombros y partículas de plomo pueden recolectarse en su aireador. Si las partículas de plomo quedan retenidas en el aireador, el plomo puede entrar al agua. </a:t>
            </a:r>
            <a:endParaRPr lang="en-US" sz="1200" b="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29</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Instructor Note: If you haven´t already, pass out the worksheet to all participants so they can reference it during the presentation.</a:t>
            </a:r>
            <a:endParaRPr lang="en-US" dirty="0"/>
          </a:p>
          <a:p>
            <a:endParaRPr lang="en-US" dirty="0"/>
          </a:p>
          <a:p>
            <a:r>
              <a:rPr lang="es-ES" sz="1200" dirty="0">
                <a:effectLst/>
                <a:latin typeface="+mn-lt"/>
                <a:ea typeface="MS Mincho" panose="02020609040205080304" pitchFamily="49" charset="-128"/>
                <a:cs typeface="Arial" panose="020B0604020202020204" pitchFamily="34" charset="0"/>
              </a:rPr>
              <a:t>Quiero reconocer que la información que estamos cubriendo hoy puede parecer alarmante, pero la exposición al plomo es prevenible!</a:t>
            </a:r>
            <a:endParaRPr lang="en-US" dirty="0"/>
          </a:p>
          <a:p>
            <a:endParaRPr lang="en-US" dirty="0"/>
          </a:p>
          <a:p>
            <a:r>
              <a:rPr lang="es-ES" dirty="0"/>
              <a:t>Teniendo esto en cuenta, quero empezar hoy con mostrar la infografía de </a:t>
            </a:r>
            <a:r>
              <a:rPr lang="es-ES" i="1" dirty="0"/>
              <a:t>Acciones para reducir la posible exposición al plomo </a:t>
            </a:r>
            <a:r>
              <a:rPr lang="es-ES" dirty="0"/>
              <a:t>[</a:t>
            </a:r>
            <a:r>
              <a:rPr lang="es-ES" i="1" dirty="0"/>
              <a:t>que se encuentra en la parte delantera de su hoja de trabajo</a:t>
            </a:r>
            <a:r>
              <a:rPr lang="es-ES" dirty="0"/>
              <a:t>] para enfatizar que hay muchas acciones sencillas que podemos tomar para prevenir la exposición al plomo. En la segunda parte de la presentación de hoy repasaremos en detalle las 8 acciones de la infografía y otras más.</a:t>
            </a:r>
            <a:endParaRPr lang="en-US" dirty="0"/>
          </a:p>
        </p:txBody>
      </p:sp>
      <p:sp>
        <p:nvSpPr>
          <p:cNvPr id="4" name="Slide Number Placeholder 3"/>
          <p:cNvSpPr>
            <a:spLocks noGrp="1"/>
          </p:cNvSpPr>
          <p:nvPr>
            <p:ph type="sldNum" sz="quarter" idx="10"/>
          </p:nvPr>
        </p:nvSpPr>
        <p:spPr/>
        <p:txBody>
          <a:bodyPr/>
          <a:lstStyle/>
          <a:p>
            <a:fld id="{906272EC-7B22-49FD-BD2D-D410FAF21729}" type="slidenum">
              <a:rPr lang="es-MX" smtClean="0"/>
              <a:pPr/>
              <a:t>3</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o con un plomero profesional para determinar si la tubería que conecta su casa con la principal (llamada la línea de servicio) está hecha de plomo. </a:t>
            </a:r>
          </a:p>
          <a:p>
            <a:pPr marL="628650" lvl="1" indent="-171450">
              <a:buFont typeface="Arial" panose="020B0604020202020204" pitchFamily="34" charset="0"/>
              <a:buChar char="•"/>
            </a:pPr>
            <a:r>
              <a:rPr lang="es-ES" sz="1800" dirty="0">
                <a:effectLst/>
                <a:latin typeface="Segoe UI" panose="020B0502040204020203" pitchFamily="34" charset="0"/>
              </a:rPr>
              <a:t>Para ayudarle a determinar si tiene una tubería de servicio de plomo que suministra agua a su hogar, visitar https://espanol.epa.gov/proteja-el-agua-potable.</a:t>
            </a: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para que analicen el agua y le informen sobre los niveles de plomo en la misma.</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30</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Levant</a:t>
            </a:r>
            <a:r>
              <a:rPr lang="es-ES" sz="1200" b="0" kern="1200" dirty="0">
                <a:solidFill>
                  <a:schemeClr val="tx1"/>
                </a:solidFill>
                <a:effectLst/>
                <a:latin typeface="+mn-lt"/>
                <a:ea typeface="+mn-ea"/>
                <a:cs typeface="+mn-cs"/>
              </a:rPr>
              <a:t>e</a:t>
            </a:r>
            <a:r>
              <a:rPr lang="es-ES" sz="1200" kern="1200" dirty="0">
                <a:solidFill>
                  <a:schemeClr val="tx1"/>
                </a:solidFill>
                <a:effectLst/>
                <a:latin typeface="+mn-lt"/>
                <a:ea typeface="+mn-ea"/>
                <a:cs typeface="+mn-cs"/>
              </a:rPr>
              <a:t> la mano si se han hecho análisis de plomo para sus hijos o nietos en el pasado.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única manera de saber si un niño tiene plomo en su sangre es </a:t>
            </a:r>
            <a:r>
              <a:rPr lang="es-ES" b="0" i="0" u="none" dirty="0">
                <a:effectLst/>
                <a:latin typeface="Arial" panose="020B0604020202020204" pitchFamily="34" charset="0"/>
              </a:rPr>
              <a:t>hacerle </a:t>
            </a:r>
            <a:r>
              <a:rPr lang="es-ES" b="0" i="0" dirty="0">
                <a:effectLst/>
                <a:latin typeface="Arial" panose="020B0604020202020204" pitchFamily="34" charset="0"/>
              </a:rPr>
              <a:t>un análisis de sangre.</a:t>
            </a:r>
            <a:r>
              <a:rPr lang="es-ES" b="0" i="0" strike="sngStrike"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strike="sng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Debido a que la exposición al plomo a menudo ocurre sin síntomas obvios, con frecuencia pasa desapercibida.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Ninguna cantidad de plomo es segura para los niños. Generalmente se recomienda que los niños hagan análisis a un año y dos años de edad.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Segoe UI" panose="020B0502040204020203" pitchFamily="34" charset="0"/>
              </a:rPr>
              <a:t>Se requieren pruebas de plomo en la sangre para: </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Niños de 12 y 24 meses de edad que reciben Medicaid y</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Niños entre 24 y 72 meses de edad que reciben Medicaid sin tener registrada una prueba de plomo en la sangre realiza previamente. </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Los Centros de Control y Prevención de Enfermedades (CDC, por sus siglas en inglés) recomienda hacer pruebas de plomo en la sangre en: </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Niños de 12 y 24 meses de edad que viven en zonas o que pertenecen a grupos de alto riesgo, </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Niños u otros familiares que han estado expuestos a altos niveles de plomo, </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Niños que deben hacerse la prueba según su plan de exámenes de salud estatal o local, y </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Personas embarazadas que creen haber estado expuestas al plomo.</a:t>
            </a:r>
            <a:br>
              <a:rPr lang="es-ES" sz="1800" dirty="0">
                <a:effectLst/>
                <a:latin typeface="Segoe UI" panose="020B0502040204020203" pitchFamily="34" charset="0"/>
              </a:rPr>
            </a:br>
            <a:br>
              <a:rPr lang="es-ES" sz="1800" dirty="0">
                <a:effectLst/>
                <a:latin typeface="Segoe UI" panose="020B0502040204020203" pitchFamily="34" charset="0"/>
              </a:rPr>
            </a:br>
            <a:r>
              <a:rPr lang="es-ES" sz="1800" dirty="0">
                <a:effectLst/>
                <a:latin typeface="Segoe UI" panose="020B0502040204020203" pitchFamily="34" charset="0"/>
              </a:rPr>
              <a:t>En 2021, los CDC actualizaron el valor de referencia de plomo en sangre (BLRV, por sus siglas en inglés) de 5,0 μg/</a:t>
            </a:r>
            <a:r>
              <a:rPr lang="es-ES" sz="1800" dirty="0" err="1">
                <a:effectLst/>
                <a:latin typeface="Segoe UI" panose="020B0502040204020203" pitchFamily="34" charset="0"/>
              </a:rPr>
              <a:t>dL</a:t>
            </a:r>
            <a:r>
              <a:rPr lang="es-ES" sz="1800" dirty="0">
                <a:effectLst/>
                <a:latin typeface="Segoe UI" panose="020B0502040204020203" pitchFamily="34" charset="0"/>
              </a:rPr>
              <a:t> a 3,5 μg/</a:t>
            </a:r>
            <a:r>
              <a:rPr lang="es-ES" sz="1800" dirty="0" err="1">
                <a:effectLst/>
                <a:latin typeface="Segoe UI" panose="020B0502040204020203" pitchFamily="34" charset="0"/>
              </a:rPr>
              <a:t>dL</a:t>
            </a:r>
            <a:r>
              <a:rPr lang="es-ES" sz="1800" dirty="0">
                <a:effectLst/>
                <a:latin typeface="Segoe UI" panose="020B0502040204020203" pitchFamily="34" charset="0"/>
              </a:rPr>
              <a:t>. El BLRV es el nivel en el que un niño tiene más plomo en la sangre que la mayoría de los niños estadounidenses (97.5% de los niños de 1 a 5 años) y se utiliza como una guía para determinar</a:t>
            </a:r>
            <a:endParaRPr lang="es-ES" sz="1800" dirty="0">
              <a:effectLst/>
              <a:latin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31</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Ponerse en contacto con su médico, departamento de salud local, clínica u hospital si desea más información sobre los análisis de plomo o como realizar un análisis de plomo para sus hijos o familiares. Si se detecta plomo, su medico le hará recomendaciones sobre los próximos pasos.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tx1"/>
                </a:solidFill>
                <a:effectLst/>
                <a:latin typeface="+mn-lt"/>
                <a:ea typeface="+mn-ea"/>
                <a:cs typeface="+mn-cs"/>
              </a:rPr>
              <a:t>Si no tiene un médico, puede visitar </a:t>
            </a:r>
            <a:r>
              <a:rPr lang="en-US" sz="1800" b="1" dirty="0">
                <a:solidFill>
                  <a:srgbClr val="000000"/>
                </a:solidFill>
                <a:effectLst/>
                <a:latin typeface="Trebuchet MS" panose="020B0603020202020204" pitchFamily="34" charset="0"/>
              </a:rPr>
              <a:t>[insert community-specific information].</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32</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Franklin Gothic Book" panose="020B0503020102020204" pitchFamily="34" charset="0"/>
                <a:ea typeface="+mn-ea"/>
                <a:cs typeface="+mn-cs"/>
              </a:rPr>
              <a:t>De todas las acciones mencionadas hoy, ¿cuál de ellas cree que le resultará más fácil llevar a cabo?, ¿Cuál de estas acciones cree que empezará a utilizar en casa?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Franklin Gothic Book" panose="020B0503020102020204" pitchFamily="34" charset="0"/>
                <a:ea typeface="+mn-ea"/>
                <a:cs typeface="+mn-cs"/>
              </a:rPr>
              <a:t>Por favor, tomar un momento para pensar en todas las acciones que hemos discutido y luego escribir su respuesta en la parte inferior de su hoja de trabajo en el cuadro verde (Nota: si hay utensilios de escritura disponibles).Como recordatorio, su hoja de trabajo contiene la infografía, que contiene las ocho acciones principales.</a:t>
            </a:r>
            <a:endParaRPr lang="en-US" sz="1200" b="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33</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10467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Antes de terminar la sesión de hoy, quiero compartir información importante sobre el derecho de los compradores e inquilinos</a:t>
            </a:r>
            <a:r>
              <a:rPr lang="es-419" sz="1800" b="0" strike="noStrike" dirty="0">
                <a:effectLst/>
                <a:latin typeface="Calibri" panose="020F0502020204030204" pitchFamily="34" charset="0"/>
                <a:ea typeface="DengXian" panose="02010600030101010101" pitchFamily="2" charset="-122"/>
                <a:cs typeface="Arial" panose="020B0604020202020204" pitchFamily="34" charset="0"/>
              </a:rPr>
              <a:t>/arrendatarios </a:t>
            </a:r>
            <a:r>
              <a:rPr lang="es-419" sz="1800" dirty="0">
                <a:effectLst/>
                <a:latin typeface="Calibri" panose="020F0502020204030204" pitchFamily="34" charset="0"/>
                <a:ea typeface="DengXian" panose="02010600030101010101" pitchFamily="2" charset="-122"/>
                <a:cs typeface="Arial" panose="020B0604020202020204" pitchFamily="34" charset="0"/>
              </a:rPr>
              <a:t>de viviendas a saber si hay presencia de plomo antes de firmar un contrato de </a:t>
            </a:r>
            <a:r>
              <a:rPr lang="es-419" sz="1800" b="0" u="none" dirty="0">
                <a:effectLst/>
                <a:latin typeface="Calibri" panose="020F0502020204030204" pitchFamily="34" charset="0"/>
                <a:ea typeface="DengXian" panose="02010600030101010101" pitchFamily="2" charset="-122"/>
                <a:cs typeface="Arial" panose="020B0604020202020204" pitchFamily="34" charset="0"/>
              </a:rPr>
              <a:t>alquilar</a:t>
            </a:r>
            <a:r>
              <a:rPr lang="es-419" sz="1800" dirty="0">
                <a:effectLst/>
                <a:latin typeface="Calibri" panose="020F0502020204030204" pitchFamily="34" charset="0"/>
                <a:ea typeface="DengXian" panose="02010600030101010101" pitchFamily="2" charset="-122"/>
                <a:cs typeface="Arial" panose="020B0604020202020204" pitchFamily="34" charset="0"/>
              </a:rPr>
              <a:t> o comprar.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La ley federal de EE. UU. exige que cualquier persona que venda o alquile una vivienda construida antes de 1978 proporcione información específica sobre la pintura a base de plomo y/o los peligros de la pintura a base de plomo antes de firmar un contrato de </a:t>
            </a:r>
            <a:r>
              <a:rPr lang="es-419" sz="1800" b="0" i="0" u="none" dirty="0">
                <a:solidFill>
                  <a:srgbClr val="FF0000"/>
                </a:solidFill>
                <a:effectLst/>
                <a:highlight>
                  <a:srgbClr val="FFFF00"/>
                </a:highlight>
                <a:latin typeface="Calibri" panose="020F0502020204030204" pitchFamily="34" charset="0"/>
                <a:ea typeface="DengXian" panose="02010600030101010101" pitchFamily="2" charset="-122"/>
                <a:cs typeface="Arial" panose="020B0604020202020204" pitchFamily="34" charset="0"/>
              </a:rPr>
              <a:t>alquilar</a:t>
            </a:r>
            <a:r>
              <a:rPr lang="es-419" sz="1800" b="1" i="0" dirty="0">
                <a:effectLst/>
                <a:latin typeface="Calibri" panose="020F0502020204030204" pitchFamily="34" charset="0"/>
                <a:ea typeface="DengXian" panose="02010600030101010101" pitchFamily="2" charset="-122"/>
                <a:cs typeface="Arial" panose="020B0604020202020204" pitchFamily="34" charset="0"/>
              </a:rPr>
              <a:t> </a:t>
            </a:r>
            <a:r>
              <a:rPr lang="es-419" sz="1800" b="0" i="0" dirty="0">
                <a:effectLst/>
                <a:latin typeface="Calibri" panose="020F0502020204030204" pitchFamily="34" charset="0"/>
                <a:ea typeface="DengXian" panose="02010600030101010101" pitchFamily="2" charset="-122"/>
                <a:cs typeface="Arial" panose="020B0604020202020204" pitchFamily="34" charset="0"/>
              </a:rPr>
              <a:t>o comprar</a:t>
            </a:r>
            <a:r>
              <a:rPr lang="es-419" sz="1800" i="0" dirty="0">
                <a:effectLst/>
                <a:latin typeface="Calibri" panose="020F0502020204030204" pitchFamily="34" charset="0"/>
                <a:ea typeface="DengXian" panose="02010600030101010101" pitchFamily="2" charset="-122"/>
                <a:cs typeface="Arial" panose="020B0604020202020204" pitchFamily="34" charset="0"/>
              </a:rPr>
              <a:t>. Sin embargo, esto no es necesario si la vivienda está:</a:t>
            </a: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defRPr/>
            </a:pPr>
            <a:r>
              <a:rPr lang="es-419" sz="1800" i="0" dirty="0">
                <a:effectLst/>
                <a:latin typeface="Calibri"/>
                <a:ea typeface="DengXian"/>
                <a:cs typeface="Calibri"/>
              </a:rPr>
              <a:t>1. </a:t>
            </a:r>
            <a:r>
              <a:rPr lang="es-419" sz="1800" dirty="0">
                <a:effectLst/>
                <a:latin typeface="Calibri"/>
                <a:ea typeface="DengXian"/>
                <a:cs typeface="Calibri"/>
              </a:rPr>
              <a:t>Para </a:t>
            </a:r>
            <a:r>
              <a:rPr lang="es-419" sz="1800" b="0" dirty="0">
                <a:effectLst/>
                <a:latin typeface="Calibri"/>
                <a:ea typeface="DengXian"/>
                <a:cs typeface="Calibri"/>
              </a:rPr>
              <a:t>adultos mayores </a:t>
            </a:r>
            <a:r>
              <a:rPr lang="es-419" sz="1800" dirty="0">
                <a:effectLst/>
                <a:latin typeface="Calibri"/>
                <a:ea typeface="DengXian"/>
                <a:cs typeface="Calibri"/>
              </a:rPr>
              <a:t>o personas con discapacidades </a:t>
            </a:r>
            <a:r>
              <a:rPr lang="es-419" sz="1800" dirty="0">
                <a:latin typeface="Calibri"/>
                <a:ea typeface="DengXian"/>
                <a:cs typeface="Calibri"/>
              </a:rPr>
              <a:t>o una vivienda sin dormitorios </a:t>
            </a:r>
            <a:r>
              <a:rPr lang="es-419" sz="1800" dirty="0">
                <a:effectLst/>
                <a:latin typeface="Calibri"/>
                <a:ea typeface="DengXian"/>
                <a:cs typeface="Calibri"/>
              </a:rPr>
              <a:t>(a menos que un niño menor de 6 años </a:t>
            </a:r>
            <a:r>
              <a:rPr lang="es-419" sz="1800" b="0" dirty="0">
                <a:effectLst/>
                <a:latin typeface="Calibri"/>
                <a:ea typeface="DengXian"/>
                <a:cs typeface="Calibri"/>
              </a:rPr>
              <a:t>también viva</a:t>
            </a:r>
            <a:r>
              <a:rPr lang="es-419" sz="1800" b="1" dirty="0">
                <a:effectLst/>
                <a:latin typeface="Calibri"/>
                <a:ea typeface="DengXian"/>
                <a:cs typeface="Calibri"/>
              </a:rPr>
              <a:t> </a:t>
            </a:r>
            <a:r>
              <a:rPr lang="es-419" sz="1800" dirty="0">
                <a:effectLst/>
                <a:latin typeface="Calibri"/>
                <a:ea typeface="DengXian"/>
                <a:cs typeface="Calibri"/>
              </a:rPr>
              <a:t>o se espere que viva en dicha vivienda);  </a:t>
            </a:r>
            <a:r>
              <a:rPr lang="es-419" sz="1800" dirty="0">
                <a:latin typeface="Calibri"/>
                <a:ea typeface="DengXian"/>
                <a:cs typeface="Calibri"/>
              </a:rPr>
              <a:t>o</a:t>
            </a:r>
            <a:endParaRPr lang="es-419" sz="1800" dirty="0">
              <a:effectLst/>
              <a:latin typeface="Calibri" panose="020F0502020204030204" pitchFamily="34" charset="0"/>
              <a:ea typeface="DengXian" panose="02010600030101010101" pitchFamily="2" charset="-122"/>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3. Si las superficies pintadas* han sido declaradas libres de plomo.</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a:t>
            </a:r>
            <a:r>
              <a:rPr lang="es-419" sz="1800" i="1" dirty="0">
                <a:effectLst/>
                <a:latin typeface="Calibri" panose="020F0502020204030204" pitchFamily="34" charset="0"/>
                <a:ea typeface="DengXian" panose="02010600030101010101" pitchFamily="2" charset="-122"/>
                <a:cs typeface="Arial" panose="020B0604020202020204" pitchFamily="34" charset="0"/>
              </a:rPr>
              <a:t>: Si se le pregunta qué significa superficies pintadas en #3, eso incluye puertas, ventanas, paredes, cualquier dependencia, cercas, letreros, etc.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b="1" i="1" baseline="300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baseline="30000" dirty="0">
                <a:effectLst/>
                <a:latin typeface="Calibri" panose="020F0502020204030204" pitchFamily="34" charset="0"/>
                <a:ea typeface="DengXian" panose="02010600030101010101" pitchFamily="2" charset="-122"/>
                <a:cs typeface="Arial" panose="020B0604020202020204" pitchFamily="34" charset="0"/>
              </a:rPr>
              <a:t>#</a:t>
            </a: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 </a:t>
            </a:r>
            <a:r>
              <a:rPr lang="es-419" sz="1800" b="0" i="1" dirty="0">
                <a:effectLst/>
                <a:latin typeface="Calibri" panose="020F0502020204030204" pitchFamily="34" charset="0"/>
                <a:ea typeface="DengXian" panose="02010600030101010101" pitchFamily="2" charset="-122"/>
                <a:cs typeface="Arial" panose="020B0604020202020204" pitchFamily="34" charset="0"/>
              </a:rPr>
              <a:t>Renter in EPA documents is either translated as inquilinos or arrendatarios (this is the term used in the Spanish Sample Lesser Disclosure Form)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34</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s-419" sz="1000" u="none" strike="noStrike" kern="1200" noProof="0" dirty="0">
                <a:solidFill>
                  <a:schemeClr val="tx1"/>
                </a:solidFill>
                <a:effectLst/>
                <a:latin typeface="+mn-lt"/>
                <a:ea typeface="+mn-ea"/>
                <a:cs typeface="+mn-cs"/>
              </a:rPr>
              <a:t>Antes de firmar un contrato de alquiler o comprar </a:t>
            </a:r>
            <a:r>
              <a:rPr lang="es-419" sz="1000" b="0" u="none" strike="noStrike" kern="1200" noProof="0" dirty="0">
                <a:solidFill>
                  <a:srgbClr val="FF0000"/>
                </a:solidFill>
                <a:effectLst/>
                <a:latin typeface="+mn-lt"/>
                <a:ea typeface="+mn-ea"/>
                <a:cs typeface="+mn-cs"/>
              </a:rPr>
              <a:t>de</a:t>
            </a:r>
            <a:r>
              <a:rPr lang="es-419" sz="1000" b="0" u="none" strike="noStrike" kern="1200" noProof="0" dirty="0">
                <a:solidFill>
                  <a:schemeClr val="tx1"/>
                </a:solidFill>
                <a:effectLst/>
                <a:latin typeface="+mn-lt"/>
                <a:ea typeface="+mn-ea"/>
                <a:cs typeface="+mn-cs"/>
              </a:rPr>
              <a:t> una vivienda construida antes de 1978, la ley federal de EE. UU. exige que los compradores e</a:t>
            </a:r>
            <a:r>
              <a:rPr lang="es-419" sz="1000" u="none" strike="noStrike" kern="1200" noProof="0" dirty="0">
                <a:solidFill>
                  <a:schemeClr val="tx1"/>
                </a:solidFill>
                <a:effectLst/>
                <a:latin typeface="+mn-lt"/>
                <a:ea typeface="+mn-ea"/>
                <a:cs typeface="+mn-cs"/>
              </a:rPr>
              <a:t> inquilinos</a:t>
            </a:r>
            <a:r>
              <a:rPr lang="es-419" sz="1000" b="0" u="none" strike="noStrike" kern="1200" noProof="0" dirty="0">
                <a:solidFill>
                  <a:schemeClr val="tx1"/>
                </a:solidFill>
                <a:effectLst/>
                <a:latin typeface="+mn-lt"/>
                <a:ea typeface="+mn-ea"/>
                <a:cs typeface="+mn-cs"/>
              </a:rPr>
              <a:t>/arrendatarios</a:t>
            </a:r>
            <a:r>
              <a:rPr lang="es-419" sz="1000" b="1" u="none" strike="sng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reciban todo lo siguiente:</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copia del folleto </a:t>
            </a:r>
            <a:r>
              <a:rPr lang="es-419" sz="1000" i="1" u="none" strike="noStrike" kern="1200" noProof="0" dirty="0">
                <a:solidFill>
                  <a:schemeClr val="tx1"/>
                </a:solidFill>
                <a:effectLst/>
                <a:latin typeface="+mn-lt"/>
                <a:ea typeface="+mn-ea"/>
                <a:cs typeface="+mn-cs"/>
              </a:rPr>
              <a:t>Proteja a su familia contra el plomo en el hogar </a:t>
            </a:r>
            <a:r>
              <a:rPr lang="es-419" sz="1000" b="0" u="none" strike="noStrike" kern="1200" noProof="0" dirty="0">
                <a:solidFill>
                  <a:schemeClr val="tx1"/>
                </a:solidFill>
                <a:effectLst/>
                <a:latin typeface="+mn-lt"/>
                <a:ea typeface="+mn-ea"/>
                <a:cs typeface="+mn-cs"/>
              </a:rPr>
              <a:t>de la EPA, </a:t>
            </a:r>
            <a:r>
              <a:rPr lang="es-419" sz="1000" u="none" strike="noStrike" kern="1200" noProof="0" dirty="0">
                <a:solidFill>
                  <a:schemeClr val="tx1"/>
                </a:solidFill>
                <a:effectLst/>
                <a:latin typeface="+mn-lt"/>
                <a:ea typeface="+mn-ea"/>
                <a:cs typeface="+mn-cs"/>
              </a:rPr>
              <a:t>que está disponible en varios idiomas, </a:t>
            </a:r>
            <a:r>
              <a:rPr lang="es-419" sz="1000" b="0" u="none" strike="noStrike" kern="1200" noProof="0" dirty="0">
                <a:solidFill>
                  <a:schemeClr val="tx1"/>
                </a:solidFill>
                <a:effectLst/>
                <a:latin typeface="+mn-lt"/>
                <a:ea typeface="+mn-ea"/>
                <a:cs typeface="+mn-cs"/>
              </a:rPr>
              <a:t>incluido el </a:t>
            </a:r>
            <a:r>
              <a:rPr lang="es-419" sz="1000" u="none" strike="noStrike" kern="1200" noProof="0" dirty="0">
                <a:solidFill>
                  <a:schemeClr val="tx1"/>
                </a:solidFill>
                <a:effectLst/>
                <a:latin typeface="+mn-lt"/>
                <a:ea typeface="+mn-ea"/>
                <a:cs typeface="+mn-cs"/>
              </a:rPr>
              <a:t>español </a:t>
            </a:r>
            <a:r>
              <a:rPr lang="es-419" sz="1000" b="0" u="none" strike="noStrike" kern="1200" noProof="0" dirty="0">
                <a:solidFill>
                  <a:schemeClr val="tx1"/>
                </a:solidFill>
                <a:effectLst/>
                <a:latin typeface="+mn-lt"/>
                <a:ea typeface="+mn-ea"/>
                <a:cs typeface="+mn-cs"/>
              </a:rPr>
              <a:t>y se muestra aquí</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Cualquier información conocida sobre la presencia de pintura a base de plomo y/o peligros de la pintura a base de plomo en la casa o edificio</a:t>
            </a:r>
          </a:p>
          <a:p>
            <a:pPr marL="628650" lvl="1"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En el caso de edificios de varias unidades, esto incluye informes y expedientes de áreas comunes y otras unidades de evaluaciones de todo el edificio</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divulgación de información adjunta o incluida en el contrato de </a:t>
            </a:r>
            <a:r>
              <a:rPr lang="es-419" sz="1000" b="0" u="none" strike="noStrike" kern="1200" noProof="0" dirty="0">
                <a:solidFill>
                  <a:schemeClr val="tx1"/>
                </a:solidFill>
                <a:effectLst/>
                <a:latin typeface="+mn-lt"/>
                <a:ea typeface="+mn-ea"/>
                <a:cs typeface="+mn-cs"/>
              </a:rPr>
              <a:t>alquilar</a:t>
            </a:r>
            <a:r>
              <a:rPr lang="es-419" sz="1000" b="1" u="none" strike="no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o comprar que incluya una </a:t>
            </a:r>
            <a:r>
              <a:rPr lang="en-US" sz="1000" u="none" strike="noStrike" kern="1200" noProof="0" dirty="0">
                <a:solidFill>
                  <a:schemeClr val="tx1"/>
                </a:solidFill>
                <a:effectLst/>
                <a:latin typeface="+mn-lt"/>
                <a:ea typeface="+mn-ea"/>
                <a:cs typeface="+mn-cs"/>
              </a:rPr>
              <a:t>“</a:t>
            </a:r>
            <a:r>
              <a:rPr lang="es-ES" sz="1200" dirty="0"/>
              <a:t>Declaración de advertencia sobre el plomo</a:t>
            </a:r>
            <a:r>
              <a:rPr lang="en-US" sz="1200" dirty="0"/>
              <a:t>” </a:t>
            </a:r>
            <a:r>
              <a:rPr lang="es-419" sz="1200" noProof="0" dirty="0"/>
              <a:t>y confirme que el vendedor o el propietario* han cumplido todos los requisitos de notificación</a:t>
            </a:r>
          </a:p>
          <a:p>
            <a:pPr marL="171450" lvl="0" indent="-171450">
              <a:buFont typeface="Arial" panose="020B0604020202020204" pitchFamily="34" charset="0"/>
              <a:buChar char="•"/>
            </a:pPr>
            <a:r>
              <a:rPr lang="es-ES" sz="1200" noProof="0" dirty="0"/>
              <a:t>Los compradores también tienen 10 días</a:t>
            </a:r>
            <a:r>
              <a:rPr lang="es-419" sz="1200" noProof="0" dirty="0"/>
              <a:t> para realizar una inspección o evaluacion de riesgo de pintura a base de plomo</a:t>
            </a:r>
            <a:r>
              <a:rPr lang="en-US" sz="1200" dirty="0"/>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a:buFont typeface="Arial" panose="020B0604020202020204" pitchFamily="34" charset="0"/>
              <a:buNone/>
            </a:pPr>
            <a:r>
              <a:rPr lang="es-419" sz="1200" u="none" strike="noStrike" kern="1200" noProof="0" dirty="0">
                <a:solidFill>
                  <a:schemeClr val="tx1"/>
                </a:solidFill>
                <a:effectLst/>
                <a:latin typeface="+mn-lt"/>
                <a:ea typeface="+mn-ea"/>
                <a:cs typeface="+mn-cs"/>
              </a:rPr>
              <a:t>Si no le facilitan esta información, solicítela. También puede presentar una queja a la EPA </a:t>
            </a:r>
            <a:r>
              <a:rPr lang="es-419" sz="1200" b="0" u="none" strike="noStrike" kern="1200" noProof="0" dirty="0">
                <a:solidFill>
                  <a:schemeClr val="tx1"/>
                </a:solidFill>
                <a:effectLst/>
                <a:latin typeface="+mn-lt"/>
                <a:ea typeface="+mn-ea"/>
                <a:cs typeface="+mn-cs"/>
              </a:rPr>
              <a:t>por llamar </a:t>
            </a:r>
            <a:r>
              <a:rPr lang="es-419" sz="1200" u="none" strike="noStrike" kern="1200" noProof="0" dirty="0">
                <a:solidFill>
                  <a:schemeClr val="tx1"/>
                </a:solidFill>
                <a:effectLst/>
                <a:latin typeface="+mn-lt"/>
                <a:ea typeface="+mn-ea"/>
                <a:cs typeface="+mn-cs"/>
              </a:rPr>
              <a:t>a la Centro Nacional de Información sobre el Plomo al 1-800-424-LEAD [5323]</a:t>
            </a:r>
            <a:r>
              <a:rPr lang="en-US" sz="1200" u="none" strike="noStrike" kern="1200" noProof="0" dirty="0">
                <a:solidFill>
                  <a:schemeClr val="tx1"/>
                </a:solidFill>
                <a:effectLst/>
                <a:latin typeface="+mn-lt"/>
                <a:ea typeface="+mn-ea"/>
                <a:cs typeface="+mn-cs"/>
              </a:rPr>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rtl="0">
              <a:buFont typeface="Arial" panose="020B0604020202020204" pitchFamily="34" charset="0"/>
              <a:buNone/>
            </a:pPr>
            <a:r>
              <a:rPr lang="en-US" sz="1200" i="1" u="none" strike="noStrike" kern="1200" noProof="0" dirty="0">
                <a:solidFill>
                  <a:schemeClr val="tx1"/>
                </a:solidFill>
                <a:effectLst/>
                <a:latin typeface="+mn-lt"/>
                <a:ea typeface="+mn-ea"/>
                <a:cs typeface="+mn-cs"/>
              </a:rPr>
              <a:t>*</a:t>
            </a:r>
            <a:r>
              <a:rPr lang="en-US" sz="1200" b="1" i="1" u="none" strike="noStrike" kern="1200" noProof="0" dirty="0">
                <a:solidFill>
                  <a:schemeClr val="tx1"/>
                </a:solidFill>
                <a:effectLst/>
                <a:latin typeface="+mn-lt"/>
                <a:ea typeface="+mn-ea"/>
                <a:cs typeface="+mn-cs"/>
              </a:rPr>
              <a:t>Nota para instructor</a:t>
            </a:r>
            <a:r>
              <a:rPr lang="en-US" sz="1200" i="1" u="none" strike="noStrike" kern="1200" noProof="0" dirty="0">
                <a:solidFill>
                  <a:schemeClr val="tx1"/>
                </a:solidFill>
                <a:effectLst/>
                <a:latin typeface="+mn-lt"/>
                <a:ea typeface="+mn-ea"/>
                <a:cs typeface="+mn-cs"/>
              </a:rPr>
              <a:t>: You can also use </a:t>
            </a:r>
            <a:r>
              <a:rPr lang="en-US" sz="1200" i="1" u="none" strike="noStrike" kern="1200" noProof="0" dirty="0" err="1">
                <a:solidFill>
                  <a:schemeClr val="tx1"/>
                </a:solidFill>
                <a:effectLst/>
                <a:latin typeface="+mn-lt"/>
                <a:ea typeface="+mn-ea"/>
                <a:cs typeface="+mn-cs"/>
              </a:rPr>
              <a:t>dueño</a:t>
            </a:r>
            <a:r>
              <a:rPr lang="en-US" sz="1200" i="1" u="none" strike="noStrike" kern="1200" noProof="0" dirty="0">
                <a:solidFill>
                  <a:schemeClr val="tx1"/>
                </a:solidFill>
                <a:effectLst/>
                <a:latin typeface="+mn-lt"/>
                <a:ea typeface="+mn-ea"/>
                <a:cs typeface="+mn-cs"/>
              </a:rPr>
              <a:t> or </a:t>
            </a:r>
            <a:r>
              <a:rPr lang="es-419" sz="1200" b="0" i="1" strike="noStrike" noProof="0" dirty="0"/>
              <a:t>arrendador for propietario</a:t>
            </a:r>
            <a:endParaRPr lang="en-US" sz="1200" i="1" u="none" strike="noStrike"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35</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Hoy discutimos las fuentes de exposición al plomo; cómo el plomo perjudica a los niños y a los adultos; sus impactos en el medioambiente y la vida silvestre; y acciones que se pueden tomar para prevenir la posible exposición al plomo. </a:t>
            </a: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36</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lgn="ctr"/>
            <a:r>
              <a:rPr lang="es-ES" b="0" dirty="0"/>
              <a:t>El propósito de hoy fue realizar una introducción al tema. </a:t>
            </a:r>
            <a:r>
              <a:rPr lang="es-ES" sz="1200" dirty="0"/>
              <a:t>¿Qué preguntas tiene sobre la información que hemos abordado hoy?</a:t>
            </a:r>
            <a:endParaRPr lang="es-ES" b="0" dirty="0"/>
          </a:p>
          <a:p>
            <a:endParaRPr lang="es-ES" b="0" dirty="0"/>
          </a:p>
          <a:p>
            <a:r>
              <a:rPr lang="es-ES" b="0" dirty="0"/>
              <a:t>¡Levante la mano o grite!</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37</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Si tiene preguntas después de la sesión de hoy o para recibir más información sobre el plomo, puede llamar al Centro Nacional de Información sobre el Plomo (NLIC, por sus siglas en inglés).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El NLIC proporciona al público y a los profesionales información sobre el plomo, los peligros relacionados con el plomo y la prevención contra el plomo. </a:t>
            </a:r>
            <a:r>
              <a:rPr lang="es-419" sz="1800" b="0" dirty="0">
                <a:effectLst/>
                <a:latin typeface="Calibri" panose="020F0502020204030204" pitchFamily="34" charset="0"/>
                <a:ea typeface="DengXian" panose="02010600030101010101" pitchFamily="2" charset="-122"/>
                <a:cs typeface="Arial" panose="020B0604020202020204" pitchFamily="34" charset="0"/>
              </a:rPr>
              <a:t>También puede llamar al NLIC para presentar una queja sobre su propietario</a:t>
            </a:r>
            <a:r>
              <a:rPr lang="en-US" sz="1800" b="0" dirty="0">
                <a:effectLst/>
                <a:latin typeface="Calibri" panose="020F0502020204030204" pitchFamily="34" charset="0"/>
                <a:ea typeface="DengXian" panose="02010600030101010101" pitchFamily="2" charset="-122"/>
                <a:cs typeface="Arial" panose="020B0604020202020204" pitchFamily="34" charset="0"/>
              </a:rPr>
              <a:t>*</a:t>
            </a:r>
            <a:r>
              <a:rPr lang="es-419" sz="1800" b="0" dirty="0">
                <a:effectLst/>
                <a:latin typeface="Calibri" panose="020F0502020204030204" pitchFamily="34" charset="0"/>
                <a:ea typeface="DengXian" panose="02010600030101010101" pitchFamily="2" charset="-122"/>
                <a:cs typeface="Arial" panose="020B0604020202020204" pitchFamily="34" charset="0"/>
              </a:rPr>
              <a:t> de vivienda o un contratista si no cumplen las leyes federales sobre el plomo antes mencionadas. </a:t>
            </a:r>
            <a:r>
              <a:rPr lang="es-ES" b="0" i="0" dirty="0">
                <a:effectLst/>
                <a:latin typeface="Arial" panose="020B0604020202020204" pitchFamily="34" charset="0"/>
              </a:rPr>
              <a:t>Llame y converse con un especialista de lunes a viernes, de 8:00 a.m. a 6:00 p.m., Hora del Este (excepto en feriados federales) al 1 (800) 424-LEAD [5323]. </a:t>
            </a:r>
            <a:r>
              <a:rPr lang="es-ES" b="0" dirty="0"/>
              <a:t>Personas con discapacidades auditivas o dificultades con comunicación hablada </a:t>
            </a:r>
            <a:r>
              <a:rPr lang="es-ES" b="0" i="0" dirty="0">
                <a:effectLst/>
                <a:latin typeface="Arial" panose="020B0604020202020204" pitchFamily="34" charset="0"/>
              </a:rPr>
              <a:t>pueden acceder a este número a través de TTY llamando al Servicio Federal de Relevo en 1-800-877-8339.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dirty="0">
                <a:effectLst/>
                <a:latin typeface="Arial" panose="020B0604020202020204" pitchFamily="34" charset="0"/>
              </a:rPr>
              <a:t>Nota para el instructor: </a:t>
            </a:r>
            <a:r>
              <a:rPr lang="es-ES" b="0" i="1" dirty="0">
                <a:effectLst/>
                <a:latin typeface="Arial" panose="020B0604020202020204" pitchFamily="34" charset="0"/>
              </a:rPr>
              <a:t>Los participantes pueden encontrar este número tanto en la Hoja de trabajo como en los Mensajes clave.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strike="noStrike" kern="1200" noProof="0" dirty="0">
                <a:solidFill>
                  <a:schemeClr val="tx1"/>
                </a:solidFill>
                <a:effectLst/>
                <a:latin typeface="+mn-lt"/>
                <a:ea typeface="+mn-ea"/>
                <a:cs typeface="+mn-cs"/>
              </a:rPr>
              <a:t>*</a:t>
            </a:r>
            <a:r>
              <a:rPr lang="en-US" sz="1200" b="1" i="1" u="none" strike="noStrike" kern="1200" noProof="0" dirty="0">
                <a:solidFill>
                  <a:schemeClr val="tx1"/>
                </a:solidFill>
                <a:effectLst/>
                <a:latin typeface="+mn-lt"/>
                <a:ea typeface="+mn-ea"/>
                <a:cs typeface="+mn-cs"/>
              </a:rPr>
              <a:t>Nota para instructor</a:t>
            </a:r>
            <a:r>
              <a:rPr lang="en-US" sz="1200" i="1" u="none" strike="noStrike" kern="1200" noProof="0" dirty="0">
                <a:solidFill>
                  <a:schemeClr val="tx1"/>
                </a:solidFill>
                <a:effectLst/>
                <a:latin typeface="+mn-lt"/>
                <a:ea typeface="+mn-ea"/>
                <a:cs typeface="+mn-cs"/>
              </a:rPr>
              <a:t>: You can also use </a:t>
            </a:r>
            <a:r>
              <a:rPr lang="en-US" sz="1200" i="1" u="none" strike="noStrike" kern="1200" noProof="0" dirty="0" err="1">
                <a:solidFill>
                  <a:schemeClr val="tx1"/>
                </a:solidFill>
                <a:effectLst/>
                <a:latin typeface="+mn-lt"/>
                <a:ea typeface="+mn-ea"/>
                <a:cs typeface="+mn-cs"/>
              </a:rPr>
              <a:t>dueño</a:t>
            </a:r>
            <a:r>
              <a:rPr lang="en-US" sz="1200" i="1" u="none" strike="noStrike" kern="1200" noProof="0" dirty="0">
                <a:solidFill>
                  <a:schemeClr val="tx1"/>
                </a:solidFill>
                <a:effectLst/>
                <a:latin typeface="+mn-lt"/>
                <a:ea typeface="+mn-ea"/>
                <a:cs typeface="+mn-cs"/>
              </a:rPr>
              <a:t> or </a:t>
            </a:r>
            <a:r>
              <a:rPr lang="es-419" sz="1200" b="0" i="1" strike="noStrike" noProof="0" dirty="0"/>
              <a:t>arrendador for propietario</a:t>
            </a:r>
            <a:endParaRPr lang="en-US" sz="1200" i="1" u="none" strike="noStrike"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Tree>
    <p:extLst>
      <p:ext uri="{BB962C8B-B14F-4D97-AF65-F5344CB8AC3E}">
        <p14:creationId xmlns:p14="http://schemas.microsoft.com/office/powerpoint/2010/main" val="374401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0" i="0" dirty="0">
                <a:effectLst/>
                <a:latin typeface="Arial" panose="020B0604020202020204" pitchFamily="34" charset="0"/>
              </a:rPr>
              <a:t>Gracias por participar en la sesión de hoy! </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39</a:t>
            </a:fld>
            <a:endParaRPr lang="en-US"/>
          </a:p>
        </p:txBody>
      </p:sp>
      <p:sp>
        <p:nvSpPr>
          <p:cNvPr id="7" name="Slide Image Placeholder 6">
            <a:extLst>
              <a:ext uri="{FF2B5EF4-FFF2-40B4-BE49-F238E27FC236}">
                <a16:creationId xmlns:a16="http://schemas.microsoft.com/office/drawing/2014/main" id="{0ABEB2FF-3411-D7C2-EEFE-6C7C1CDAC63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68846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u="sng" dirty="0">
                <a:effectLst/>
                <a:latin typeface="+mn-lt"/>
                <a:ea typeface="MS Mincho" panose="02020609040205080304" pitchFamily="49" charset="-128"/>
                <a:cs typeface="Arial" panose="020B0604020202020204" pitchFamily="34" charset="0"/>
              </a:rPr>
              <a:t>¿Qué es el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es un metal natural de color gris azulado que se encuentra en pequeñas cantidades en la corteza terrestre.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mn-lt"/>
                <a:ea typeface="MS Mincho" panose="02020609040205080304" pitchFamily="49" charset="-128"/>
                <a:cs typeface="Arial" panose="020B0604020202020204" pitchFamily="34" charset="0"/>
              </a:rPr>
              <a:t>Aunque tiene algunos usos beneficiosos, puede ser tóxico para los seres humanos y los animales, causando impactos permanentes en la salud.</a:t>
            </a:r>
            <a:r>
              <a:rPr lang="es-DO" sz="1200" dirty="0">
                <a:effectLst/>
                <a:latin typeface="+mn-lt"/>
                <a:ea typeface="MS Mincho" panose="02020609040205080304" pitchFamily="49" charset="-128"/>
                <a:cs typeface="Arial" panose="020B0604020202020204" pitchFamily="34" charset="0"/>
              </a:rPr>
              <a:t> Una vez que el plomo se incorpora a un producto, es casi imposible identificarlo a simple vista.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no es biodegradable ni desaparece del medioambiente con el pasar del tiempo.</a:t>
            </a:r>
            <a:r>
              <a:rPr lang="en-US" sz="1200" b="0" spc="0" dirty="0">
                <a:effectLst/>
                <a:latin typeface="+mn-lt"/>
                <a:ea typeface="+mn-ea"/>
                <a:cs typeface="+mn-cs"/>
              </a:rPr>
              <a:t> </a:t>
            </a:r>
            <a:r>
              <a:rPr lang="es-DO" sz="1200" b="0" spc="-30" dirty="0">
                <a:effectLst/>
                <a:latin typeface="+mn-lt"/>
                <a:ea typeface="MS Mincho" panose="02020609040205080304" pitchFamily="49" charset="-128"/>
                <a:cs typeface="Arial" panose="020B0604020202020204" pitchFamily="34" charset="0"/>
              </a:rPr>
              <a:t>El Congreso ha aprobado varias leyes que limitan la cantidad de plomo que puede estar presente en productos, en el aire, en las emisiones de algunas fuentes industriales, en las aguas residuales y mucho más.</a:t>
            </a:r>
            <a:endParaRPr lang="en-US" sz="1200" b="0" dirty="0">
              <a:effectLst/>
              <a:latin typeface="+mn-lt"/>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¿Dónde piensa que se puede encontrar el plomo? </a:t>
            </a:r>
            <a:r>
              <a:rPr lang="es-DO" sz="1200" u="none" dirty="0">
                <a:effectLst/>
                <a:latin typeface="+mn-lt"/>
                <a:ea typeface="MS Mincho" panose="02020609040205080304" pitchFamily="49" charset="-128"/>
                <a:cs typeface="Arial" panose="020B0604020202020204" pitchFamily="34" charset="0"/>
              </a:rPr>
              <a:t>Por favor de tomar</a:t>
            </a:r>
            <a:r>
              <a:rPr lang="es-DO" sz="1200" dirty="0">
                <a:effectLst/>
                <a:latin typeface="+mn-lt"/>
                <a:ea typeface="MS Mincho" panose="02020609040205080304" pitchFamily="49" charset="-128"/>
                <a:cs typeface="Arial" panose="020B0604020202020204" pitchFamily="34" charset="0"/>
              </a:rPr>
              <a:t> un momento para observar alrededor del su espacio y pensar en sus actividades cotidianas. Puede que te vengan a la mente los lápices, pero están hechos con grafito y no con plomo.</a:t>
            </a:r>
          </a:p>
          <a:p>
            <a:br>
              <a:rPr lang="en-US" dirty="0"/>
            </a:br>
            <a:r>
              <a:rPr lang="en-US" i="1" dirty="0"/>
              <a:t>Proposal: 2-3 minutes of engagement</a:t>
            </a:r>
          </a:p>
          <a:p>
            <a:endParaRPr lang="en-US" dirty="0"/>
          </a:p>
          <a:p>
            <a:r>
              <a:rPr lang="en-US" b="0" i="1" dirty="0"/>
              <a:t>Instructor Note: </a:t>
            </a:r>
            <a:r>
              <a:rPr lang="en-US" i="1" dirty="0"/>
              <a:t>Give participants time to think. If they are unable to think of something, you can either prompt them by suggesting items or simply state: “</a:t>
            </a:r>
            <a:r>
              <a:rPr lang="es-ES" i="1" dirty="0"/>
              <a:t>No se preocupen si no se les ocurre nada. Hoy aprenderemos dónde se encuentra el plomo y cómo prevenir la exposición".</a:t>
            </a:r>
          </a:p>
        </p:txBody>
      </p:sp>
      <p:sp>
        <p:nvSpPr>
          <p:cNvPr id="4" name="Slide Number Placeholder 3"/>
          <p:cNvSpPr>
            <a:spLocks noGrp="1"/>
          </p:cNvSpPr>
          <p:nvPr>
            <p:ph type="sldNum" sz="quarter" idx="5"/>
          </p:nvPr>
        </p:nvSpPr>
        <p:spPr/>
        <p:txBody>
          <a:bodyPr/>
          <a:lstStyle/>
          <a:p>
            <a:fld id="{EE6F91B4-55F4-4436-A63E-CB05760C1CCC}" type="slidenum">
              <a:rPr lang="en-US" smtClean="0"/>
              <a:pPr/>
              <a:t>5</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1700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Históricamente, los compuestos de plomo se agregaron a la pintura para mejorar el color, reducir la corrosión o reducir el tiempo de secado.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800" dirty="0">
              <a:solidFill>
                <a:srgbClr val="211D1E"/>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Si l</a:t>
            </a:r>
            <a:r>
              <a:rPr lang="es-DO" sz="1800" dirty="0">
                <a:effectLst/>
                <a:latin typeface="Calibri" panose="020F0502020204030204" pitchFamily="34" charset="0"/>
                <a:ea typeface="MS Mincho" panose="02020609040205080304" pitchFamily="49" charset="-128"/>
                <a:cs typeface="Arial" panose="020B0604020202020204" pitchFamily="34" charset="0"/>
              </a:rPr>
              <a:t>a pintura a base de plomo está presente en casas construidas antes de 1978, puede ser una fuente importante de la exposición al plomo. Cuando las superficies pintadas no tienen el mantenimiento adecuado, la pintura puede deteriorarse, pelarse, descascarse, agrietarse o desintegrarse. Cuando la pintura a base de plomo es vieja y está desgastada o está sujeta a fricción constante (como en puertas y alféizares</a:t>
            </a:r>
            <a:r>
              <a:rPr lang="es-419" sz="1800" dirty="0">
                <a:effectLst/>
                <a:latin typeface="Calibri" panose="020F0502020204030204" pitchFamily="34" charset="0"/>
                <a:ea typeface="MS Mincho" panose="02020609040205080304" pitchFamily="49" charset="-128"/>
                <a:cs typeface="Arial" panose="020B0604020202020204" pitchFamily="34" charset="0"/>
              </a:rPr>
              <a:t>/</a:t>
            </a:r>
            <a:r>
              <a:rPr lang="es-DO" sz="1800" dirty="0">
                <a:effectLst/>
                <a:latin typeface="Calibri" panose="020F0502020204030204" pitchFamily="34" charset="0"/>
                <a:ea typeface="MS Mincho" panose="02020609040205080304" pitchFamily="49" charset="-128"/>
                <a:cs typeface="Arial" panose="020B0604020202020204" pitchFamily="34" charset="0"/>
              </a:rPr>
              <a:t>antepechos de ventanas), los pedazos y el polvo de la pintura a base de plomo pueden dispersarse y convertirse en un peligro. </a:t>
            </a:r>
            <a:r>
              <a:rPr lang="es-DO" sz="1800" b="0" dirty="0">
                <a:effectLst/>
                <a:latin typeface="Calibri" panose="020F0502020204030204" pitchFamily="34" charset="0"/>
                <a:ea typeface="MS Mincho" panose="02020609040205080304" pitchFamily="49" charset="-128"/>
                <a:cs typeface="Arial" panose="020B0604020202020204" pitchFamily="34" charset="0"/>
              </a:rPr>
              <a:t>Estos materiales peligrosos pueden ser aspirados o ingeridos por niños, residentes y trabajadores. </a:t>
            </a:r>
            <a:r>
              <a:rPr lang="es-ES" sz="1800" b="0" i="0" dirty="0">
                <a:solidFill>
                  <a:srgbClr val="1B1B1B"/>
                </a:solidFill>
                <a:effectLst/>
                <a:latin typeface="Franklin Gothic Book" panose="020B0503020102020204" pitchFamily="34" charset="0"/>
              </a:rPr>
              <a:t>Cualquier proyecto de renovación, reparación o pintura (RRP, por sus siglas en ingles) en una vivienda construido antes de 1978 que altere las superficies pintadas puede fácilmente crear polvo de plomo peligroso, lo que puede hacer daño a niños y adultos.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Cuando</a:t>
            </a:r>
            <a:r>
              <a:rPr lang="es-DO" sz="1800" spc="-20" dirty="0">
                <a:effectLst/>
                <a:latin typeface="Calibri" panose="020F0502020204030204" pitchFamily="34" charset="0"/>
                <a:ea typeface="MS Mincho" panose="02020609040205080304" pitchFamily="49" charset="-128"/>
                <a:cs typeface="Arial" panose="020B0604020202020204" pitchFamily="34" charset="0"/>
              </a:rPr>
              <a:t> la pintura a base de plomo está en buenas condiciones y no está en una superficie de impacto o fricción, como una ventana, la pintura no suele ser un peligro.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6</a:t>
            </a:fld>
            <a:endParaRPr lang="en-US"/>
          </a:p>
        </p:txBody>
      </p:sp>
    </p:spTree>
    <p:extLst>
      <p:ext uri="{BB962C8B-B14F-4D97-AF65-F5344CB8AC3E}">
        <p14:creationId xmlns:p14="http://schemas.microsoft.com/office/powerpoint/2010/main" val="351710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y los compuestos de plomo se han utilizado en una amplia variedad de productos que se encuentran en nuestras casas y en sus alrededores, incluyendo la pintura utilizada en algunos equipos agrícolas y barcos; cerámica</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dirty="0">
                <a:effectLst/>
                <a:latin typeface="Calibri" panose="020F0502020204030204" pitchFamily="34" charset="0"/>
                <a:ea typeface="MS Mincho" panose="02020609040205080304" pitchFamily="49" charset="-128"/>
                <a:cs typeface="Arial" panose="020B0604020202020204" pitchFamily="34" charset="0"/>
              </a:rPr>
              <a:t>, velas perfumadas y mini persianas más antiguas importadas; vidrieras; juguetes; cerámica; soldadura; baterías; municiones; teléfonos celulares viejos que están en mal estado y cosméticos (por ejemplo, lápiz labial).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r>
              <a:rPr lang="en-US" sz="1200" b="0" i="1" kern="1200" dirty="0">
                <a:solidFill>
                  <a:schemeClr val="tx1"/>
                </a:solidFill>
                <a:effectLst/>
                <a:latin typeface="+mn-lt"/>
                <a:ea typeface="+mn-ea"/>
                <a:cs typeface="+mn-cs"/>
              </a:rPr>
              <a:t>Instructor Note: If participants asks about recalls, can provide the following resource: “</a:t>
            </a:r>
            <a:r>
              <a:rPr lang="es-ES" sz="1200" b="0" i="1" kern="1200" dirty="0">
                <a:solidFill>
                  <a:schemeClr val="tx1"/>
                </a:solidFill>
                <a:effectLst/>
                <a:latin typeface="+mn-lt"/>
                <a:ea typeface="+mn-ea"/>
                <a:cs typeface="+mn-cs"/>
              </a:rPr>
              <a:t>Si es usted padre, puede mantenerse al día de las retiradas de productos y juguetes debido a la contaminación por plomo visitando el sitio web de la Comisión para la Seguridad de los Productos de Consumo (paste </a:t>
            </a:r>
            <a:r>
              <a:rPr lang="es-ES" sz="1200" b="0" i="1" kern="1200" dirty="0" err="1">
                <a:solidFill>
                  <a:schemeClr val="tx1"/>
                </a:solidFill>
                <a:effectLst/>
                <a:latin typeface="+mn-lt"/>
                <a:ea typeface="+mn-ea"/>
                <a:cs typeface="+mn-cs"/>
              </a:rPr>
              <a:t>to</a:t>
            </a:r>
            <a:r>
              <a:rPr lang="es-ES" sz="1200" b="0" i="1" kern="1200" dirty="0">
                <a:solidFill>
                  <a:schemeClr val="tx1"/>
                </a:solidFill>
                <a:effectLst/>
                <a:latin typeface="+mn-lt"/>
                <a:ea typeface="+mn-ea"/>
                <a:cs typeface="+mn-cs"/>
              </a:rPr>
              <a:t> chat: </a:t>
            </a:r>
            <a:r>
              <a:rPr lang="en-US" sz="1200" b="0" i="1" u="sng" kern="1200" dirty="0">
                <a:solidFill>
                  <a:schemeClr val="tx1"/>
                </a:solidFill>
                <a:effectLst/>
                <a:latin typeface="+mn-lt"/>
                <a:ea typeface="+mn-ea"/>
                <a:cs typeface="+mn-cs"/>
                <a:hlinkClick r:id="rId3"/>
              </a:rPr>
              <a:t>https://www.cpsc.gov/</a:t>
            </a:r>
            <a:r>
              <a:rPr lang="en-US" sz="1200" b="0" i="1" u="sng" kern="1200" dirty="0">
                <a:solidFill>
                  <a:schemeClr val="tx1"/>
                </a:solidFill>
                <a:effectLst/>
                <a:latin typeface="+mn-lt"/>
                <a:ea typeface="+mn-ea"/>
                <a:cs typeface="+mn-cs"/>
              </a:rPr>
              <a:t>)</a:t>
            </a:r>
            <a:r>
              <a:rPr lang="es-ES" sz="1200" b="0" i="1" kern="1200" dirty="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7</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puede entrar en el agua potable cuando los materiales de plomería hechos de plomo se corroen.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Las fuentes más comunes de plomo en el agua potable son las tuberías, llaves y accesorios de plomo.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Es más probable que se encuentren tuberías de plomo en ciudades y viviendas más antiguas construidas antes de 1986.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b="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If someone asks about showering/drinking from lead pipes/faucets:</a:t>
            </a:r>
            <a:endParaRPr lang="es-DO" sz="1200" strike="noStrike"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i="1" strike="noStrike" dirty="0">
                <a:effectLst/>
                <a:latin typeface="Calibri" panose="020F0502020204030204" pitchFamily="34" charset="0"/>
                <a:ea typeface="MS Mincho" panose="02020609040205080304" pitchFamily="49" charset="-128"/>
                <a:cs typeface="Arial" panose="020B0604020202020204" pitchFamily="34" charset="0"/>
              </a:rPr>
              <a:t>La respuesta es sí. El baño y la ducha son seguros para usted y para sus hijos, incluso si el agua contiene plomo. La piel humana no absorbe el plomo en el agua</a:t>
            </a:r>
            <a:endParaRPr lang="en-US" sz="1200" i="1" strike="noStrike"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8</a:t>
            </a:fld>
            <a:endParaRPr lang="en-US"/>
          </a:p>
        </p:txBody>
      </p:sp>
      <p:sp>
        <p:nvSpPr>
          <p:cNvPr id="7" name="Slide Image Placeholder 6">
            <a:extLst>
              <a:ext uri="{FF2B5EF4-FFF2-40B4-BE49-F238E27FC236}">
                <a16:creationId xmlns:a16="http://schemas.microsoft.com/office/drawing/2014/main" id="{2086A5D3-B3B7-8830-8CC1-93997890876B}"/>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52471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Lamentablemente, el plomo también puede penetrar en el suelo y </a:t>
            </a:r>
            <a:r>
              <a:rPr lang="es-DO" sz="1800" dirty="0">
                <a:effectLst/>
                <a:latin typeface="Calibri" panose="020F0502020204030204" pitchFamily="34" charset="0"/>
                <a:ea typeface="MS Mincho" panose="02020609040205080304" pitchFamily="49" charset="-128"/>
                <a:cs typeface="Arial" panose="020B0604020202020204" pitchFamily="34" charset="0"/>
              </a:rPr>
              <a:t>puede ser ingerido debido a la actividad de llevar las manos a la boca de </a:t>
            </a:r>
            <a:r>
              <a:rPr lang="es-DO" sz="1800" b="0" dirty="0">
                <a:effectLst/>
                <a:latin typeface="Calibri" panose="020F0502020204030204" pitchFamily="34" charset="0"/>
                <a:ea typeface="MS Mincho" panose="02020609040205080304" pitchFamily="49" charset="-128"/>
                <a:cs typeface="Arial" panose="020B0604020202020204" pitchFamily="34" charset="0"/>
              </a:rPr>
              <a:t>comer</a:t>
            </a:r>
            <a:r>
              <a:rPr lang="es-DO" sz="1800" b="1" dirty="0">
                <a:effectLst/>
                <a:latin typeface="Calibri" panose="020F0502020204030204" pitchFamily="34" charset="0"/>
                <a:ea typeface="MS Mincho" panose="02020609040205080304" pitchFamily="49" charset="-128"/>
                <a:cs typeface="Arial" panose="020B0604020202020204" pitchFamily="34" charset="0"/>
              </a:rPr>
              <a:t> </a:t>
            </a:r>
            <a:r>
              <a:rPr lang="es-DO" sz="1800" dirty="0">
                <a:effectLst/>
                <a:latin typeface="Calibri" panose="020F0502020204030204" pitchFamily="34" charset="0"/>
                <a:ea typeface="MS Mincho" panose="02020609040205080304" pitchFamily="49" charset="-128"/>
                <a:cs typeface="Arial" panose="020B0604020202020204" pitchFamily="34" charset="0"/>
              </a:rPr>
              <a:t>verduras que pueden haber absorbido el plomo del suelo en el jardín o en el campo. </a:t>
            </a:r>
          </a:p>
          <a:p>
            <a:pPr marL="0" marR="0" lvl="0" indent="0" algn="l" defTabSz="914400" rtl="0" eaLnBrk="1" fontAlgn="auto" latinLnBrk="0" hangingPunct="1">
              <a:lnSpc>
                <a:spcPct val="125000"/>
              </a:lnSpc>
              <a:spcBef>
                <a:spcPts val="0"/>
              </a:spcBef>
              <a:spcAft>
                <a:spcPts val="0"/>
              </a:spcAft>
              <a:buClrTx/>
              <a:buSzTx/>
              <a:buFontTx/>
              <a:buNone/>
              <a:tabLst/>
              <a:defRPr/>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E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plomo también puede ser ingerido por los animales si comen plantas cultivadas en suelos contaminados con plomo.</a:t>
            </a: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El plomo en el suelo también puede inhalarse si vuelve a quedar suspendido en el </a:t>
            </a:r>
            <a:r>
              <a:rPr lang="es-DO" sz="1800" b="0" i="0" u="none" dirty="0">
                <a:effectLst/>
                <a:latin typeface="Calibri" panose="020F0502020204030204" pitchFamily="34" charset="0"/>
                <a:ea typeface="MS Mincho" panose="02020609040205080304" pitchFamily="49" charset="-128"/>
                <a:cs typeface="Arial" panose="020B0604020202020204" pitchFamily="34" charset="0"/>
              </a:rPr>
              <a:t>aire o puede ser arrastrado dentro de casa en la suela de nuestros zapatos.</a:t>
            </a:r>
            <a:endParaRPr lang="en-US" sz="1800" b="0" i="0" u="non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ES" sz="1800" b="0" dirty="0">
                <a:effectLst/>
                <a:latin typeface="Calibri" panose="020F0502020204030204" pitchFamily="34" charset="0"/>
                <a:ea typeface="MS Mincho" panose="02020609040205080304" pitchFamily="49" charset="-128"/>
                <a:cs typeface="Arial" panose="020B0604020202020204" pitchFamily="34" charset="0"/>
              </a:rPr>
              <a:t>Construir camas de jardín elevadas y cultivar plantas en contenedores es la forma más común de reducir la posibilidad de entrar en contacto con contaminantes en los huertos urbanos, como en la imagen que se ve aquí. Estas técnicas de jardinería son las preferidas porque la tierra limpia y la materia orgánica que son utilizados para construir las camas elevadas crean una barrera física entre los jardineros/las plantas y la posible contaminación del suelo. Las camas de jardín elevados pueden ser construidos para uso permanente o estacional.</a:t>
            </a:r>
            <a:br>
              <a:rPr lang="es-ES" sz="1800" b="1" dirty="0">
                <a:effectLst/>
                <a:latin typeface="Calibri" panose="020F0502020204030204" pitchFamily="34" charset="0"/>
                <a:ea typeface="MS Mincho" panose="02020609040205080304" pitchFamily="49" charset="-128"/>
                <a:cs typeface="Arial" panose="020B0604020202020204" pitchFamily="34" charset="0"/>
              </a:rPr>
            </a:br>
            <a:br>
              <a:rPr lang="es-ES" sz="1800" b="1" dirty="0">
                <a:effectLst/>
                <a:latin typeface="Calibri" panose="020F0502020204030204" pitchFamily="34" charset="0"/>
                <a:ea typeface="MS Mincho" panose="02020609040205080304" pitchFamily="49" charset="-128"/>
                <a:cs typeface="Arial" panose="020B0604020202020204" pitchFamily="34" charset="0"/>
              </a:rPr>
            </a:br>
            <a:endParaRPr lang="es-ES" sz="1800" strike="sng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9</a:t>
            </a:fld>
            <a:endParaRPr lang="en-US"/>
          </a:p>
        </p:txBody>
      </p:sp>
    </p:spTree>
    <p:extLst>
      <p:ext uri="{BB962C8B-B14F-4D97-AF65-F5344CB8AC3E}">
        <p14:creationId xmlns:p14="http://schemas.microsoft.com/office/powerpoint/2010/main" val="360338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BAABF7DD-E573-B1B2-3A0F-66140B15B5C7}"/>
              </a:ext>
            </a:extLst>
          </p:cNvPr>
          <p:cNvSpPr txBox="1"/>
          <p:nvPr userDrawn="1"/>
        </p:nvSpPr>
        <p:spPr>
          <a:xfrm>
            <a:off x="0" y="6563762"/>
            <a:ext cx="9144000" cy="369332"/>
          </a:xfrm>
          <a:prstGeom prst="rect">
            <a:avLst/>
          </a:prstGeom>
          <a:solidFill>
            <a:srgbClr val="005427"/>
          </a:solidFill>
        </p:spPr>
        <p:txBody>
          <a:bodyPr wrap="square" rtlCol="0">
            <a:spAutoFit/>
          </a:bodyPr>
          <a:lstStyle/>
          <a:p>
            <a:endParaRPr lang="en-US" dirty="0"/>
          </a:p>
        </p:txBody>
      </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45-min%20UL%20Revision%20Process/espanol.epa.gov/plomo/renovaciones-seguras-con-el-plomo-para-los-aficionados-al-diy" TargetMode="External"/><Relationship Id="rId4" Type="http://schemas.openxmlformats.org/officeDocument/2006/relationships/hyperlink" Target="../45-min%20UL%20Revision%20Process/epa.gov/lead/findacontracto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epa.gov/lea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espanol.epa.gov/plom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AE443-D0F5-475A-EA70-49F7324E75DA}"/>
              </a:ext>
              <a:ext uri="{C183D7F6-B498-43B3-948B-1728B52AA6E4}">
                <adec:decorative xmlns:adec="http://schemas.microsoft.com/office/drawing/2017/decorative" val="1"/>
              </a:ext>
            </a:extLst>
          </p:cNvPr>
          <p:cNvSpPr/>
          <p:nvPr/>
        </p:nvSpPr>
        <p:spPr>
          <a:xfrm>
            <a:off x="206387" y="1360422"/>
            <a:ext cx="4365613" cy="16848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53E5144C-24C2-A58F-D891-7D25F680BFC9}"/>
              </a:ext>
            </a:extLst>
          </p:cNvPr>
          <p:cNvSpPr txBox="1">
            <a:spLocks noGrp="1"/>
          </p:cNvSpPr>
          <p:nvPr>
            <p:ph type="title" idx="4294967295"/>
          </p:nvPr>
        </p:nvSpPr>
        <p:spPr>
          <a:xfrm>
            <a:off x="206387" y="1284946"/>
            <a:ext cx="4173152"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sz="4500" b="1" i="0" u="none" strike="noStrike" kern="1200" cap="none" spc="0" normalizeH="0" baseline="0" noProof="0" dirty="0" err="1">
                <a:ln>
                  <a:noFill/>
                </a:ln>
                <a:solidFill>
                  <a:schemeClr val="tx1"/>
                </a:solidFill>
                <a:effectLst/>
                <a:uLnTx/>
                <a:uFillTx/>
                <a:latin typeface="Franklin Gothic Book" panose="020B0503020102020204" pitchFamily="34" charset="0"/>
                <a:ea typeface="+mn-ea"/>
                <a:cs typeface="Calibri Light" panose="020F0302020204030204" pitchFamily="34" charset="0"/>
              </a:rPr>
              <a:t>Informaci</a:t>
            </a:r>
            <a:r>
              <a:rPr kumimoji="0" lang="es-419" sz="4500" b="1" i="0" u="none" strike="noStrike" kern="1200" cap="none" spc="0" normalizeH="0" baseline="0" noProof="0" dirty="0" err="1">
                <a:ln>
                  <a:noFill/>
                </a:ln>
                <a:solidFill>
                  <a:schemeClr val="tx1"/>
                </a:solidFill>
                <a:effectLst/>
                <a:uLnTx/>
                <a:uFillTx/>
                <a:latin typeface="Franklin Gothic Book" panose="020B0503020102020204" pitchFamily="34" charset="0"/>
                <a:ea typeface="+mn-ea"/>
                <a:cs typeface="Calibri Light" panose="020F0302020204030204" pitchFamily="34" charset="0"/>
              </a:rPr>
              <a:t>ón</a:t>
            </a:r>
            <a:r>
              <a:rPr kumimoji="0" lang="es-AR" sz="4500" b="1"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Calibri Light" panose="020F0302020204030204" pitchFamily="34" charset="0"/>
              </a:rPr>
              <a:t> sobre el plomo</a:t>
            </a:r>
            <a:endParaRPr kumimoji="0" lang="es-AR" sz="4500" b="1"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708160"/>
          </a:xfrm>
          <a:prstGeom prst="rect">
            <a:avLst/>
          </a:prstGeom>
          <a:noFill/>
        </p:spPr>
        <p:txBody>
          <a:bodyPr wrap="square" rtlCol="0">
            <a:spAutoFit/>
          </a:bodyPr>
          <a:lstStyle/>
          <a:p>
            <a:pPr algn="ctr"/>
            <a:r>
              <a:rPr lang="es-AR" sz="3500" dirty="0">
                <a:latin typeface="Franklin Gothic Book" panose="020B0503020102020204" pitchFamily="34" charset="0"/>
                <a:cs typeface="Calibri Light" panose="020F0302020204030204" pitchFamily="34" charset="0"/>
              </a:rPr>
              <a:t>Nombre de la comunidad, </a:t>
            </a:r>
          </a:p>
          <a:p>
            <a:pPr algn="ctr"/>
            <a:r>
              <a:rPr lang="es-AR" sz="3500" dirty="0">
                <a:latin typeface="Franklin Gothic Book" panose="020B0503020102020204" pitchFamily="34" charset="0"/>
                <a:cs typeface="Calibri Light" panose="020F0302020204030204" pitchFamily="34" charset="0"/>
              </a:rPr>
              <a:t>mes, día, año</a:t>
            </a:r>
            <a:endParaRPr lang="es-AR"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pic>
        <p:nvPicPr>
          <p:cNvPr id="7" name="Picture 6"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8C075ECA-3798-1B0E-76B1-CFA9725E3D7C}"/>
              </a:ext>
            </a:extLst>
          </p:cNvPr>
          <p:cNvPicPr>
            <a:picLocks noChangeAspect="1"/>
          </p:cNvPicPr>
          <p:nvPr/>
        </p:nvPicPr>
        <p:blipFill>
          <a:blip r:embed="rId3"/>
          <a:stretch>
            <a:fillRect/>
          </a:stretch>
        </p:blipFill>
        <p:spPr>
          <a:xfrm>
            <a:off x="4316039" y="1077904"/>
            <a:ext cx="4734090" cy="4568122"/>
          </a:xfrm>
          <a:prstGeom prst="rect">
            <a:avLst/>
          </a:prstGeom>
        </p:spPr>
      </p:pic>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42B5CB-A2E9-4AA7-8C61-50B229641415}"/>
              </a:ext>
            </a:extLst>
          </p:cNvPr>
          <p:cNvSpPr txBox="1">
            <a:spLocks noGrp="1"/>
          </p:cNvSpPr>
          <p:nvPr>
            <p:ph type="title" idx="4294967295"/>
          </p:nvPr>
        </p:nvSpPr>
        <p:spPr>
          <a:xfrm>
            <a:off x="628650" y="365126"/>
            <a:ext cx="78867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Posibles fuentes de exposición </a:t>
            </a:r>
            <a:r>
              <a:rPr kumimoji="0" lang="es-U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mj-cs"/>
              </a:rPr>
              <a:t>4</a:t>
            </a: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 </a:t>
            </a:r>
            <a:endParaRPr kumimoji="0" lang="en-US"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a:extLst>
              <a:ext uri="{FF2B5EF4-FFF2-40B4-BE49-F238E27FC236}">
                <a16:creationId xmlns:a16="http://schemas.microsoft.com/office/drawing/2014/main" id="{DF3C2166-1758-77AB-55B9-4E6DA6124F3E}"/>
              </a:ext>
            </a:extLst>
          </p:cNvPr>
          <p:cNvSpPr txBox="1">
            <a:spLocks/>
          </p:cNvSpPr>
          <p:nvPr/>
        </p:nvSpPr>
        <p:spPr>
          <a:xfrm>
            <a:off x="628650" y="1289563"/>
            <a:ext cx="7674522" cy="1872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400" dirty="0">
                <a:latin typeface="Franklin Gothic Book" panose="020B0503020102020204" pitchFamily="34" charset="0"/>
                <a:cs typeface="Calibri Light" panose="020F0302020204030204" pitchFamily="34" charset="0"/>
              </a:rPr>
              <a:t>Los materiales importados</a:t>
            </a:r>
          </a:p>
          <a:p>
            <a:pPr lvl="1"/>
            <a:r>
              <a:rPr lang="es-EC" sz="2000" dirty="0">
                <a:latin typeface="Franklin Gothic Book" panose="020B0503020102020204" pitchFamily="34" charset="0"/>
                <a:cs typeface="Calibri Light" panose="020F0302020204030204" pitchFamily="34" charset="0"/>
              </a:rPr>
              <a:t>Especias</a:t>
            </a:r>
          </a:p>
          <a:p>
            <a:pPr lvl="1"/>
            <a:r>
              <a:rPr lang="es-EC" sz="2000" dirty="0">
                <a:latin typeface="Franklin Gothic Book" panose="020B0503020102020204" pitchFamily="34" charset="0"/>
                <a:cs typeface="Calibri Light" panose="020F0302020204030204" pitchFamily="34" charset="0"/>
              </a:rPr>
              <a:t>Alfarería/cerámica</a:t>
            </a:r>
          </a:p>
          <a:p>
            <a:r>
              <a:rPr lang="es-EC" sz="2400" dirty="0">
                <a:latin typeface="Franklin Gothic Book" panose="020B0503020102020204" pitchFamily="34" charset="0"/>
                <a:cs typeface="Calibri Light" panose="020F0302020204030204" pitchFamily="34" charset="0"/>
              </a:rPr>
              <a:t>Munición y equipo de pesca </a:t>
            </a:r>
          </a:p>
        </p:txBody>
      </p:sp>
      <p:pic>
        <p:nvPicPr>
          <p:cNvPr id="13" name="Picture 12" descr="Especias en un mercado">
            <a:extLst>
              <a:ext uri="{FF2B5EF4-FFF2-40B4-BE49-F238E27FC236}">
                <a16:creationId xmlns:a16="http://schemas.microsoft.com/office/drawing/2014/main" id="{0F57C21E-8224-FECA-F79C-673D1D204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642" y="3042081"/>
            <a:ext cx="4829974" cy="3228791"/>
          </a:xfrm>
          <a:prstGeom prst="rect">
            <a:avLst/>
          </a:prstGeom>
        </p:spPr>
      </p:pic>
      <p:sp>
        <p:nvSpPr>
          <p:cNvPr id="4" name="Slide Number Placeholder 5">
            <a:extLst>
              <a:ext uri="{FF2B5EF4-FFF2-40B4-BE49-F238E27FC236}">
                <a16:creationId xmlns:a16="http://schemas.microsoft.com/office/drawing/2014/main" id="{5CE8C100-96A9-A987-D261-4B7DFF8DF31A}"/>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10</a:t>
            </a:fld>
            <a:endParaRPr lang="en-US" dirty="0"/>
          </a:p>
        </p:txBody>
      </p:sp>
    </p:spTree>
    <p:extLst>
      <p:ext uri="{BB962C8B-B14F-4D97-AF65-F5344CB8AC3E}">
        <p14:creationId xmlns:p14="http://schemas.microsoft.com/office/powerpoint/2010/main" val="352719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3743" y="2419644"/>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Repasemos: ¿Cuáles son algunas fuentes de exposición al plomo?</a:t>
            </a:r>
            <a:endPar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Tree>
    <p:extLst>
      <p:ext uri="{BB962C8B-B14F-4D97-AF65-F5344CB8AC3E}">
        <p14:creationId xmlns:p14="http://schemas.microsoft.com/office/powerpoint/2010/main" val="49643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s-US" sz="3200" b="1" dirty="0"/>
              <a:t>Poblaciones vulnerables</a:t>
            </a:r>
            <a:endParaRPr lang="es-US" sz="3100" b="1" noProof="0" dirty="0">
              <a:latin typeface="Franklin Gothic Book" panose="020B0503020102020204" pitchFamily="34" charset="0"/>
              <a:cs typeface="Calibri Light" panose="020F0302020204030204" pitchFamily="34" charset="0"/>
            </a:endParaRPr>
          </a:p>
        </p:txBody>
      </p:sp>
      <p:pic>
        <p:nvPicPr>
          <p:cNvPr id="10" name="Picture 9" descr="Niños jugando en el piso">
            <a:extLst>
              <a:ext uri="{FF2B5EF4-FFF2-40B4-BE49-F238E27FC236}">
                <a16:creationId xmlns:a16="http://schemas.microsoft.com/office/drawing/2014/main" id="{BEB2E675-C2E4-9B9F-F701-733C34D5A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7565" y="2307070"/>
            <a:ext cx="2633472" cy="1864289"/>
          </a:xfrm>
          <a:prstGeom prst="rect">
            <a:avLst/>
          </a:prstGeom>
        </p:spPr>
      </p:pic>
      <p:sp>
        <p:nvSpPr>
          <p:cNvPr id="12" name="TextBox 11">
            <a:extLst>
              <a:ext uri="{FF2B5EF4-FFF2-40B4-BE49-F238E27FC236}">
                <a16:creationId xmlns:a16="http://schemas.microsoft.com/office/drawing/2014/main" id="{7E849A5B-EDDA-65D5-F990-79DB541AD56C}"/>
              </a:ext>
            </a:extLst>
          </p:cNvPr>
          <p:cNvSpPr txBox="1"/>
          <p:nvPr/>
        </p:nvSpPr>
        <p:spPr>
          <a:xfrm>
            <a:off x="0" y="4241795"/>
            <a:ext cx="2800059" cy="707886"/>
          </a:xfrm>
          <a:prstGeom prst="rect">
            <a:avLst/>
          </a:prstGeom>
          <a:noFill/>
        </p:spPr>
        <p:txBody>
          <a:bodyPr wrap="square" rtlCol="0">
            <a:spAutoFit/>
          </a:bodyPr>
          <a:lstStyle/>
          <a:p>
            <a:pPr marL="0" lvl="1" algn="ctr"/>
            <a:r>
              <a:rPr lang="es-DO" sz="2000" dirty="0"/>
              <a:t>Niños menores de 6 años</a:t>
            </a:r>
          </a:p>
        </p:txBody>
      </p:sp>
      <p:pic>
        <p:nvPicPr>
          <p:cNvPr id="19" name="Picture 18" descr="Adultos sentados en el piso con materiales de pintura">
            <a:extLst>
              <a:ext uri="{FF2B5EF4-FFF2-40B4-BE49-F238E27FC236}">
                <a16:creationId xmlns:a16="http://schemas.microsoft.com/office/drawing/2014/main" id="{C3195C93-6606-2A35-85F1-2F55AC7C04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56633" y="2307070"/>
            <a:ext cx="2633472" cy="1864288"/>
          </a:xfrm>
          <a:prstGeom prst="rect">
            <a:avLst/>
          </a:prstGeom>
        </p:spPr>
      </p:pic>
      <p:sp>
        <p:nvSpPr>
          <p:cNvPr id="14" name="TextBox 13">
            <a:extLst>
              <a:ext uri="{FF2B5EF4-FFF2-40B4-BE49-F238E27FC236}">
                <a16:creationId xmlns:a16="http://schemas.microsoft.com/office/drawing/2014/main" id="{EAACAB54-F209-9D77-BFC9-63A30F326388}"/>
              </a:ext>
            </a:extLst>
          </p:cNvPr>
          <p:cNvSpPr txBox="1"/>
          <p:nvPr/>
        </p:nvSpPr>
        <p:spPr>
          <a:xfrm>
            <a:off x="2889480" y="4180239"/>
            <a:ext cx="3414617" cy="1538883"/>
          </a:xfrm>
          <a:prstGeom prst="rect">
            <a:avLst/>
          </a:prstGeom>
          <a:noFill/>
        </p:spPr>
        <p:txBody>
          <a:bodyPr wrap="square" lIns="0" rIns="274320" rtlCol="0">
            <a:spAutoFit/>
          </a:bodyPr>
          <a:lstStyle/>
          <a:p>
            <a:pPr marL="0" lvl="1" algn="ctr"/>
            <a:r>
              <a:rPr lang="es-DO" sz="2000" dirty="0"/>
              <a:t>Adultos a través de empleos, actividades de recreación o prácticas culturales</a:t>
            </a:r>
          </a:p>
          <a:p>
            <a:pPr lvl="1" algn="ctr"/>
            <a:endParaRPr lang="en-US" sz="1200" dirty="0">
              <a:latin typeface="Calibri Light" panose="020F0302020204030204" pitchFamily="34" charset="0"/>
              <a:cs typeface="Calibri Light" panose="020F0302020204030204" pitchFamily="34" charset="0"/>
            </a:endParaRPr>
          </a:p>
        </p:txBody>
      </p:sp>
      <p:pic>
        <p:nvPicPr>
          <p:cNvPr id="17" name="Picture 16" descr="Persona embarazada sujetándose la barriga&#10;">
            <a:extLst>
              <a:ext uri="{FF2B5EF4-FFF2-40B4-BE49-F238E27FC236}">
                <a16:creationId xmlns:a16="http://schemas.microsoft.com/office/drawing/2014/main" id="{9295F673-A7E7-FCB0-DF02-60BE546227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3420" y="2316187"/>
            <a:ext cx="2633472" cy="1855171"/>
          </a:xfrm>
          <a:prstGeom prst="rect">
            <a:avLst/>
          </a:prstGeom>
        </p:spPr>
      </p:pic>
      <p:sp>
        <p:nvSpPr>
          <p:cNvPr id="15" name="TextBox 14">
            <a:extLst>
              <a:ext uri="{FF2B5EF4-FFF2-40B4-BE49-F238E27FC236}">
                <a16:creationId xmlns:a16="http://schemas.microsoft.com/office/drawing/2014/main" id="{55D1D692-9ECE-F631-80A2-60FBEBB40133}"/>
              </a:ext>
            </a:extLst>
          </p:cNvPr>
          <p:cNvSpPr txBox="1"/>
          <p:nvPr/>
        </p:nvSpPr>
        <p:spPr>
          <a:xfrm>
            <a:off x="6300233" y="4241795"/>
            <a:ext cx="2602345" cy="1015663"/>
          </a:xfrm>
          <a:prstGeom prst="rect">
            <a:avLst/>
          </a:prstGeom>
          <a:noFill/>
        </p:spPr>
        <p:txBody>
          <a:bodyPr wrap="square" lIns="91440" tIns="45720" rIns="91440" bIns="45720" rtlCol="0" anchor="t">
            <a:spAutoFit/>
          </a:bodyPr>
          <a:lstStyle/>
          <a:p>
            <a:pPr marL="0" lvl="1" algn="ctr"/>
            <a:r>
              <a:rPr lang="es-DO" sz="2000" dirty="0"/>
              <a:t>Mujeres </a:t>
            </a:r>
            <a:br>
              <a:rPr lang="es-DO" sz="2000" dirty="0"/>
            </a:br>
            <a:r>
              <a:rPr lang="es-DO" sz="2000" dirty="0"/>
              <a:t>embarazadas y lactantes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spTree>
    <p:extLst>
      <p:ext uri="{BB962C8B-B14F-4D97-AF65-F5344CB8AC3E}">
        <p14:creationId xmlns:p14="http://schemas.microsoft.com/office/powerpoint/2010/main" val="163485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91D833-0E7A-B0A2-080F-FD45DC074F74}"/>
              </a:ext>
            </a:extLst>
          </p:cNvPr>
          <p:cNvSpPr txBox="1">
            <a:spLocks noGrp="1"/>
          </p:cNvSpPr>
          <p:nvPr>
            <p:ph type="title" idx="4294967295"/>
          </p:nvPr>
        </p:nvSpPr>
        <p:spPr>
          <a:xfrm>
            <a:off x="549992" y="290104"/>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DO" sz="2800" b="1" i="0" u="none" strike="noStrike" kern="1200" cap="none" spc="0" normalizeH="0" baseline="0" noProof="0" dirty="0">
                <a:ln>
                  <a:noFill/>
                </a:ln>
                <a:solidFill>
                  <a:schemeClr val="tx1"/>
                </a:solidFill>
                <a:effectLst/>
                <a:uLnTx/>
                <a:uFillTx/>
                <a:latin typeface="+mj-lt"/>
                <a:ea typeface="+mj-ea"/>
                <a:cs typeface="+mj-cs"/>
              </a:rPr>
              <a:t>Poblaciones vulnerables </a:t>
            </a:r>
            <a:r>
              <a:rPr kumimoji="0" lang="es-DO" sz="2800" b="1" i="0" u="none" strike="noStrike" kern="1200" cap="none" spc="0" normalizeH="0" baseline="0" noProof="0" dirty="0">
                <a:ln>
                  <a:noFill/>
                </a:ln>
                <a:solidFill>
                  <a:schemeClr val="bg1"/>
                </a:solidFill>
                <a:effectLst/>
                <a:uLnTx/>
                <a:uFillTx/>
                <a:latin typeface="+mj-lt"/>
                <a:ea typeface="+mj-ea"/>
                <a:cs typeface="+mj-cs"/>
              </a:rPr>
              <a:t>2</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2" name="Picture 1" descr="niño masticando un juguete pintado">
            <a:extLst>
              <a:ext uri="{FF2B5EF4-FFF2-40B4-BE49-F238E27FC236}">
                <a16:creationId xmlns:a16="http://schemas.microsoft.com/office/drawing/2014/main" id="{0B4F90CA-CD34-4F80-F78F-7EDB21AAC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296" y="1758554"/>
            <a:ext cx="4896304" cy="3264202"/>
          </a:xfrm>
          <a:prstGeom prst="rect">
            <a:avLst/>
          </a:prstGeom>
        </p:spPr>
      </p:pic>
      <p:sp>
        <p:nvSpPr>
          <p:cNvPr id="12" name="TextBox 11">
            <a:extLst>
              <a:ext uri="{FF2B5EF4-FFF2-40B4-BE49-F238E27FC236}">
                <a16:creationId xmlns:a16="http://schemas.microsoft.com/office/drawing/2014/main" id="{7E849A5B-EDDA-65D5-F990-79DB541AD56C}"/>
              </a:ext>
            </a:extLst>
          </p:cNvPr>
          <p:cNvSpPr txBox="1"/>
          <p:nvPr/>
        </p:nvSpPr>
        <p:spPr>
          <a:xfrm>
            <a:off x="2408701" y="5022756"/>
            <a:ext cx="4357074" cy="461665"/>
          </a:xfrm>
          <a:prstGeom prst="rect">
            <a:avLst/>
          </a:prstGeom>
          <a:noFill/>
        </p:spPr>
        <p:txBody>
          <a:bodyPr wrap="square" rtlCol="0">
            <a:spAutoFit/>
          </a:bodyPr>
          <a:lstStyle/>
          <a:p>
            <a:pPr marL="0" lvl="1" algn="ctr"/>
            <a:r>
              <a:rPr lang="es-DO" sz="2400" dirty="0"/>
              <a:t>Niños menores de 6 años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13</a:t>
            </a:fld>
            <a:endParaRPr lang="en-US" dirty="0"/>
          </a:p>
        </p:txBody>
      </p:sp>
    </p:spTree>
    <p:extLst>
      <p:ext uri="{BB962C8B-B14F-4D97-AF65-F5344CB8AC3E}">
        <p14:creationId xmlns:p14="http://schemas.microsoft.com/office/powerpoint/2010/main" val="384461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220D-EBD9-4BED-9374-EDADED1B36FE}"/>
              </a:ext>
            </a:extLst>
          </p:cNvPr>
          <p:cNvSpPr>
            <a:spLocks noGrp="1"/>
          </p:cNvSpPr>
          <p:nvPr>
            <p:ph type="title"/>
          </p:nvPr>
        </p:nvSpPr>
        <p:spPr>
          <a:xfrm>
            <a:off x="459910" y="3752849"/>
            <a:ext cx="2468166" cy="2452687"/>
          </a:xfrm>
        </p:spPr>
        <p:txBody>
          <a:bodyPr anchor="ctr">
            <a:normAutofit/>
          </a:bodyPr>
          <a:lstStyle/>
          <a:p>
            <a:r>
              <a:rPr lang="es-US" sz="3200" b="1" dirty="0">
                <a:latin typeface="Franklin Gothic Book" panose="020B0503020102020204" pitchFamily="34" charset="0"/>
              </a:rPr>
              <a:t>Efectos en la salud: Niños</a:t>
            </a:r>
            <a:endParaRPr lang="es-US" sz="3200" b="1" noProof="0" dirty="0">
              <a:latin typeface="Franklin Gothic Book" panose="020B0503020102020204" pitchFamily="34" charset="0"/>
              <a:cs typeface="Calibri Light" panose="020F0302020204030204" pitchFamily="34" charset="0"/>
            </a:endParaRPr>
          </a:p>
        </p:txBody>
      </p:sp>
      <p:pic>
        <p:nvPicPr>
          <p:cNvPr id="7" name="Picture 6" descr="Niños jugando">
            <a:extLst>
              <a:ext uri="{FF2B5EF4-FFF2-40B4-BE49-F238E27FC236}">
                <a16:creationId xmlns:a16="http://schemas.microsoft.com/office/drawing/2014/main" id="{74ACE430-39E9-737D-9088-D13A9A1E34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5"/>
          <a:stretch/>
        </p:blipFill>
        <p:spPr>
          <a:xfrm>
            <a:off x="10556"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0DD1AEE5-813A-03CA-18AB-C185EC39E39A}"/>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cs typeface="Calibri Light" panose="020F0302020204030204" pitchFamily="34" charset="0"/>
              </a:rPr>
              <a:t>Problemas de comportamiento y aprendizaje</a:t>
            </a:r>
          </a:p>
          <a:p>
            <a:r>
              <a:rPr lang="es-ES" sz="2300" dirty="0">
                <a:latin typeface="Franklin Gothic Book" panose="020B0503020102020204" pitchFamily="34" charset="0"/>
                <a:cs typeface="Calibri Light" panose="020F0302020204030204" pitchFamily="34" charset="0"/>
              </a:rPr>
              <a:t>Menor coeficiente intelectual (IQ) e hiperactividad</a:t>
            </a:r>
          </a:p>
          <a:p>
            <a:r>
              <a:rPr lang="es-ES" sz="2300" dirty="0">
                <a:latin typeface="Franklin Gothic Book" panose="020B0503020102020204" pitchFamily="34" charset="0"/>
                <a:cs typeface="Calibri Light" panose="020F0302020204030204" pitchFamily="34" charset="0"/>
              </a:rPr>
              <a:t>Retraso en el crecimiento</a:t>
            </a:r>
          </a:p>
          <a:p>
            <a:r>
              <a:rPr lang="es-ES" sz="2300" dirty="0">
                <a:latin typeface="Franklin Gothic Book" panose="020B0503020102020204" pitchFamily="34" charset="0"/>
                <a:cs typeface="Calibri Light" panose="020F0302020204030204" pitchFamily="34" charset="0"/>
              </a:rPr>
              <a:t>Problemas de audición</a:t>
            </a:r>
          </a:p>
          <a:p>
            <a:r>
              <a:rPr lang="es-ES" sz="2300" dirty="0">
                <a:latin typeface="Franklin Gothic Book" panose="020B0503020102020204" pitchFamily="34" charset="0"/>
                <a:cs typeface="Calibri Light" panose="020F0302020204030204" pitchFamily="34" charset="0"/>
              </a:rPr>
              <a:t>Anemia</a:t>
            </a:r>
          </a:p>
        </p:txBody>
      </p:sp>
      <p:sp>
        <p:nvSpPr>
          <p:cNvPr id="4" name="Slide Number Placeholder 5">
            <a:extLst>
              <a:ext uri="{FF2B5EF4-FFF2-40B4-BE49-F238E27FC236}">
                <a16:creationId xmlns:a16="http://schemas.microsoft.com/office/drawing/2014/main" id="{977D1440-E2DA-6F99-4B62-1C5301755B3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spTree>
    <p:extLst>
      <p:ext uri="{BB962C8B-B14F-4D97-AF65-F5344CB8AC3E}">
        <p14:creationId xmlns:p14="http://schemas.microsoft.com/office/powerpoint/2010/main" val="209073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815A2B-9FDF-4312-8500-095A957390CA}"/>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DO" sz="2800" b="1" i="0" u="none" strike="noStrike" kern="1200" cap="none" spc="0" normalizeH="0" baseline="0" noProof="0" dirty="0">
                <a:ln>
                  <a:noFill/>
                </a:ln>
                <a:solidFill>
                  <a:schemeClr val="tx1"/>
                </a:solidFill>
                <a:effectLst/>
                <a:uLnTx/>
                <a:uFillTx/>
                <a:latin typeface="+mj-lt"/>
                <a:ea typeface="+mj-ea"/>
                <a:cs typeface="+mj-cs"/>
              </a:rPr>
              <a:t>Poblaciones vulnerables </a:t>
            </a:r>
            <a:r>
              <a:rPr kumimoji="0" lang="es-DO" sz="2800" b="1" i="0" u="none" strike="noStrike" kern="1200" cap="none" spc="0" normalizeH="0" baseline="0" noProof="0" dirty="0">
                <a:ln>
                  <a:noFill/>
                </a:ln>
                <a:solidFill>
                  <a:schemeClr val="bg1"/>
                </a:solidFill>
                <a:effectLst/>
                <a:uLnTx/>
                <a:uFillTx/>
                <a:latin typeface="+mj-lt"/>
                <a:ea typeface="+mj-ea"/>
                <a:cs typeface="+mj-cs"/>
              </a:rPr>
              <a:t>3</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5" name="Picture 4" descr="Adultos sentados en el piso con materiales de pintura">
            <a:extLst>
              <a:ext uri="{FF2B5EF4-FFF2-40B4-BE49-F238E27FC236}">
                <a16:creationId xmlns:a16="http://schemas.microsoft.com/office/drawing/2014/main" id="{509DA486-FB2D-70A5-6F4A-193E8A233BA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89858" y="1889560"/>
            <a:ext cx="4370832" cy="3094200"/>
          </a:xfrm>
          <a:prstGeom prst="rect">
            <a:avLst/>
          </a:prstGeom>
        </p:spPr>
      </p:pic>
      <p:sp>
        <p:nvSpPr>
          <p:cNvPr id="7" name="TextBox 6">
            <a:extLst>
              <a:ext uri="{FF2B5EF4-FFF2-40B4-BE49-F238E27FC236}">
                <a16:creationId xmlns:a16="http://schemas.microsoft.com/office/drawing/2014/main" id="{F79C0F26-306E-23B9-7610-359118FDA334}"/>
              </a:ext>
            </a:extLst>
          </p:cNvPr>
          <p:cNvSpPr txBox="1"/>
          <p:nvPr/>
        </p:nvSpPr>
        <p:spPr>
          <a:xfrm>
            <a:off x="2058180" y="5042610"/>
            <a:ext cx="5028420" cy="1477328"/>
          </a:xfrm>
          <a:prstGeom prst="rect">
            <a:avLst/>
          </a:prstGeom>
          <a:noFill/>
        </p:spPr>
        <p:txBody>
          <a:bodyPr wrap="square" rtlCol="0">
            <a:spAutoFit/>
          </a:bodyPr>
          <a:lstStyle/>
          <a:p>
            <a:pPr marL="0" lvl="1" algn="ctr"/>
            <a:r>
              <a:rPr lang="es-DO" sz="2400" dirty="0"/>
              <a:t>Adultos a través de empleos, actividades de recreación o prácticas culturales</a:t>
            </a:r>
          </a:p>
          <a:p>
            <a:pPr lvl="1"/>
            <a:endParaRPr lang="en-US" sz="1800" dirty="0">
              <a:latin typeface="Calibri Light" panose="020F030202020403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spTree>
    <p:extLst>
      <p:ext uri="{BB962C8B-B14F-4D97-AF65-F5344CB8AC3E}">
        <p14:creationId xmlns:p14="http://schemas.microsoft.com/office/powerpoint/2010/main" val="77630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9DF4AE-7308-DF80-3AB8-107550C00676}"/>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a:t>
            </a:r>
            <a:br>
              <a:rPr lang="es-US" sz="3200" b="1" dirty="0">
                <a:latin typeface="Franklin Gothic Book" panose="020B0503020102020204" pitchFamily="34" charset="0"/>
              </a:rPr>
            </a:br>
            <a:r>
              <a:rPr lang="es-US" sz="3200" b="1" dirty="0">
                <a:latin typeface="Franklin Gothic Book" panose="020B0503020102020204" pitchFamily="34" charset="0"/>
              </a:rPr>
              <a:t>la salud: Adultos</a:t>
            </a:r>
          </a:p>
        </p:txBody>
      </p:sp>
      <p:pic>
        <p:nvPicPr>
          <p:cNvPr id="5" name="Picture 4" descr="Médico hablando con un paciente">
            <a:extLst>
              <a:ext uri="{FF2B5EF4-FFF2-40B4-BE49-F238E27FC236}">
                <a16:creationId xmlns:a16="http://schemas.microsoft.com/office/drawing/2014/main" id="{BF792442-4B25-D312-011B-0A7873B3D1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2">
            <a:extLst>
              <a:ext uri="{FF2B5EF4-FFF2-40B4-BE49-F238E27FC236}">
                <a16:creationId xmlns:a16="http://schemas.microsoft.com/office/drawing/2014/main" id="{BAABD67D-66CE-B3B3-CADC-E72494B4E371}"/>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S" sz="2400" dirty="0">
                <a:latin typeface="Franklin Gothic Book" panose="020B0503020102020204" pitchFamily="34" charset="0"/>
              </a:rPr>
              <a:t>Aumento de la presión arterial e incidencia de hipertensión</a:t>
            </a:r>
          </a:p>
          <a:p>
            <a:pPr lvl="0"/>
            <a:r>
              <a:rPr lang="es-ES" sz="2400" b="0" i="0" dirty="0">
                <a:solidFill>
                  <a:srgbClr val="1B1B1B"/>
                </a:solidFill>
                <a:effectLst/>
                <a:latin typeface="Franklin Gothic Book" panose="020B0503020102020204" pitchFamily="34" charset="0"/>
              </a:rPr>
              <a:t>Disminución de la función renal</a:t>
            </a:r>
          </a:p>
          <a:p>
            <a:pPr lvl="0"/>
            <a:r>
              <a:rPr lang="es-ES" sz="2400" dirty="0">
                <a:latin typeface="Franklin Gothic Book" panose="020B0503020102020204" pitchFamily="34" charset="0"/>
              </a:rPr>
              <a:t>Problemas reproductivos (tanto en hombres como en mujeres)</a:t>
            </a:r>
          </a:p>
        </p:txBody>
      </p:sp>
      <p:sp>
        <p:nvSpPr>
          <p:cNvPr id="2" name="Slide Number Placeholder 5">
            <a:extLst>
              <a:ext uri="{FF2B5EF4-FFF2-40B4-BE49-F238E27FC236}">
                <a16:creationId xmlns:a16="http://schemas.microsoft.com/office/drawing/2014/main" id="{6C0BF38B-5B6E-0CF7-314E-DC22EDF3707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16</a:t>
            </a:fld>
            <a:endParaRPr lang="en-US" dirty="0"/>
          </a:p>
        </p:txBody>
      </p:sp>
    </p:spTree>
    <p:extLst>
      <p:ext uri="{BB962C8B-B14F-4D97-AF65-F5344CB8AC3E}">
        <p14:creationId xmlns:p14="http://schemas.microsoft.com/office/powerpoint/2010/main" val="238769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9C7B73-768F-25B1-1B9B-2FCB8321A50B}"/>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DO" sz="2800" b="1" i="0" u="none" strike="noStrike" kern="1200" cap="none" spc="0" normalizeH="0" baseline="0" noProof="0" dirty="0">
                <a:ln>
                  <a:noFill/>
                </a:ln>
                <a:solidFill>
                  <a:schemeClr val="tx1"/>
                </a:solidFill>
                <a:effectLst/>
                <a:uLnTx/>
                <a:uFillTx/>
                <a:latin typeface="+mj-lt"/>
                <a:ea typeface="+mj-ea"/>
                <a:cs typeface="+mj-cs"/>
              </a:rPr>
              <a:t>Poblaciones vulnerables </a:t>
            </a:r>
            <a:r>
              <a:rPr kumimoji="0" lang="es-DO" sz="2800" b="1" i="0" u="none" strike="noStrike" kern="1200" cap="none" spc="0" normalizeH="0" baseline="0" noProof="0" dirty="0">
                <a:ln>
                  <a:noFill/>
                </a:ln>
                <a:solidFill>
                  <a:schemeClr val="bg1"/>
                </a:solidFill>
                <a:effectLst/>
                <a:uLnTx/>
                <a:uFillTx/>
                <a:latin typeface="+mj-lt"/>
                <a:ea typeface="+mj-ea"/>
                <a:cs typeface="+mj-cs"/>
              </a:rPr>
              <a:t>4</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6" name="Picture 5" descr="Persona embarazada sujetándose la barriga">
            <a:extLst>
              <a:ext uri="{FF2B5EF4-FFF2-40B4-BE49-F238E27FC236}">
                <a16:creationId xmlns:a16="http://schemas.microsoft.com/office/drawing/2014/main" id="{BC583E79-BBD6-0960-6C2C-AD344A5640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1918" y="1884714"/>
            <a:ext cx="4370832" cy="3079069"/>
          </a:xfrm>
          <a:prstGeom prst="rect">
            <a:avLst/>
          </a:prstGeom>
        </p:spPr>
      </p:pic>
      <p:sp>
        <p:nvSpPr>
          <p:cNvPr id="15" name="TextBox 14">
            <a:extLst>
              <a:ext uri="{FF2B5EF4-FFF2-40B4-BE49-F238E27FC236}">
                <a16:creationId xmlns:a16="http://schemas.microsoft.com/office/drawing/2014/main" id="{55D1D692-9ECE-F631-80A2-60FBEBB40133}"/>
              </a:ext>
            </a:extLst>
          </p:cNvPr>
          <p:cNvSpPr txBox="1"/>
          <p:nvPr/>
        </p:nvSpPr>
        <p:spPr>
          <a:xfrm>
            <a:off x="2394596" y="5012415"/>
            <a:ext cx="4370832" cy="830997"/>
          </a:xfrm>
          <a:prstGeom prst="rect">
            <a:avLst/>
          </a:prstGeom>
          <a:noFill/>
        </p:spPr>
        <p:txBody>
          <a:bodyPr wrap="square" lIns="91440" tIns="45720" rIns="91440" bIns="45720" rtlCol="0" anchor="t">
            <a:spAutoFit/>
          </a:bodyPr>
          <a:lstStyle/>
          <a:p>
            <a:pPr marL="0" lvl="1" algn="ctr"/>
            <a:r>
              <a:rPr lang="es-DO" sz="2400" dirty="0"/>
              <a:t>Mujeres embarazadas y lactantes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17</a:t>
            </a:fld>
            <a:endParaRPr lang="en-US" dirty="0"/>
          </a:p>
        </p:txBody>
      </p:sp>
    </p:spTree>
    <p:extLst>
      <p:ext uri="{BB962C8B-B14F-4D97-AF65-F5344CB8AC3E}">
        <p14:creationId xmlns:p14="http://schemas.microsoft.com/office/powerpoint/2010/main" val="212117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5CAD-AF3E-431F-B432-CB2C6904D66A}"/>
              </a:ext>
            </a:extLst>
          </p:cNvPr>
          <p:cNvSpPr>
            <a:spLocks noGrp="1"/>
          </p:cNvSpPr>
          <p:nvPr>
            <p:ph type="title"/>
          </p:nvPr>
        </p:nvSpPr>
        <p:spPr>
          <a:xfrm>
            <a:off x="159026" y="3752849"/>
            <a:ext cx="2765043" cy="2452687"/>
          </a:xfrm>
        </p:spPr>
        <p:txBody>
          <a:bodyPr vert="horz" lIns="91440" tIns="45720" rIns="91440" bIns="45720" rtlCol="0" anchor="ctr">
            <a:normAutofit/>
          </a:bodyPr>
          <a:lstStyle/>
          <a:p>
            <a:r>
              <a:rPr lang="es-US" sz="2800" b="1" dirty="0">
                <a:latin typeface="Franklin Gothic Book"/>
              </a:rPr>
              <a:t>Efectos en la salud: Mujeres embarazadas</a:t>
            </a:r>
          </a:p>
        </p:txBody>
      </p:sp>
      <p:pic>
        <p:nvPicPr>
          <p:cNvPr id="9" name="Picture 8" descr="Mujer embarazada ">
            <a:extLst>
              <a:ext uri="{FF2B5EF4-FFF2-40B4-BE49-F238E27FC236}">
                <a16:creationId xmlns:a16="http://schemas.microsoft.com/office/drawing/2014/main" id="{D675C1CC-987A-2EF1-798B-879EAB7BC3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Content Placeholder 2">
            <a:extLst>
              <a:ext uri="{FF2B5EF4-FFF2-40B4-BE49-F238E27FC236}">
                <a16:creationId xmlns:a16="http://schemas.microsoft.com/office/drawing/2014/main" id="{B3EA3209-0D4D-BE67-2727-F279FC4099C2}"/>
              </a:ext>
            </a:extLst>
          </p:cNvPr>
          <p:cNvSpPr txBox="1">
            <a:spLocks/>
          </p:cNvSpPr>
          <p:nvPr/>
        </p:nvSpPr>
        <p:spPr>
          <a:xfrm>
            <a:off x="2715065" y="3454958"/>
            <a:ext cx="6427564" cy="325440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500"/>
              </a:spcAft>
            </a:pPr>
            <a:r>
              <a:rPr lang="es-ES" sz="2200" dirty="0">
                <a:latin typeface="Franklin Gothic Book"/>
                <a:cs typeface="Calibri Light"/>
              </a:rPr>
              <a:t>El plomo puede ser transmitido por la mujer </a:t>
            </a:r>
            <a:br>
              <a:rPr lang="es-ES" sz="2200" dirty="0">
                <a:latin typeface="Franklin Gothic Book"/>
                <a:cs typeface="Calibri Light"/>
              </a:rPr>
            </a:br>
            <a:r>
              <a:rPr lang="es-ES" sz="2200" dirty="0">
                <a:latin typeface="Franklin Gothic Book"/>
                <a:cs typeface="Calibri Light"/>
              </a:rPr>
              <a:t>embarazada, exponiendo al feto o bebé lactante</a:t>
            </a:r>
          </a:p>
          <a:p>
            <a:pPr>
              <a:spcBef>
                <a:spcPts val="800"/>
              </a:spcBef>
              <a:spcAft>
                <a:spcPts val="500"/>
              </a:spcAft>
            </a:pPr>
            <a:r>
              <a:rPr lang="es-ES" sz="2200" dirty="0">
                <a:latin typeface="Franklin Gothic Book"/>
                <a:cs typeface="Calibri Light"/>
              </a:rPr>
              <a:t>Pone a la mujer embarazada en riesgo de aborto espontáneo </a:t>
            </a:r>
          </a:p>
          <a:p>
            <a:pPr>
              <a:spcBef>
                <a:spcPts val="800"/>
              </a:spcBef>
              <a:spcAft>
                <a:spcPts val="500"/>
              </a:spcAft>
            </a:pPr>
            <a:r>
              <a:rPr lang="es-ES" sz="2200" dirty="0">
                <a:latin typeface="Franklin Gothic Book" panose="020B0503020102020204" pitchFamily="34" charset="0"/>
                <a:cs typeface="Calibri Light" panose="020F0302020204030204" pitchFamily="34" charset="0"/>
              </a:rPr>
              <a:t>El/la bebé puede nacer prematuro o demasiado pequeño</a:t>
            </a:r>
          </a:p>
          <a:p>
            <a:pPr>
              <a:spcBef>
                <a:spcPts val="800"/>
              </a:spcBef>
              <a:spcAft>
                <a:spcPts val="500"/>
              </a:spcAft>
            </a:pPr>
            <a:r>
              <a:rPr lang="es-US" sz="2200" dirty="0">
                <a:latin typeface="Franklin Gothic Book" panose="020B0503020102020204" pitchFamily="34" charset="0"/>
                <a:cs typeface="Calibri Light" panose="020F0302020204030204" pitchFamily="34" charset="0"/>
              </a:rPr>
              <a:t>Afecta</a:t>
            </a:r>
            <a:r>
              <a:rPr lang="es-US" sz="2200" b="1" dirty="0">
                <a:latin typeface="Franklin Gothic Book" panose="020B0503020102020204" pitchFamily="34" charset="0"/>
                <a:cs typeface="Calibri Light" panose="020F0302020204030204" pitchFamily="34" charset="0"/>
              </a:rPr>
              <a:t> </a:t>
            </a:r>
            <a:r>
              <a:rPr lang="es-US" sz="2200" dirty="0">
                <a:latin typeface="Franklin Gothic Book" panose="020B0503020102020204" pitchFamily="34" charset="0"/>
                <a:cs typeface="Calibri Light" panose="020F0302020204030204" pitchFamily="34" charset="0"/>
              </a:rPr>
              <a:t>a</a:t>
            </a:r>
            <a:r>
              <a:rPr lang="es-US" sz="2200" dirty="0">
                <a:latin typeface="Franklin Gothic Book" panose="020B0503020102020204" pitchFamily="34" charset="0"/>
              </a:rPr>
              <a:t>l cerebro, los riñones y el sistema nervioso del bebé</a:t>
            </a:r>
            <a:endParaRPr lang="es-US" sz="22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886FA626-D5CA-EFEB-C5B6-446008B9EE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18</a:t>
            </a:fld>
            <a:endParaRPr lang="en-US" dirty="0"/>
          </a:p>
        </p:txBody>
      </p:sp>
    </p:spTree>
    <p:extLst>
      <p:ext uri="{BB962C8B-B14F-4D97-AF65-F5344CB8AC3E}">
        <p14:creationId xmlns:p14="http://schemas.microsoft.com/office/powerpoint/2010/main" val="259240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la salud: Vida silvestre</a:t>
            </a:r>
          </a:p>
        </p:txBody>
      </p:sp>
      <p:pic>
        <p:nvPicPr>
          <p:cNvPr id="7" name="Picture 6" descr="Águila">
            <a:extLst>
              <a:ext uri="{FF2B5EF4-FFF2-40B4-BE49-F238E27FC236}">
                <a16:creationId xmlns:a16="http://schemas.microsoft.com/office/drawing/2014/main" id="{6428F7C0-169D-5756-18E9-089AC5969B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2828925" y="3710613"/>
            <a:ext cx="6315055" cy="2787169"/>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El plomo también puede afectar a especies silvestres como aves, mamíferos y anfibios </a:t>
            </a:r>
          </a:p>
          <a:p>
            <a:r>
              <a:rPr lang="es-US" sz="2300" noProof="0" dirty="0">
                <a:latin typeface="Franklin Gothic Book" panose="020B0503020102020204" pitchFamily="34" charset="0"/>
                <a:cs typeface="Calibri Light" panose="020F0302020204030204" pitchFamily="34" charset="0"/>
              </a:rPr>
              <a:t>Los animales pueden estar expuestos al plomo de la minería, las emisiones de instalaciones y la pintura a base de plomo</a:t>
            </a:r>
          </a:p>
        </p:txBody>
      </p:sp>
      <p:sp>
        <p:nvSpPr>
          <p:cNvPr id="6" name="Slide Number Placeholder 5">
            <a:extLst>
              <a:ext uri="{FF2B5EF4-FFF2-40B4-BE49-F238E27FC236}">
                <a16:creationId xmlns:a16="http://schemas.microsoft.com/office/drawing/2014/main" id="{E64F51BD-B003-9481-1306-A9C9BE0C64D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19</a:t>
            </a:fld>
            <a:endParaRPr lang="en-US" dirty="0"/>
          </a:p>
        </p:txBody>
      </p:sp>
    </p:spTree>
    <p:extLst>
      <p:ext uri="{BB962C8B-B14F-4D97-AF65-F5344CB8AC3E}">
        <p14:creationId xmlns:p14="http://schemas.microsoft.com/office/powerpoint/2010/main" val="263067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rPr>
              <a:t>Descripción</a:t>
            </a:r>
          </a:p>
        </p:txBody>
      </p:sp>
      <p:pic>
        <p:nvPicPr>
          <p:cNvPr id="8" name="Picture 7" descr="Una familia cogida de la mano y corriendo hacia la puesta de sol ">
            <a:extLst>
              <a:ext uri="{FF2B5EF4-FFF2-40B4-BE49-F238E27FC236}">
                <a16:creationId xmlns:a16="http://schemas.microsoft.com/office/drawing/2014/main" id="{49421C4A-4DE4-89EA-C63D-B4C0D753D935}"/>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060700" y="3752850"/>
            <a:ext cx="5981700" cy="2452687"/>
          </a:xfrm>
        </p:spPr>
        <p:txBody>
          <a:bodyPr anchor="ctr">
            <a:normAutofit/>
          </a:bodyPr>
          <a:lstStyle/>
          <a:p>
            <a:r>
              <a:rPr lang="es-US" sz="2300" dirty="0">
                <a:latin typeface="Franklin Gothic Book" panose="020B0503020102020204" pitchFamily="34" charset="0"/>
              </a:rPr>
              <a:t>F</a:t>
            </a:r>
            <a:r>
              <a:rPr lang="es-US" sz="2300" noProof="0" dirty="0" err="1">
                <a:latin typeface="Franklin Gothic Book" panose="020B0503020102020204" pitchFamily="34" charset="0"/>
              </a:rPr>
              <a:t>uentes</a:t>
            </a:r>
            <a:r>
              <a:rPr lang="es-US" sz="2300" noProof="0" dirty="0">
                <a:latin typeface="Franklin Gothic Book" panose="020B0503020102020204" pitchFamily="34" charset="0"/>
              </a:rPr>
              <a:t> de exposición al plomo</a:t>
            </a:r>
          </a:p>
          <a:p>
            <a:r>
              <a:rPr lang="es-US" sz="2300" noProof="0" dirty="0">
                <a:latin typeface="Franklin Gothic Book" panose="020B0503020102020204" pitchFamily="34" charset="0"/>
              </a:rPr>
              <a:t>Poblaciones vulnerables</a:t>
            </a:r>
          </a:p>
          <a:p>
            <a:r>
              <a:rPr lang="es-US" sz="2300" noProof="0" dirty="0">
                <a:latin typeface="Franklin Gothic Book" panose="020B0503020102020204" pitchFamily="34" charset="0"/>
              </a:rPr>
              <a:t>Impactos y efectos de la exposición al plomo</a:t>
            </a:r>
          </a:p>
          <a:p>
            <a:r>
              <a:rPr lang="es-US" sz="2300" noProof="0" dirty="0">
                <a:latin typeface="Franklin Gothic Book" panose="020B0503020102020204" pitchFamily="34" charset="0"/>
              </a:rPr>
              <a:t>Tomar medidas</a:t>
            </a: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a:xfrm>
            <a:off x="201168" y="1512213"/>
            <a:ext cx="3619734" cy="1325563"/>
          </a:xfrm>
        </p:spPr>
        <p:txBody>
          <a:bodyPr>
            <a:normAutofit/>
          </a:bodyPr>
          <a:lstStyle/>
          <a:p>
            <a:r>
              <a:rPr lang="en-US" sz="3500" b="1" dirty="0" err="1">
                <a:latin typeface="Franklin Gothic Book" panose="020B0503020102020204" pitchFamily="34" charset="0"/>
                <a:cs typeface="Calibri Light" panose="020F0302020204030204" pitchFamily="34" charset="0"/>
              </a:rPr>
              <a:t>Tomar</a:t>
            </a:r>
            <a:r>
              <a:rPr lang="en-US" sz="3500" b="1" dirty="0">
                <a:latin typeface="Franklin Gothic Book" panose="020B0503020102020204" pitchFamily="34" charset="0"/>
                <a:cs typeface="Calibri Light" panose="020F0302020204030204" pitchFamily="34" charset="0"/>
              </a:rPr>
              <a:t> </a:t>
            </a:r>
            <a:r>
              <a:rPr lang="en-US" sz="3500" b="1" dirty="0" err="1">
                <a:latin typeface="Franklin Gothic Book" panose="020B0503020102020204" pitchFamily="34" charset="0"/>
                <a:cs typeface="Calibri Light" panose="020F0302020204030204" pitchFamily="34" charset="0"/>
              </a:rPr>
              <a:t>medidas</a:t>
            </a:r>
            <a:endParaRPr lang="en-US" sz="3500" b="1" dirty="0">
              <a:latin typeface="Franklin Gothic Book" panose="020B050302010202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201168" y="2694662"/>
            <a:ext cx="3860660" cy="1325563"/>
          </a:xfrm>
        </p:spPr>
        <p:txBody>
          <a:bodyPr/>
          <a:lstStyle/>
          <a:p>
            <a:pPr marL="0" indent="0">
              <a:buNone/>
            </a:pPr>
            <a:r>
              <a:rPr lang="es-ES" sz="2800" noProof="0" dirty="0">
                <a:latin typeface="Franklin Gothic Book" panose="020B0503020102020204" pitchFamily="34" charset="0"/>
              </a:rPr>
              <a:t>¡La exposición y el envenenamiento por plomo son prevenibles</a:t>
            </a:r>
            <a:r>
              <a:rPr lang="es-US" sz="2800" noProof="0" dirty="0">
                <a:latin typeface="Franklin Gothic Book" panose="020B0503020102020204" pitchFamily="34" charset="0"/>
              </a:rPr>
              <a:t>!</a:t>
            </a:r>
          </a:p>
        </p:txBody>
      </p:sp>
      <p:sp>
        <p:nvSpPr>
          <p:cNvPr id="4" name="Slide Number Placeholder 5">
            <a:extLst>
              <a:ext uri="{FF2B5EF4-FFF2-40B4-BE49-F238E27FC236}">
                <a16:creationId xmlns:a16="http://schemas.microsoft.com/office/drawing/2014/main" id="{EE6EA8B4-7A9D-F1E5-D17D-D2A86B9D52C7}"/>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20</a:t>
            </a:fld>
            <a:endParaRPr lang="en-US" dirty="0"/>
          </a:p>
        </p:txBody>
      </p:sp>
      <p:pic>
        <p:nvPicPr>
          <p:cNvPr id="5" name="Picture 4"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AABC64DF-DC11-5246-54FB-38F2DC77B8A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163009" y="1125211"/>
            <a:ext cx="4779823" cy="4607578"/>
          </a:xfrm>
          <a:prstGeom prst="rect">
            <a:avLst/>
          </a:prstGeom>
        </p:spPr>
      </p:pic>
    </p:spTree>
    <p:extLst>
      <p:ext uri="{BB962C8B-B14F-4D97-AF65-F5344CB8AC3E}">
        <p14:creationId xmlns:p14="http://schemas.microsoft.com/office/powerpoint/2010/main" val="187590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26998" y="3710613"/>
            <a:ext cx="2706638" cy="2452687"/>
          </a:xfrm>
        </p:spPr>
        <p:txBody>
          <a:bodyPr vert="horz" lIns="91440" tIns="45720" rIns="91440" bIns="45720" rtlCol="0" anchor="ctr">
            <a:normAutofit/>
          </a:bodyPr>
          <a:lstStyle/>
          <a:p>
            <a:r>
              <a:rPr lang="es-US" sz="2800" b="1" dirty="0">
                <a:latin typeface="Franklin Gothic Book" panose="020B0503020102020204" pitchFamily="34" charset="0"/>
              </a:rPr>
              <a:t>Mantener la casa limpia y libre de polvo</a:t>
            </a:r>
          </a:p>
        </p:txBody>
      </p:sp>
      <p:pic>
        <p:nvPicPr>
          <p:cNvPr id="9" name="Content Placeholder 8" descr="Alguien limpiando con un trapo y limpiador multiuso">
            <a:extLst>
              <a:ext uri="{FF2B5EF4-FFF2-40B4-BE49-F238E27FC236}">
                <a16:creationId xmlns:a16="http://schemas.microsoft.com/office/drawing/2014/main" id="{EADEEA43-275E-9DA8-7D46-EAD4CA7C5AEC}"/>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2703007" y="3759963"/>
            <a:ext cx="6440993"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Limpie el piso y otras superficies duras con un trapeador/mapo mojado</a:t>
            </a:r>
          </a:p>
          <a:p>
            <a:r>
              <a:rPr lang="es-US" sz="2300" noProof="0" dirty="0">
                <a:latin typeface="Franklin Gothic Book" panose="020B0503020102020204" pitchFamily="34" charset="0"/>
                <a:cs typeface="Calibri Light" panose="020F0302020204030204" pitchFamily="34" charset="0"/>
              </a:rPr>
              <a:t>Limpie las superficies duras con un paño mojado</a:t>
            </a:r>
          </a:p>
          <a:p>
            <a:r>
              <a:rPr lang="es-US" sz="2300" noProof="0" dirty="0">
                <a:latin typeface="Franklin Gothic Book" panose="020B0503020102020204" pitchFamily="34" charset="0"/>
                <a:cs typeface="Calibri Light" panose="020F0302020204030204" pitchFamily="34" charset="0"/>
              </a:rPr>
              <a:t>Inspeccione y mantenga las superficies pintadas</a:t>
            </a:r>
          </a:p>
          <a:p>
            <a:r>
              <a:rPr lang="es-US" sz="2300" noProof="0" dirty="0">
                <a:latin typeface="Franklin Gothic Book" panose="020B0503020102020204" pitchFamily="34" charset="0"/>
                <a:cs typeface="Calibri Light" panose="020F0302020204030204" pitchFamily="34" charset="0"/>
              </a:rPr>
              <a:t>Limpie la pintura pelada, descascarada, agrietada o desintegrada con un paño mojado</a:t>
            </a:r>
          </a:p>
        </p:txBody>
      </p:sp>
      <p:sp>
        <p:nvSpPr>
          <p:cNvPr id="3" name="Slide Number Placeholder 5">
            <a:extLst>
              <a:ext uri="{FF2B5EF4-FFF2-40B4-BE49-F238E27FC236}">
                <a16:creationId xmlns:a16="http://schemas.microsoft.com/office/drawing/2014/main" id="{E77C4081-948B-1530-2C67-C5DCBB77D9D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21</a:t>
            </a:fld>
            <a:endParaRPr lang="en-US" dirty="0"/>
          </a:p>
        </p:txBody>
      </p:sp>
    </p:spTree>
    <p:extLst>
      <p:ext uri="{BB962C8B-B14F-4D97-AF65-F5344CB8AC3E}">
        <p14:creationId xmlns:p14="http://schemas.microsoft.com/office/powerpoint/2010/main" val="366205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2800" b="1" dirty="0">
                <a:latin typeface="Franklin Gothic Book" panose="020B0503020102020204" pitchFamily="34" charset="0"/>
              </a:rPr>
              <a:t>Llevar una dieta rica en hierro, calcio y vitamina C</a:t>
            </a:r>
            <a:endParaRPr lang="es-US" sz="2800" b="1" noProof="0" dirty="0">
              <a:latin typeface="Franklin Gothic Book" panose="020B0503020102020204" pitchFamily="34" charset="0"/>
              <a:cs typeface="Calibri Light" panose="020F0302020204030204" pitchFamily="34" charset="0"/>
            </a:endParaRPr>
          </a:p>
        </p:txBody>
      </p:sp>
      <p:pic>
        <p:nvPicPr>
          <p:cNvPr id="7" name="Picture 6" descr="Variedad de comida">
            <a:extLst>
              <a:ext uri="{FF2B5EF4-FFF2-40B4-BE49-F238E27FC236}">
                <a16:creationId xmlns:a16="http://schemas.microsoft.com/office/drawing/2014/main" id="{C7BDCBC2-5B31-679B-96E8-BD7E069C2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Lave bien los alimentos con agua potable antes de comer</a:t>
            </a:r>
          </a:p>
          <a:p>
            <a:r>
              <a:rPr lang="es-ES" sz="2300" noProof="0" dirty="0">
                <a:latin typeface="Franklin Gothic Book" panose="020B0503020102020204" pitchFamily="34" charset="0"/>
                <a:cs typeface="Calibri Light" panose="020F0302020204030204" pitchFamily="34" charset="0"/>
              </a:rPr>
              <a:t>No tome </a:t>
            </a:r>
            <a:r>
              <a:rPr lang="es-ES" sz="2300" dirty="0">
                <a:latin typeface="Franklin Gothic Book" panose="020B0503020102020204" pitchFamily="34" charset="0"/>
                <a:cs typeface="Calibri Light" panose="020F0302020204030204" pitchFamily="34" charset="0"/>
              </a:rPr>
              <a:t>agua ni consuma </a:t>
            </a:r>
            <a:r>
              <a:rPr lang="es-ES" sz="2300" noProof="0" dirty="0">
                <a:latin typeface="Franklin Gothic Book" panose="020B0503020102020204" pitchFamily="34" charset="0"/>
                <a:cs typeface="Calibri Light" panose="020F0302020204030204" pitchFamily="34" charset="0"/>
              </a:rPr>
              <a:t>alimentos cocidos o almacenados en utensilios de cocina, cerámica (alfarería) o porcelana con esmalte a base de plomo con defectos o quebrados </a:t>
            </a:r>
          </a:p>
        </p:txBody>
      </p:sp>
      <p:sp>
        <p:nvSpPr>
          <p:cNvPr id="3" name="Slide Number Placeholder 5">
            <a:extLst>
              <a:ext uri="{FF2B5EF4-FFF2-40B4-BE49-F238E27FC236}">
                <a16:creationId xmlns:a16="http://schemas.microsoft.com/office/drawing/2014/main" id="{011B817D-1103-A228-CBF1-2D30E4149C6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22</a:t>
            </a:fld>
            <a:endParaRPr lang="en-US" dirty="0"/>
          </a:p>
        </p:txBody>
      </p:sp>
    </p:spTree>
    <p:extLst>
      <p:ext uri="{BB962C8B-B14F-4D97-AF65-F5344CB8AC3E}">
        <p14:creationId xmlns:p14="http://schemas.microsoft.com/office/powerpoint/2010/main" val="4204383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Lavarse las manos</a:t>
            </a:r>
          </a:p>
        </p:txBody>
      </p:sp>
      <p:pic>
        <p:nvPicPr>
          <p:cNvPr id="13" name="Content Placeholder 12" descr="Alguien lavando sus manos">
            <a:extLst>
              <a:ext uri="{FF2B5EF4-FFF2-40B4-BE49-F238E27FC236}">
                <a16:creationId xmlns:a16="http://schemas.microsoft.com/office/drawing/2014/main" id="{B1468F90-5257-2D2A-6E3D-58D16D3E045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3752850"/>
            <a:ext cx="5614060" cy="2812319"/>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Use jabón y agua (tibia o fría) para lavar las manos de los niños varias veces al día</a:t>
            </a:r>
          </a:p>
          <a:p>
            <a:r>
              <a:rPr lang="es-US" sz="2300" noProof="0" dirty="0">
                <a:latin typeface="Franklin Gothic Book" panose="020B0503020102020204" pitchFamily="34" charset="0"/>
                <a:cs typeface="Calibri Light" panose="020F0302020204030204" pitchFamily="34" charset="0"/>
              </a:rPr>
              <a:t>Los adultos deben lavarse las manos después de participar en actividades en las que puedan haber entrado en contacto con el plomo</a:t>
            </a:r>
          </a:p>
        </p:txBody>
      </p:sp>
      <p:sp>
        <p:nvSpPr>
          <p:cNvPr id="4" name="Slide Number Placeholder 5">
            <a:extLst>
              <a:ext uri="{FF2B5EF4-FFF2-40B4-BE49-F238E27FC236}">
                <a16:creationId xmlns:a16="http://schemas.microsoft.com/office/drawing/2014/main" id="{E4ECB590-C10D-0551-E40B-FC1E9C201E3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23</a:t>
            </a:fld>
            <a:endParaRPr lang="en-US" dirty="0"/>
          </a:p>
        </p:txBody>
      </p:sp>
    </p:spTree>
    <p:extLst>
      <p:ext uri="{BB962C8B-B14F-4D97-AF65-F5344CB8AC3E}">
        <p14:creationId xmlns:p14="http://schemas.microsoft.com/office/powerpoint/2010/main" val="386766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366423-4391-4EC2-BC91-84A85C7ADAA5}"/>
              </a:ext>
            </a:extLst>
          </p:cNvPr>
          <p:cNvSpPr txBox="1">
            <a:spLocks noGrp="1"/>
          </p:cNvSpPr>
          <p:nvPr>
            <p:ph type="title" idx="4294967295"/>
          </p:nvPr>
        </p:nvSpPr>
        <p:spPr>
          <a:xfrm>
            <a:off x="174173" y="3752850"/>
            <a:ext cx="303735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Jugar en la grama</a:t>
            </a:r>
          </a:p>
        </p:txBody>
      </p:sp>
      <p:pic>
        <p:nvPicPr>
          <p:cNvPr id="17" name="Picture 16" descr="Una familia jugando en la grama">
            <a:extLst>
              <a:ext uri="{FF2B5EF4-FFF2-40B4-BE49-F238E27FC236}">
                <a16:creationId xmlns:a16="http://schemas.microsoft.com/office/drawing/2014/main" id="{68921A8C-DD66-6732-10E4-843A806C00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2493818" y="3556221"/>
            <a:ext cx="6650182" cy="3105139"/>
          </a:xfrm>
        </p:spPr>
        <p:txBody>
          <a:bodyPr vert="horz" lIns="91440" tIns="45720" rIns="91440" bIns="45720" rtlCol="0" anchor="ctr">
            <a:noAutofit/>
          </a:bodyPr>
          <a:lstStyle/>
          <a:p>
            <a:pPr marL="171450" lvl="0"/>
            <a:r>
              <a:rPr lang="es-US" sz="2200" dirty="0">
                <a:latin typeface="Franklin Gothic Book" panose="020B0503020102020204" pitchFamily="34" charset="0"/>
                <a:cs typeface="Calibri Light" panose="020F0302020204030204" pitchFamily="34" charset="0"/>
              </a:rPr>
              <a:t>Juegue</a:t>
            </a:r>
            <a:r>
              <a:rPr lang="es-US" sz="2200" noProof="0" dirty="0">
                <a:latin typeface="Franklin Gothic Book" panose="020B0503020102020204" pitchFamily="34" charset="0"/>
                <a:cs typeface="Calibri Light" panose="020F0302020204030204" pitchFamily="34" charset="0"/>
              </a:rPr>
              <a:t> en zonas de hierba o tierra no </a:t>
            </a:r>
            <a:r>
              <a:rPr lang="es-US" sz="2200" noProof="0">
                <a:latin typeface="Franklin Gothic Book" panose="020B0503020102020204" pitchFamily="34" charset="0"/>
                <a:cs typeface="Calibri Light" panose="020F0302020204030204" pitchFamily="34" charset="0"/>
              </a:rPr>
              <a:t>contaminada</a:t>
            </a:r>
            <a:endParaRPr lang="es-US" sz="2200" strike="sngStrike" noProof="0" dirty="0">
              <a:highlight>
                <a:srgbClr val="FFFF00"/>
              </a:highlight>
              <a:latin typeface="Franklin Gothic Book" panose="020B0503020102020204" pitchFamily="34" charset="0"/>
              <a:cs typeface="Calibri Light" panose="020F0302020204030204" pitchFamily="34" charset="0"/>
            </a:endParaRPr>
          </a:p>
          <a:p>
            <a:pPr marL="171450" lvl="0"/>
            <a:r>
              <a:rPr lang="es-US" sz="2200" noProof="0" dirty="0">
                <a:latin typeface="Franklin Gothic Book" panose="020B0503020102020204" pitchFamily="34" charset="0"/>
                <a:cs typeface="Calibri Light" panose="020F0302020204030204" pitchFamily="34" charset="0"/>
              </a:rPr>
              <a:t>Utilice zonas de pícnic, acampada (camping) y caminatas designadas</a:t>
            </a:r>
          </a:p>
          <a:p>
            <a:pPr marL="171450" lvl="0"/>
            <a:r>
              <a:rPr lang="es-US" sz="2200" noProof="0" dirty="0">
                <a:latin typeface="Franklin Gothic Book" panose="020B0503020102020204" pitchFamily="34" charset="0"/>
                <a:cs typeface="Calibri Light" panose="020F0302020204030204" pitchFamily="34" charset="0"/>
              </a:rPr>
              <a:t>Limpie y quite los zapatos y lávese las manos después de jugar fuera de casa</a:t>
            </a:r>
          </a:p>
          <a:p>
            <a:pPr marL="171450" lvl="0"/>
            <a:r>
              <a:rPr lang="es-US" sz="2200" noProof="0" dirty="0">
                <a:latin typeface="Franklin Gothic Book" panose="020B0503020102020204" pitchFamily="34" charset="0"/>
                <a:cs typeface="Calibri Light" panose="020F0302020204030204" pitchFamily="34" charset="0"/>
              </a:rPr>
              <a:t>Limpie las patas de las mascotas</a:t>
            </a:r>
          </a:p>
          <a:p>
            <a:pPr marL="171450" lvl="0"/>
            <a:r>
              <a:rPr lang="es-US" sz="2200" noProof="0" dirty="0">
                <a:latin typeface="Franklin Gothic Book" panose="020B0503020102020204" pitchFamily="34" charset="0"/>
                <a:cs typeface="Calibri Light" panose="020F0302020204030204" pitchFamily="34" charset="0"/>
              </a:rPr>
              <a:t>Coloque tapetes/alfombras para el polvo dentro y fuera de su casa</a:t>
            </a:r>
          </a:p>
        </p:txBody>
      </p:sp>
      <p:sp>
        <p:nvSpPr>
          <p:cNvPr id="3" name="Slide Number Placeholder 5">
            <a:extLst>
              <a:ext uri="{FF2B5EF4-FFF2-40B4-BE49-F238E27FC236}">
                <a16:creationId xmlns:a16="http://schemas.microsoft.com/office/drawing/2014/main" id="{6D3D0D98-4A36-F9F1-28B2-AEA7DD91F2F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24</a:t>
            </a:fld>
            <a:endParaRPr lang="en-US" dirty="0"/>
          </a:p>
        </p:txBody>
      </p:sp>
    </p:spTree>
    <p:extLst>
      <p:ext uri="{BB962C8B-B14F-4D97-AF65-F5344CB8AC3E}">
        <p14:creationId xmlns:p14="http://schemas.microsoft.com/office/powerpoint/2010/main" val="111847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360327-0115-9BE8-1F51-F0AEC145B5FF}"/>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Contratar a profesionales del plomo certificados</a:t>
            </a:r>
          </a:p>
        </p:txBody>
      </p:sp>
      <p:pic>
        <p:nvPicPr>
          <p:cNvPr id="9" name="Content Placeholder 8" descr="Trabajador realizando una inspección">
            <a:extLst>
              <a:ext uri="{FF2B5EF4-FFF2-40B4-BE49-F238E27FC236}">
                <a16:creationId xmlns:a16="http://schemas.microsoft.com/office/drawing/2014/main" id="{61CDC34B-A216-F9CB-6D2C-072614BFDDF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211529" y="3620279"/>
            <a:ext cx="5932471" cy="2944890"/>
          </a:xfrm>
        </p:spPr>
        <p:txBody>
          <a:bodyPr vert="horz" lIns="91440" tIns="45720" rIns="91440" bIns="45720" rtlCol="0" anchor="ctr">
            <a:normAutofit fontScale="92500" lnSpcReduction="10000"/>
          </a:bodyPr>
          <a:lstStyle/>
          <a:p>
            <a:r>
              <a:rPr lang="es-US" sz="2300" noProof="0" dirty="0">
                <a:latin typeface="Franklin Gothic Book" panose="020B0503020102020204" pitchFamily="34" charset="0"/>
                <a:cs typeface="Calibri Light" panose="020F0302020204030204" pitchFamily="34" charset="0"/>
              </a:rPr>
              <a:t>Contratar un profesional certificado en prácticas de trabajo seguras con el plomo para obras de renovación y reparación de </a:t>
            </a:r>
            <a:r>
              <a:rPr lang="es-US" sz="2300" dirty="0">
                <a:latin typeface="Franklin Gothic Book" panose="020B0503020102020204" pitchFamily="34" charset="0"/>
                <a:cs typeface="Calibri Light" panose="020F0302020204030204" pitchFamily="34" charset="0"/>
              </a:rPr>
              <a:t>viviendas</a:t>
            </a:r>
            <a:r>
              <a:rPr lang="es-US" sz="2300" noProof="0" dirty="0">
                <a:latin typeface="Franklin Gothic Book" panose="020B0503020102020204" pitchFamily="34" charset="0"/>
                <a:cs typeface="Calibri Light" panose="020F0302020204030204" pitchFamily="34" charset="0"/>
              </a:rPr>
              <a:t> construidas antes de 1978</a:t>
            </a:r>
          </a:p>
          <a:p>
            <a:pPr lvl="1"/>
            <a:r>
              <a:rPr lang="es-US" sz="1900" noProof="0" dirty="0">
                <a:solidFill>
                  <a:srgbClr val="1B1B1B"/>
                </a:solidFill>
                <a:latin typeface="Franklin Gothic Book" panose="020B0503020102020204" pitchFamily="34" charset="0"/>
                <a:hlinkClick r:id="rId4"/>
              </a:rPr>
              <a:t>epa.gov/lead/findacontractor</a:t>
            </a:r>
            <a:r>
              <a:rPr lang="es-US" sz="1900" noProof="0" dirty="0">
                <a:solidFill>
                  <a:srgbClr val="1B1B1B"/>
                </a:solidFill>
                <a:latin typeface="Franklin Gothic Book" panose="020B0503020102020204" pitchFamily="34" charset="0"/>
              </a:rPr>
              <a:t>  </a:t>
            </a:r>
            <a:endParaRPr lang="es-US" sz="1900" noProof="0" dirty="0">
              <a:latin typeface="Franklin Gothic Book" panose="020B0503020102020204" pitchFamily="34" charset="0"/>
              <a:cs typeface="Calibri Light" panose="020F0302020204030204" pitchFamily="34" charset="0"/>
            </a:endParaRPr>
          </a:p>
          <a:p>
            <a:r>
              <a:rPr lang="es-US" sz="2400" i="0" noProof="0" dirty="0">
                <a:solidFill>
                  <a:srgbClr val="1B1B1B"/>
                </a:solidFill>
                <a:effectLst/>
                <a:latin typeface="Franklin Gothic Book" panose="020B0503020102020204" pitchFamily="34" charset="0"/>
              </a:rPr>
              <a:t>O seguir las prácticas de trabajo seguras con el plomo para DIY para </a:t>
            </a:r>
            <a:r>
              <a:rPr lang="es-ES" sz="2400" i="0" noProof="0" dirty="0">
                <a:solidFill>
                  <a:srgbClr val="1B1B1B"/>
                </a:solidFill>
                <a:effectLst/>
                <a:latin typeface="Franklin Gothic Book" panose="020B0503020102020204" pitchFamily="34" charset="0"/>
              </a:rPr>
              <a:t>su propia seguridad y la de los demás.</a:t>
            </a:r>
            <a:endParaRPr lang="es-US" sz="2400" i="0" noProof="0" dirty="0">
              <a:solidFill>
                <a:srgbClr val="1B1B1B"/>
              </a:solidFill>
              <a:effectLst/>
              <a:latin typeface="Franklin Gothic Book" panose="020B0503020102020204" pitchFamily="34" charset="0"/>
            </a:endParaRPr>
          </a:p>
          <a:p>
            <a:pPr lvl="1"/>
            <a:r>
              <a:rPr lang="es-ES" sz="1900" i="0" noProof="0" dirty="0">
                <a:solidFill>
                  <a:srgbClr val="1B1B1B"/>
                </a:solidFill>
                <a:effectLst/>
                <a:latin typeface="Franklin Gothic Book" panose="020B0503020102020204" pitchFamily="34" charset="0"/>
                <a:hlinkClick r:id="rId5"/>
              </a:rPr>
              <a:t>espanol.epa.gov/plomo/renovaciones-seguras-con-el-plomo-para-los-aficionados-al-</a:t>
            </a:r>
            <a:r>
              <a:rPr lang="es-ES" sz="1900" i="0" noProof="0" dirty="0" err="1">
                <a:solidFill>
                  <a:srgbClr val="1B1B1B"/>
                </a:solidFill>
                <a:effectLst/>
                <a:latin typeface="Franklin Gothic Book" panose="020B0503020102020204" pitchFamily="34" charset="0"/>
                <a:hlinkClick r:id="rId5"/>
              </a:rPr>
              <a:t>diy</a:t>
            </a:r>
            <a:r>
              <a:rPr lang="es-US" sz="1900" i="0" noProof="0" dirty="0">
                <a:solidFill>
                  <a:srgbClr val="1B1B1B"/>
                </a:solidFill>
                <a:effectLst/>
                <a:latin typeface="Franklin Gothic Book" panose="020B0503020102020204" pitchFamily="34" charset="0"/>
              </a:rPr>
              <a:t>  </a:t>
            </a:r>
          </a:p>
        </p:txBody>
      </p:sp>
      <p:sp>
        <p:nvSpPr>
          <p:cNvPr id="4" name="Slide Number Placeholder 5">
            <a:extLst>
              <a:ext uri="{FF2B5EF4-FFF2-40B4-BE49-F238E27FC236}">
                <a16:creationId xmlns:a16="http://schemas.microsoft.com/office/drawing/2014/main" id="{12E35F6A-D507-A27E-3202-11E3AC28F80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25</a:t>
            </a:fld>
            <a:endParaRPr lang="en-US" dirty="0"/>
          </a:p>
        </p:txBody>
      </p:sp>
    </p:spTree>
    <p:extLst>
      <p:ext uri="{BB962C8B-B14F-4D97-AF65-F5344CB8AC3E}">
        <p14:creationId xmlns:p14="http://schemas.microsoft.com/office/powerpoint/2010/main" val="183299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9DFCFC-A794-63CF-2EF3-A9CAC60B8C14}"/>
              </a:ext>
            </a:extLst>
          </p:cNvPr>
          <p:cNvSpPr txBox="1">
            <a:spLocks noGrp="1"/>
          </p:cNvSpPr>
          <p:nvPr>
            <p:ph type="title" idx="4294967295"/>
          </p:nvPr>
        </p:nvSpPr>
        <p:spPr>
          <a:xfrm>
            <a:off x="174173" y="3752850"/>
            <a:ext cx="303735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Contratar a profesionales del plomo certificados </a:t>
            </a:r>
            <a:r>
              <a:rPr kumimoji="0" lang="es-E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Calibri Light" panose="020F0302020204030204" pitchFamily="34" charset="0"/>
              </a:rPr>
              <a:t>2</a:t>
            </a:r>
            <a:endPar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13" name="Picture 12" descr="Espectrómetro XRF portátil">
            <a:extLst>
              <a:ext uri="{FF2B5EF4-FFF2-40B4-BE49-F238E27FC236}">
                <a16:creationId xmlns:a16="http://schemas.microsoft.com/office/drawing/2014/main" id="{B3A13D85-FB02-B027-C183-F6B5059600B0}"/>
              </a:ext>
            </a:extLst>
          </p:cNvPr>
          <p:cNvPicPr>
            <a:picLocks noChangeAspect="1"/>
          </p:cNvPicPr>
          <p:nvPr/>
        </p:nvPicPr>
        <p:blipFill rotWithShape="1">
          <a:blip r:embed="rId3">
            <a:extLst>
              <a:ext uri="{28A0092B-C50C-407E-A947-70E740481C1C}">
                <a14:useLocalDpi xmlns:a14="http://schemas.microsoft.com/office/drawing/2010/main" val="0"/>
              </a:ext>
            </a:extLst>
          </a:blip>
          <a:srcRect t="15180" b="1963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9" name="Content Placeholder 2">
            <a:extLst>
              <a:ext uri="{FF2B5EF4-FFF2-40B4-BE49-F238E27FC236}">
                <a16:creationId xmlns:a16="http://schemas.microsoft.com/office/drawing/2014/main" id="{BDE3ECEB-3CA7-A51C-EAF1-66D2CD338AF5}"/>
              </a:ext>
            </a:extLst>
          </p:cNvPr>
          <p:cNvSpPr>
            <a:spLocks noGrp="1"/>
          </p:cNvSpPr>
          <p:nvPr>
            <p:ph sz="half" idx="1"/>
          </p:nvPr>
        </p:nvSpPr>
        <p:spPr>
          <a:xfrm>
            <a:off x="3396342" y="3752850"/>
            <a:ext cx="5747657" cy="2452687"/>
          </a:xfrm>
        </p:spPr>
        <p:txBody>
          <a:bodyPr vert="horz" lIns="91440" tIns="45720" rIns="91440" bIns="45720" rtlCol="0" anchor="ctr">
            <a:noAutofit/>
          </a:bodyPr>
          <a:lstStyle/>
          <a:p>
            <a:r>
              <a:rPr lang="es-ES" sz="2300" noProof="0" dirty="0">
                <a:latin typeface="Franklin Gothic Book" panose="020B0503020102020204" pitchFamily="34" charset="0"/>
                <a:cs typeface="Calibri Light" panose="020F0302020204030204" pitchFamily="34" charset="0"/>
              </a:rPr>
              <a:t>Reglamento estatal de [nombre de la Comunidad]: </a:t>
            </a:r>
          </a:p>
          <a:p>
            <a:r>
              <a:rPr lang="es-ES" sz="2300" noProof="0" dirty="0">
                <a:latin typeface="Franklin Gothic Book" panose="020B0503020102020204" pitchFamily="34" charset="0"/>
                <a:cs typeface="Calibri Light" panose="020F0302020204030204" pitchFamily="34" charset="0"/>
              </a:rPr>
              <a:t>Llame a la línea de atención telefónica de [Comunidad] al [XXX-XXX-XXXX] para obtener ayuda</a:t>
            </a:r>
            <a:endParaRPr lang="es-US" sz="2300" noProof="0" dirty="0">
              <a:latin typeface="Franklin Gothic Book" panose="020B0503020102020204" pitchFamily="34" charset="0"/>
              <a:cs typeface="Calibri Light" panose="020F0302020204030204" pitchFamily="34" charset="0"/>
            </a:endParaRPr>
          </a:p>
        </p:txBody>
      </p:sp>
      <p:sp>
        <p:nvSpPr>
          <p:cNvPr id="20" name="Slide Number Placeholder 5">
            <a:extLst>
              <a:ext uri="{FF2B5EF4-FFF2-40B4-BE49-F238E27FC236}">
                <a16:creationId xmlns:a16="http://schemas.microsoft.com/office/drawing/2014/main" id="{4349F8A2-2E68-25BB-0ED4-3631AAE5501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dirty="0"/>
          </a:p>
        </p:txBody>
      </p:sp>
    </p:spTree>
    <p:extLst>
      <p:ext uri="{BB962C8B-B14F-4D97-AF65-F5344CB8AC3E}">
        <p14:creationId xmlns:p14="http://schemas.microsoft.com/office/powerpoint/2010/main" val="60755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Ducharse y cambiarse</a:t>
            </a:r>
          </a:p>
        </p:txBody>
      </p:sp>
      <p:pic>
        <p:nvPicPr>
          <p:cNvPr id="9" name="Content Placeholder 8" descr="Alguien metiendo ropa en la lavadora">
            <a:extLst>
              <a:ext uri="{FF2B5EF4-FFF2-40B4-BE49-F238E27FC236}">
                <a16:creationId xmlns:a16="http://schemas.microsoft.com/office/drawing/2014/main" id="{268BD014-7CAB-0ABA-1361-30AA56144CF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Limpie o quítese la ropa y los zapatos de trabajo antes de entrar en casa </a:t>
            </a:r>
          </a:p>
          <a:p>
            <a:r>
              <a:rPr lang="es-US" sz="2300" noProof="0" dirty="0">
                <a:latin typeface="Franklin Gothic Book" panose="020B0503020102020204" pitchFamily="34" charset="0"/>
                <a:cs typeface="Calibri Light" panose="020F0302020204030204" pitchFamily="34" charset="0"/>
              </a:rPr>
              <a:t>Lave la ropa de trabajo por</a:t>
            </a:r>
            <a:r>
              <a:rPr lang="es-US" sz="2300" b="1" noProof="0" dirty="0">
                <a:latin typeface="Franklin Gothic Book" panose="020B0503020102020204" pitchFamily="34" charset="0"/>
                <a:cs typeface="Calibri Light" panose="020F0302020204030204" pitchFamily="34" charset="0"/>
              </a:rPr>
              <a:t> </a:t>
            </a:r>
            <a:r>
              <a:rPr lang="es-US" sz="2300" noProof="0" dirty="0">
                <a:latin typeface="Franklin Gothic Book" panose="020B0503020102020204" pitchFamily="34" charset="0"/>
                <a:cs typeface="Calibri Light" panose="020F0302020204030204" pitchFamily="34" charset="0"/>
              </a:rPr>
              <a:t>separado</a:t>
            </a:r>
          </a:p>
          <a:p>
            <a:r>
              <a:rPr lang="es-US" sz="2300" noProof="0" dirty="0">
                <a:latin typeface="Franklin Gothic Book" panose="020B0503020102020204" pitchFamily="34" charset="0"/>
                <a:cs typeface="Calibri Light" panose="020F0302020204030204" pitchFamily="34" charset="0"/>
              </a:rPr>
              <a:t>Tome una ducha después de actividades en las que puede haber sido expuesto al plomo</a:t>
            </a:r>
          </a:p>
        </p:txBody>
      </p:sp>
      <p:sp>
        <p:nvSpPr>
          <p:cNvPr id="3" name="Slide Number Placeholder 5">
            <a:extLst>
              <a:ext uri="{FF2B5EF4-FFF2-40B4-BE49-F238E27FC236}">
                <a16:creationId xmlns:a16="http://schemas.microsoft.com/office/drawing/2014/main" id="{87594BFE-807F-CCF6-AA0D-3474151E635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spTree>
    <p:extLst>
      <p:ext uri="{BB962C8B-B14F-4D97-AF65-F5344CB8AC3E}">
        <p14:creationId xmlns:p14="http://schemas.microsoft.com/office/powerpoint/2010/main" val="119086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 los juguetes, bobos (chupetes) y biberones</a:t>
            </a:r>
          </a:p>
        </p:txBody>
      </p:sp>
      <p:pic>
        <p:nvPicPr>
          <p:cNvPr id="9" name="Content Placeholder 8" descr="Juguestes, bobos, chupetes, biberones y pañales">
            <a:extLst>
              <a:ext uri="{FF2B5EF4-FFF2-40B4-BE49-F238E27FC236}">
                <a16:creationId xmlns:a16="http://schemas.microsoft.com/office/drawing/2014/main" id="{FBFA2F10-7DF9-0DDB-F7F3-5B30FD56A4FB}"/>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s-US" sz="2300" noProof="0" dirty="0">
                <a:latin typeface="Franklin Gothic Book" panose="020B0503020102020204" pitchFamily="34" charset="0"/>
                <a:cs typeface="Calibri Light" panose="020F0302020204030204" pitchFamily="34" charset="0"/>
              </a:rPr>
              <a:t>Lave con frecuencia los biberones, los bobos(chupetes) y los juguetes, como los muñecos de peluche</a:t>
            </a:r>
          </a:p>
          <a:p>
            <a:pPr lvl="0"/>
            <a:r>
              <a:rPr lang="es-US" sz="2300" noProof="0" dirty="0">
                <a:latin typeface="Franklin Gothic Book" panose="020B0503020102020204" pitchFamily="34" charset="0"/>
                <a:cs typeface="Calibri Light" panose="020F0302020204030204" pitchFamily="34" charset="0"/>
              </a:rPr>
              <a:t>No deje que los niños muerdan juguetes pintados, antepechos/ alféizares de ventanas u otras superficies pintadas</a:t>
            </a:r>
          </a:p>
          <a:p>
            <a:endParaRPr lang="es-US" sz="1600" noProof="0" dirty="0"/>
          </a:p>
        </p:txBody>
      </p:sp>
      <p:sp>
        <p:nvSpPr>
          <p:cNvPr id="4" name="Slide Number Placeholder 5">
            <a:extLst>
              <a:ext uri="{FF2B5EF4-FFF2-40B4-BE49-F238E27FC236}">
                <a16:creationId xmlns:a16="http://schemas.microsoft.com/office/drawing/2014/main" id="{0C77000F-4299-9AFD-D32E-20630642894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Tree>
    <p:extLst>
      <p:ext uri="{BB962C8B-B14F-4D97-AF65-F5344CB8AC3E}">
        <p14:creationId xmlns:p14="http://schemas.microsoft.com/office/powerpoint/2010/main" val="1445464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s-US" sz="3100" b="1" noProof="0" dirty="0">
                <a:latin typeface="Franklin Gothic Book" panose="020B0503020102020204" pitchFamily="34" charset="0"/>
                <a:cs typeface="Calibri Light" panose="020F0302020204030204" pitchFamily="34" charset="0"/>
              </a:rPr>
              <a:t>Hacer correr el agua</a:t>
            </a:r>
          </a:p>
        </p:txBody>
      </p:sp>
      <p:pic>
        <p:nvPicPr>
          <p:cNvPr id="6" name="Picture 5" descr="Grifo con agua corriente">
            <a:extLst>
              <a:ext uri="{FF2B5EF4-FFF2-40B4-BE49-F238E27FC236}">
                <a16:creationId xmlns:a16="http://schemas.microsoft.com/office/drawing/2014/main" id="{0DDAD7EF-034D-F677-FF6A-D6CDE600AE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10613"/>
            <a:ext cx="5888928" cy="2854556"/>
          </a:xfrm>
        </p:spPr>
        <p:txBody>
          <a:bodyPr vert="horz" lIns="91440" tIns="45720" rIns="91440" bIns="45720" rtlCol="0" anchor="ctr">
            <a:normAutofit lnSpcReduction="10000"/>
          </a:bodyPr>
          <a:lstStyle/>
          <a:p>
            <a:r>
              <a:rPr lang="es-US" sz="2300" noProof="0" dirty="0">
                <a:latin typeface="Franklin Gothic Book" panose="020B0503020102020204" pitchFamily="34" charset="0"/>
                <a:cs typeface="Calibri Light" panose="020F0302020204030204" pitchFamily="34" charset="0"/>
              </a:rPr>
              <a:t>Antes de beber, descargue las tuberías de casa abriendo la llave, tomando una ducha, lavando una tanda de ropa o los platos</a:t>
            </a:r>
          </a:p>
          <a:p>
            <a:r>
              <a:rPr lang="es-ES" sz="2300" dirty="0">
                <a:latin typeface="Franklin Gothic Book" panose="020B0503020102020204" pitchFamily="34" charset="0"/>
                <a:cs typeface="Calibri Light" panose="020F0302020204030204" pitchFamily="34" charset="0"/>
              </a:rPr>
              <a:t>Tomar solo agua fría de la llave para beber, cocinar y preparar la fórmula del bebé</a:t>
            </a:r>
            <a:endParaRPr lang="es-US" sz="2300" noProof="0" dirty="0">
              <a:latin typeface="Franklin Gothic Book" panose="020B0503020102020204" pitchFamily="34" charset="0"/>
              <a:cs typeface="Calibri Light" panose="020F0302020204030204" pitchFamily="34" charset="0"/>
            </a:endParaRPr>
          </a:p>
          <a:p>
            <a:r>
              <a:rPr lang="es-US" sz="2300" noProof="0" dirty="0">
                <a:latin typeface="Franklin Gothic Book" panose="020B0503020102020204" pitchFamily="34" charset="0"/>
                <a:cs typeface="Calibri Light" panose="020F0302020204030204" pitchFamily="34" charset="0"/>
              </a:rPr>
              <a:t>Utilice un filtro certificado para eliminar el plomo</a:t>
            </a:r>
          </a:p>
          <a:p>
            <a:r>
              <a:rPr lang="es-US" sz="2300" noProof="0" dirty="0">
                <a:latin typeface="Franklin Gothic Book" panose="020B0503020102020204" pitchFamily="34" charset="0"/>
                <a:cs typeface="Calibri Light" panose="020F0302020204030204" pitchFamily="34" charset="0"/>
              </a:rPr>
              <a:t>Limpie la rejilla de la llave regularmente</a:t>
            </a:r>
          </a:p>
        </p:txBody>
      </p:sp>
      <p:sp>
        <p:nvSpPr>
          <p:cNvPr id="3" name="Slide Number Placeholder 5">
            <a:extLst>
              <a:ext uri="{FF2B5EF4-FFF2-40B4-BE49-F238E27FC236}">
                <a16:creationId xmlns:a16="http://schemas.microsoft.com/office/drawing/2014/main" id="{58D786A2-C1E2-AFB7-DA2D-04CC35669A7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spTree>
    <p:extLst>
      <p:ext uri="{BB962C8B-B14F-4D97-AF65-F5344CB8AC3E}">
        <p14:creationId xmlns:p14="http://schemas.microsoft.com/office/powerpoint/2010/main" val="32530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3BC07-0C7C-2376-E74A-560C52784813}"/>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err="1"/>
              <a:t>Introducci</a:t>
            </a:r>
            <a:r>
              <a:rPr lang="es-419" dirty="0" err="1"/>
              <a:t>ón</a:t>
            </a:r>
            <a:endParaRPr lang="en-US" dirty="0"/>
          </a:p>
        </p:txBody>
      </p:sp>
      <p:pic>
        <p:nvPicPr>
          <p:cNvPr id="2" name="Picture 1"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32F334C2-A538-5AD1-A9CD-B82E2D44044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464489" y="266133"/>
            <a:ext cx="6215022" cy="5991059"/>
          </a:xfrm>
          <a:prstGeom prst="rect">
            <a:avLst/>
          </a:prstGeom>
        </p:spPr>
      </p:pic>
      <p:sp>
        <p:nvSpPr>
          <p:cNvPr id="3" name="Slide Number Placeholder 5">
            <a:extLst>
              <a:ext uri="{FF2B5EF4-FFF2-40B4-BE49-F238E27FC236}">
                <a16:creationId xmlns:a16="http://schemas.microsoft.com/office/drawing/2014/main" id="{1DA1D39E-7089-CCD5-6A24-4BCF2A7B964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spTree>
    <p:extLst>
      <p:ext uri="{BB962C8B-B14F-4D97-AF65-F5344CB8AC3E}">
        <p14:creationId xmlns:p14="http://schemas.microsoft.com/office/powerpoint/2010/main" val="182324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B1F00F-9822-B0E6-4E96-F6558E1E7856}"/>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s-US" sz="3100" b="1" noProof="0" dirty="0">
                <a:latin typeface="Franklin Gothic Book" panose="020B0503020102020204" pitchFamily="34" charset="0"/>
                <a:cs typeface="Calibri Light" panose="020F0302020204030204" pitchFamily="34" charset="0"/>
              </a:rPr>
              <a:t>Hacer correr el agua </a:t>
            </a:r>
            <a:r>
              <a:rPr lang="es-US" sz="3100" b="1" noProof="0" dirty="0">
                <a:solidFill>
                  <a:schemeClr val="bg1"/>
                </a:solidFill>
                <a:latin typeface="Franklin Gothic Book" panose="020B0503020102020204" pitchFamily="34" charset="0"/>
                <a:cs typeface="Calibri Light" panose="020F0302020204030204" pitchFamily="34" charset="0"/>
              </a:rPr>
              <a:t>2</a:t>
            </a:r>
            <a:endParaRPr lang="es-US" sz="3100" b="1" noProof="0" dirty="0">
              <a:latin typeface="Franklin Gothic Book" panose="020B0503020102020204" pitchFamily="34" charset="0"/>
              <a:cs typeface="Calibri Light" panose="020F0302020204030204" pitchFamily="34" charset="0"/>
            </a:endParaRPr>
          </a:p>
        </p:txBody>
      </p:sp>
      <p:pic>
        <p:nvPicPr>
          <p:cNvPr id="11" name="Picture 10" descr="Ducha con agua corriente">
            <a:extLst>
              <a:ext uri="{FF2B5EF4-FFF2-40B4-BE49-F238E27FC236}">
                <a16:creationId xmlns:a16="http://schemas.microsoft.com/office/drawing/2014/main" id="{5DA7AC58-3682-05FA-756B-FA6D30A7AB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
            <a:ext cx="9143980" cy="351993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2859314" y="3519949"/>
            <a:ext cx="6284686" cy="29316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sz="2300" dirty="0">
                <a:latin typeface="Franklin Gothic Book" panose="020B0503020102020204" pitchFamily="34" charset="0"/>
              </a:rPr>
              <a:t>Póngase en contacto con su proveedor de agua o con un plomero profesional para:</a:t>
            </a:r>
          </a:p>
          <a:p>
            <a:pPr lvl="1"/>
            <a:r>
              <a:rPr lang="es-US" sz="2300" dirty="0">
                <a:latin typeface="Franklin Gothic Book" panose="020B0503020102020204" pitchFamily="34" charset="0"/>
              </a:rPr>
              <a:t>Determinar si la tubería que conecta su casa con la principal (línea de servicio) está hecha de plomo</a:t>
            </a:r>
          </a:p>
          <a:p>
            <a:pPr lvl="2"/>
            <a:r>
              <a:rPr lang="en-US" sz="1800" b="1" dirty="0">
                <a:effectLst/>
                <a:latin typeface="Segoe UI" panose="020B0502040204020203" pitchFamily="34" charset="0"/>
              </a:rPr>
              <a:t>espanol.epa.gov/</a:t>
            </a:r>
            <a:r>
              <a:rPr lang="en-US" sz="1800" b="1" dirty="0" err="1">
                <a:effectLst/>
                <a:latin typeface="Segoe UI" panose="020B0502040204020203" pitchFamily="34" charset="0"/>
              </a:rPr>
              <a:t>proteja</a:t>
            </a:r>
            <a:r>
              <a:rPr lang="en-US" sz="1800" b="1" dirty="0">
                <a:effectLst/>
                <a:latin typeface="Segoe UI" panose="020B0502040204020203" pitchFamily="34" charset="0"/>
              </a:rPr>
              <a:t>-</a:t>
            </a:r>
            <a:r>
              <a:rPr lang="en-US" sz="1800" b="1" dirty="0" err="1">
                <a:effectLst/>
                <a:latin typeface="Segoe UI" panose="020B0502040204020203" pitchFamily="34" charset="0"/>
              </a:rPr>
              <a:t>el</a:t>
            </a:r>
            <a:r>
              <a:rPr lang="en-US" sz="1800" b="1" dirty="0">
                <a:effectLst/>
                <a:latin typeface="Segoe UI" panose="020B0502040204020203" pitchFamily="34" charset="0"/>
              </a:rPr>
              <a:t>-</a:t>
            </a:r>
            <a:r>
              <a:rPr lang="en-US" sz="1800" b="1" dirty="0" err="1">
                <a:effectLst/>
                <a:latin typeface="Segoe UI" panose="020B0502040204020203" pitchFamily="34" charset="0"/>
              </a:rPr>
              <a:t>agua</a:t>
            </a:r>
            <a:r>
              <a:rPr lang="en-US" sz="1800" b="1" dirty="0">
                <a:effectLst/>
                <a:latin typeface="Segoe UI" panose="020B0502040204020203" pitchFamily="34" charset="0"/>
              </a:rPr>
              <a:t>-potable</a:t>
            </a:r>
            <a:r>
              <a:rPr lang="es-US" sz="1800" b="1" dirty="0">
                <a:effectLst/>
                <a:latin typeface="Franklin Gothic Book" panose="020B0503020102020204" pitchFamily="34" charset="0"/>
              </a:rPr>
              <a:t> </a:t>
            </a:r>
            <a:endParaRPr lang="es-US" sz="1900" b="1" dirty="0">
              <a:latin typeface="Franklin Gothic Book" panose="020B0503020102020204" pitchFamily="34" charset="0"/>
            </a:endParaRPr>
          </a:p>
          <a:p>
            <a:pPr lvl="1"/>
            <a:r>
              <a:rPr lang="es-US" sz="2300" dirty="0">
                <a:latin typeface="Franklin Gothic Book" panose="020B0503020102020204" pitchFamily="34" charset="0"/>
              </a:rPr>
              <a:t>Realizar un análisis de su agua para plomo</a:t>
            </a:r>
          </a:p>
          <a:p>
            <a:pPr lvl="1"/>
            <a:r>
              <a:rPr lang="es-US" sz="2300" dirty="0">
                <a:latin typeface="Franklin Gothic Book" panose="020B0503020102020204" pitchFamily="34" charset="0"/>
              </a:rPr>
              <a:t>Aprender sobre los niveles de plomo en su agua potable</a:t>
            </a:r>
          </a:p>
        </p:txBody>
      </p:sp>
      <p:sp>
        <p:nvSpPr>
          <p:cNvPr id="2" name="Slide Number Placeholder 5">
            <a:extLst>
              <a:ext uri="{FF2B5EF4-FFF2-40B4-BE49-F238E27FC236}">
                <a16:creationId xmlns:a16="http://schemas.microsoft.com/office/drawing/2014/main" id="{E9E5BF07-78EB-2E8A-52B4-AF045E1663C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dirty="0"/>
          </a:p>
        </p:txBody>
      </p:sp>
    </p:spTree>
    <p:extLst>
      <p:ext uri="{BB962C8B-B14F-4D97-AF65-F5344CB8AC3E}">
        <p14:creationId xmlns:p14="http://schemas.microsoft.com/office/powerpoint/2010/main" val="4268102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Análisis para sus hijos</a:t>
            </a:r>
          </a:p>
        </p:txBody>
      </p:sp>
      <p:pic>
        <p:nvPicPr>
          <p:cNvPr id="11" name="Picture 10" descr="Una mujer con una niña en brazos mientras habla con un profesional sanitario">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rPr>
              <a:t>La exposición al plomo a menudo ocurre sin síntomas obvios</a:t>
            </a:r>
          </a:p>
          <a:p>
            <a:r>
              <a:rPr lang="es-ES" sz="2300" dirty="0">
                <a:latin typeface="Franklin Gothic Book" panose="020B0503020102020204" pitchFamily="34" charset="0"/>
              </a:rPr>
              <a:t>La única manera de saber si un niño tiene plomo en su sangre es hacerle un análisis de sangre</a:t>
            </a:r>
          </a:p>
          <a:p>
            <a:r>
              <a:rPr lang="es-ES" sz="2300" dirty="0">
                <a:latin typeface="Franklin Gothic Book" panose="020B0503020102020204" pitchFamily="34" charset="0"/>
              </a:rPr>
              <a:t>Generalmente se recomienda que se hagan análisis en niños a un año y dos años</a:t>
            </a:r>
            <a:r>
              <a:rPr lang="es-ES" sz="2300" b="1" dirty="0">
                <a:latin typeface="Franklin Gothic Book" panose="020B0503020102020204" pitchFamily="34" charset="0"/>
              </a:rPr>
              <a:t> </a:t>
            </a:r>
            <a:r>
              <a:rPr lang="es-ES" sz="2300" dirty="0">
                <a:latin typeface="Franklin Gothic Book" panose="020B0503020102020204" pitchFamily="34" charset="0"/>
              </a:rPr>
              <a:t>de edad</a:t>
            </a:r>
          </a:p>
        </p:txBody>
      </p:sp>
      <p:sp>
        <p:nvSpPr>
          <p:cNvPr id="2" name="Slide Number Placeholder 5">
            <a:extLst>
              <a:ext uri="{FF2B5EF4-FFF2-40B4-BE49-F238E27FC236}">
                <a16:creationId xmlns:a16="http://schemas.microsoft.com/office/drawing/2014/main" id="{5DA6F066-09C2-D681-7C07-F224800799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spTree>
    <p:extLst>
      <p:ext uri="{BB962C8B-B14F-4D97-AF65-F5344CB8AC3E}">
        <p14:creationId xmlns:p14="http://schemas.microsoft.com/office/powerpoint/2010/main" val="2279308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2AB0289-E2C1-2CCB-60EA-55E0BC57EB64}"/>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Análisis para sus hijos </a:t>
            </a:r>
            <a:r>
              <a:rPr kumimoji="0" lang="es-U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mj-cs"/>
              </a:rPr>
              <a:t>2</a:t>
            </a:r>
            <a:endPar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endParaRPr>
          </a:p>
        </p:txBody>
      </p:sp>
      <p:pic>
        <p:nvPicPr>
          <p:cNvPr id="7" name="Picture 6" descr="Tubo de sangre extraída durante un análisis de plomo en la sangre">
            <a:extLst>
              <a:ext uri="{FF2B5EF4-FFF2-40B4-BE49-F238E27FC236}">
                <a16:creationId xmlns:a16="http://schemas.microsoft.com/office/drawing/2014/main" id="{DED60DB7-D118-6CEF-2FD2-60A6766061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3911547"/>
            <a:ext cx="5976014"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Póngase en contacto con su médico, </a:t>
            </a:r>
            <a:br>
              <a:rPr lang="es-US" sz="2300" noProof="0" dirty="0">
                <a:latin typeface="Franklin Gothic Book" panose="020B0503020102020204" pitchFamily="34" charset="0"/>
                <a:cs typeface="Calibri Light" panose="020F0302020204030204" pitchFamily="34" charset="0"/>
              </a:rPr>
            </a:br>
            <a:r>
              <a:rPr lang="es-US" sz="2300" noProof="0" dirty="0">
                <a:latin typeface="Franklin Gothic Book" panose="020B0503020102020204" pitchFamily="34" charset="0"/>
                <a:cs typeface="Calibri Light" panose="020F0302020204030204" pitchFamily="34" charset="0"/>
              </a:rPr>
              <a:t>departamento de salud local, clínica u hospital</a:t>
            </a:r>
            <a:endParaRPr lang="es-US" sz="2300" strike="sngStrike" noProof="0" dirty="0">
              <a:latin typeface="Franklin Gothic Book" panose="020B0503020102020204" pitchFamily="34" charset="0"/>
              <a:cs typeface="Calibri Light" panose="020F0302020204030204" pitchFamily="34" charset="0"/>
            </a:endParaRPr>
          </a:p>
          <a:p>
            <a:r>
              <a:rPr lang="es-US" sz="2300" b="1" noProof="0" dirty="0">
                <a:latin typeface="Franklin Gothic Book" panose="020B0503020102020204" pitchFamily="34" charset="0"/>
                <a:cs typeface="Calibri Light" panose="020F0302020204030204" pitchFamily="34" charset="0"/>
              </a:rPr>
              <a:t>[</a:t>
            </a:r>
            <a:r>
              <a:rPr lang="es-US" sz="2300" b="1" noProof="0" dirty="0" err="1">
                <a:latin typeface="Franklin Gothic Book" panose="020B0503020102020204" pitchFamily="34" charset="0"/>
                <a:cs typeface="Calibri Light" panose="020F0302020204030204" pitchFamily="34" charset="0"/>
              </a:rPr>
              <a:t>Community</a:t>
            </a:r>
            <a:r>
              <a:rPr lang="es-US" sz="2300" b="1" noProof="0" dirty="0">
                <a:latin typeface="Franklin Gothic Book" panose="020B0503020102020204" pitchFamily="34" charset="0"/>
                <a:cs typeface="Calibri Light" panose="020F0302020204030204" pitchFamily="34" charset="0"/>
              </a:rPr>
              <a:t> </a:t>
            </a:r>
            <a:r>
              <a:rPr lang="es-US" sz="2300" b="1" noProof="0" dirty="0" err="1">
                <a:latin typeface="Franklin Gothic Book" panose="020B0503020102020204" pitchFamily="34" charset="0"/>
                <a:cs typeface="Calibri Light" panose="020F0302020204030204" pitchFamily="34" charset="0"/>
              </a:rPr>
              <a:t>Health</a:t>
            </a:r>
            <a:r>
              <a:rPr lang="es-US" sz="2300" b="1" noProof="0" dirty="0">
                <a:latin typeface="Franklin Gothic Book" panose="020B0503020102020204" pitchFamily="34" charset="0"/>
                <a:cs typeface="Calibri Light" panose="020F0302020204030204" pitchFamily="34" charset="0"/>
              </a:rPr>
              <a:t> Center]</a:t>
            </a:r>
          </a:p>
          <a:p>
            <a:pPr lvl="1"/>
            <a:r>
              <a:rPr lang="es-US" sz="2300" noProof="0" dirty="0" err="1">
                <a:latin typeface="Franklin Gothic Book" panose="020B0503020102020204" pitchFamily="34" charset="0"/>
                <a:cs typeface="Calibri Light" panose="020F0302020204030204" pitchFamily="34" charset="0"/>
              </a:rPr>
              <a:t>Address</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Phone</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Hours</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of</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operation</a:t>
            </a:r>
            <a:endParaRPr lang="es-US" sz="2300" noProof="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85D63A80-7446-986D-F585-8B74251CE6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3080143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3743" y="2419644"/>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¿Cuál de estas acciones cree que empezará a usar?</a:t>
            </a:r>
            <a:endPar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Tree>
    <p:extLst>
      <p:ext uri="{BB962C8B-B14F-4D97-AF65-F5344CB8AC3E}">
        <p14:creationId xmlns:p14="http://schemas.microsoft.com/office/powerpoint/2010/main" val="1550153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419" sz="3100" b="1" dirty="0">
                <a:latin typeface="Franklin Gothic Book" panose="020B0503020102020204" pitchFamily="34" charset="0"/>
              </a:rPr>
              <a:t>Antes de comprar o alquilar una vivienda</a:t>
            </a:r>
          </a:p>
        </p:txBody>
      </p:sp>
      <p:pic>
        <p:nvPicPr>
          <p:cNvPr id="11" name="Picture 10" descr="Una foto de una familia con las palabras «Proteja a su familia»">
            <a:extLst>
              <a:ext uri="{FF2B5EF4-FFF2-40B4-BE49-F238E27FC236}">
                <a16:creationId xmlns:a16="http://schemas.microsoft.com/office/drawing/2014/main" id="{5DA7AC58-3682-05FA-756B-FA6D30A7ABC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 y="-326962"/>
            <a:ext cx="9142728"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489161" cy="2452687"/>
          </a:xfrm>
        </p:spPr>
        <p:txBody>
          <a:bodyPr vert="horz" lIns="91440" tIns="45720" rIns="91440" bIns="45720" rtlCol="0" anchor="ctr">
            <a:normAutofit/>
          </a:bodyPr>
          <a:lstStyle/>
          <a:p>
            <a:pPr lvl="0"/>
            <a:r>
              <a:rPr lang="es-419" sz="2400" dirty="0">
                <a:effectLst/>
                <a:latin typeface="Franklin Gothic Book" panose="020B0503020102020204" pitchFamily="34" charset="0"/>
                <a:ea typeface="DengXian" panose="02010600030101010101" pitchFamily="2" charset="-122"/>
                <a:cs typeface="Arial" panose="020B0604020202020204" pitchFamily="34" charset="0"/>
              </a:rPr>
              <a:t>Antes de firmar un contrato de alquil</a:t>
            </a:r>
            <a:r>
              <a:rPr lang="es-419" sz="2400" b="1" dirty="0">
                <a:effectLst/>
                <a:latin typeface="Franklin Gothic Book" panose="020B0503020102020204" pitchFamily="34" charset="0"/>
                <a:ea typeface="DengXian" panose="02010600030101010101" pitchFamily="2" charset="-122"/>
                <a:cs typeface="Arial" panose="020B0604020202020204" pitchFamily="34" charset="0"/>
              </a:rPr>
              <a:t>a</a:t>
            </a:r>
            <a:r>
              <a:rPr lang="es-419" sz="2400" dirty="0">
                <a:effectLst/>
                <a:latin typeface="Franklin Gothic Book" panose="020B0503020102020204" pitchFamily="34" charset="0"/>
                <a:ea typeface="DengXian" panose="02010600030101010101" pitchFamily="2" charset="-122"/>
                <a:cs typeface="Arial" panose="020B0604020202020204" pitchFamily="34" charset="0"/>
              </a:rPr>
              <a:t>r o comprar una vivienda, los compradores e inquilinos de viviendas tienen derecho a saber si hay presencia de plomo</a:t>
            </a:r>
            <a:endParaRPr lang="en-US" sz="2400" dirty="0">
              <a:latin typeface="Franklin Gothic Book" panose="020B0503020102020204" pitchFamily="34" charset="0"/>
              <a:cs typeface="Calibri Light" panose="020F0302020204030204" pitchFamily="34" charset="0"/>
            </a:endParaRPr>
          </a:p>
          <a:p>
            <a:endParaRPr lang="en-US" sz="1600" dirty="0">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spTree>
    <p:extLst>
      <p:ext uri="{BB962C8B-B14F-4D97-AF65-F5344CB8AC3E}">
        <p14:creationId xmlns:p14="http://schemas.microsoft.com/office/powerpoint/2010/main" val="3957696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rtada del folleto de Proteja a su familia contra el plomo en el hogar">
            <a:extLst>
              <a:ext uri="{FF2B5EF4-FFF2-40B4-BE49-F238E27FC236}">
                <a16:creationId xmlns:a16="http://schemas.microsoft.com/office/drawing/2014/main" id="{472ABF32-C07E-88B6-FF45-0B5647CEC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485" y="1616074"/>
            <a:ext cx="2860831" cy="4421285"/>
          </a:xfrm>
          <a:prstGeom prst="rect">
            <a:avLst/>
          </a:prstGeom>
        </p:spPr>
      </p:pic>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La ley federal </a:t>
            </a:r>
            <a:r>
              <a:rPr lang="es-ES" sz="3100" b="1" dirty="0">
                <a:latin typeface="Franklin Gothic Book" panose="020B0503020102020204" pitchFamily="34" charset="0"/>
              </a:rPr>
              <a:t>exige que los compradores e inquilinos reciban:</a:t>
            </a:r>
            <a:endParaRPr lang="en-US" sz="3100" b="1" dirty="0">
              <a:latin typeface="Franklin Gothic Book" panose="020B0503020102020204" pitchFamily="34" charset="0"/>
            </a:endParaRPr>
          </a:p>
        </p:txBody>
      </p:sp>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436914"/>
            <a:ext cx="3886200" cy="5128255"/>
          </a:xfrm>
        </p:spPr>
        <p:txBody>
          <a:bodyPr>
            <a:normAutofit/>
          </a:bodyPr>
          <a:lstStyle/>
          <a:p>
            <a:pPr marL="457200" lvl="1" indent="-285750"/>
            <a:r>
              <a:rPr lang="es-419" sz="2300" u="none" strike="noStrike" kern="1200" noProof="0" dirty="0">
                <a:solidFill>
                  <a:schemeClr val="tx1"/>
                </a:solidFill>
                <a:effectLst/>
                <a:latin typeface="Franklin Gothic Book" panose="020B0503020102020204" pitchFamily="34" charset="0"/>
              </a:rPr>
              <a:t>Una copia del folleto </a:t>
            </a:r>
            <a:r>
              <a:rPr lang="es-419" sz="2300" i="1" u="none" strike="noStrike" kern="1200" noProof="0" dirty="0">
                <a:solidFill>
                  <a:schemeClr val="tx1"/>
                </a:solidFill>
                <a:effectLst/>
                <a:latin typeface="Franklin Gothic Book" panose="020B0503020102020204" pitchFamily="34" charset="0"/>
              </a:rPr>
              <a:t>Proteja a su familia contra el plomo en el hogar</a:t>
            </a:r>
          </a:p>
          <a:p>
            <a:pPr marL="457200" lvl="1" indent="-285750"/>
            <a:r>
              <a:rPr lang="es-419" sz="2300" u="none" strike="noStrike" kern="1200" noProof="0" dirty="0">
                <a:solidFill>
                  <a:schemeClr val="tx1"/>
                </a:solidFill>
                <a:effectLst/>
                <a:latin typeface="Franklin Gothic Book" panose="020B0503020102020204" pitchFamily="34" charset="0"/>
              </a:rPr>
              <a:t>Cualquier información conocida sobre la presencia de pintura a base de plomo y/o peligros de la pintura a base de plomo </a:t>
            </a:r>
          </a:p>
          <a:p>
            <a:pPr marL="457200" lvl="1" indent="-285750"/>
            <a:r>
              <a:rPr lang="es-419" sz="2300" u="none" strike="noStrike" kern="1200" noProof="0" dirty="0">
                <a:solidFill>
                  <a:schemeClr val="tx1"/>
                </a:solidFill>
                <a:effectLst/>
                <a:latin typeface="Franklin Gothic Book" panose="020B0503020102020204" pitchFamily="34" charset="0"/>
              </a:rPr>
              <a:t>Una divulgación de información adjunta o incluida en el contrato</a:t>
            </a:r>
            <a:endParaRPr lang="en-US" sz="2300" strike="sngStrike" dirty="0">
              <a:latin typeface="Franklin Gothic Book" panose="020B0503020102020204" pitchFamily="34" charset="0"/>
            </a:endParaRPr>
          </a:p>
          <a:p>
            <a:pPr marL="0" indent="-285750">
              <a:buNone/>
            </a:pPr>
            <a:r>
              <a:rPr lang="es-419" sz="2300" dirty="0">
                <a:latin typeface="Franklin Gothic Book" panose="020B0503020102020204" pitchFamily="34" charset="0"/>
              </a:rPr>
              <a:t>Presentar quejas a la EPA por teléfono al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35</a:t>
            </a:fld>
            <a:endParaRPr lang="en-US" dirty="0"/>
          </a:p>
        </p:txBody>
      </p:sp>
    </p:spTree>
    <p:extLst>
      <p:ext uri="{BB962C8B-B14F-4D97-AF65-F5344CB8AC3E}">
        <p14:creationId xmlns:p14="http://schemas.microsoft.com/office/powerpoint/2010/main" val="2401815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s-US" sz="3100" b="1" noProof="0" dirty="0">
                <a:latin typeface="Franklin Gothic Book" panose="020B0503020102020204" pitchFamily="34" charset="0"/>
                <a:cs typeface="Calibri Light" panose="020F0302020204030204" pitchFamily="34" charset="0"/>
              </a:rPr>
              <a:t>Conclusión</a:t>
            </a:r>
          </a:p>
        </p:txBody>
      </p:sp>
      <p:pic>
        <p:nvPicPr>
          <p:cNvPr id="3" name="Picture 2" descr="Dos niños en bicicleta al atardecer">
            <a:extLst>
              <a:ext uri="{FF2B5EF4-FFF2-40B4-BE49-F238E27FC236}">
                <a16:creationId xmlns:a16="http://schemas.microsoft.com/office/drawing/2014/main" id="{01EECFF0-42A9-D4A6-F228-52D7377D772B}"/>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2944167" y="3752850"/>
            <a:ext cx="6199833"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Discutimos:</a:t>
            </a:r>
          </a:p>
          <a:p>
            <a:pPr lvl="1"/>
            <a:r>
              <a:rPr lang="es-US" sz="2300" noProof="0" dirty="0">
                <a:latin typeface="Franklin Gothic Book" panose="020B0503020102020204" pitchFamily="34" charset="0"/>
                <a:cs typeface="Calibri Light" panose="020F0302020204030204" pitchFamily="34" charset="0"/>
              </a:rPr>
              <a:t>Fuentes de exposición al plomo</a:t>
            </a:r>
          </a:p>
          <a:p>
            <a:pPr lvl="1"/>
            <a:r>
              <a:rPr lang="es-US" sz="2300" noProof="0" dirty="0">
                <a:latin typeface="Franklin Gothic Book" panose="020B0503020102020204" pitchFamily="34" charset="0"/>
                <a:cs typeface="Calibri Light" panose="020F0302020204030204" pitchFamily="34" charset="0"/>
              </a:rPr>
              <a:t>Cómo el plomo perjudica a niños y adultos</a:t>
            </a:r>
          </a:p>
          <a:p>
            <a:pPr lvl="1"/>
            <a:r>
              <a:rPr lang="es-US" sz="2300" noProof="0" dirty="0">
                <a:latin typeface="Franklin Gothic Book" panose="020B0503020102020204" pitchFamily="34" charset="0"/>
                <a:cs typeface="Calibri Light" panose="020F0302020204030204" pitchFamily="34" charset="0"/>
              </a:rPr>
              <a:t>El impacto del plomo en el medioambiente y la vida silvestre</a:t>
            </a:r>
          </a:p>
          <a:p>
            <a:pPr lvl="1"/>
            <a:r>
              <a:rPr lang="es-US" sz="2300" noProof="0" dirty="0">
                <a:latin typeface="Franklin Gothic Book" panose="020B0503020102020204" pitchFamily="34" charset="0"/>
                <a:cs typeface="Calibri Light" panose="020F0302020204030204" pitchFamily="34" charset="0"/>
              </a:rPr>
              <a:t>Medidas que pueden adoptarse para prevenir la posible exposición al plomo</a:t>
            </a:r>
          </a:p>
        </p:txBody>
      </p:sp>
      <p:sp>
        <p:nvSpPr>
          <p:cNvPr id="2" name="Slide Number Placeholder 5">
            <a:extLst>
              <a:ext uri="{FF2B5EF4-FFF2-40B4-BE49-F238E27FC236}">
                <a16:creationId xmlns:a16="http://schemas.microsoft.com/office/drawing/2014/main" id="{9F9B4A1C-7AF6-7BD5-AE3D-D8ED47E6A74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36</a:t>
            </a:fld>
            <a:endParaRPr lang="en-US" dirty="0"/>
          </a:p>
        </p:txBody>
      </p:sp>
    </p:spTree>
    <p:extLst>
      <p:ext uri="{BB962C8B-B14F-4D97-AF65-F5344CB8AC3E}">
        <p14:creationId xmlns:p14="http://schemas.microsoft.com/office/powerpoint/2010/main" val="2375740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838306" y="2405144"/>
            <a:ext cx="7467388"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0" normalizeH="0" baseline="0" noProof="0" dirty="0">
                <a:ln>
                  <a:noFill/>
                </a:ln>
                <a:solidFill>
                  <a:schemeClr val="tx1"/>
                </a:solidFill>
                <a:effectLst/>
                <a:uLnTx/>
                <a:uFillTx/>
                <a:latin typeface="+mj-lt"/>
                <a:ea typeface="+mj-ea"/>
                <a:cs typeface="+mj-cs"/>
              </a:rPr>
              <a:t>¿Qué preguntas tiene sobre la información que hemos abordado hoy?</a:t>
            </a:r>
            <a:endPar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2706BC2-D4F4-CBF5-1464-F92E0615015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37</a:t>
            </a:fld>
            <a:endParaRPr lang="en-US" dirty="0"/>
          </a:p>
        </p:txBody>
      </p:sp>
    </p:spTree>
    <p:extLst>
      <p:ext uri="{BB962C8B-B14F-4D97-AF65-F5344CB8AC3E}">
        <p14:creationId xmlns:p14="http://schemas.microsoft.com/office/powerpoint/2010/main" val="3002810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0" y="271732"/>
            <a:ext cx="9143999" cy="1325563"/>
          </a:xfrm>
        </p:spPr>
        <p:txBody>
          <a:bodyPr>
            <a:normAutofit/>
          </a:bodyPr>
          <a:lstStyle/>
          <a:p>
            <a:pPr algn="ctr"/>
            <a:r>
              <a:rPr lang="es-US" sz="4000" b="1" noProof="0" dirty="0">
                <a:latin typeface="Franklin Gothic Book" panose="020B0503020102020204" pitchFamily="34" charset="0"/>
                <a:cs typeface="Calibri Light" panose="020F0302020204030204" pitchFamily="34" charset="0"/>
              </a:rPr>
              <a:t>Centro Nacional de Información </a:t>
            </a:r>
            <a:br>
              <a:rPr lang="es-US" sz="4000" b="1" noProof="0" dirty="0">
                <a:latin typeface="Franklin Gothic Book" panose="020B0503020102020204" pitchFamily="34" charset="0"/>
                <a:cs typeface="Calibri Light" panose="020F0302020204030204" pitchFamily="34" charset="0"/>
              </a:rPr>
            </a:br>
            <a:r>
              <a:rPr lang="es-US" sz="4000" b="1" noProof="0" dirty="0">
                <a:latin typeface="Franklin Gothic Book" panose="020B0503020102020204" pitchFamily="34" charset="0"/>
                <a:cs typeface="Calibri Light" panose="020F0302020204030204" pitchFamily="34" charset="0"/>
              </a:rPr>
              <a:t>Sobre el Plomo</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49" y="1501297"/>
            <a:ext cx="7886700" cy="4667249"/>
          </a:xfrm>
        </p:spPr>
        <p:txBody>
          <a:bodyPr>
            <a:normAutofit fontScale="92500" lnSpcReduction="10000"/>
          </a:bodyPr>
          <a:lstStyle/>
          <a:p>
            <a:pPr marL="0" indent="0" algn="ctr">
              <a:buNone/>
            </a:pPr>
            <a:r>
              <a:rPr lang="es-US" sz="3000" b="1" noProof="0" dirty="0">
                <a:latin typeface="Franklin Gothic Book" panose="020B0503020102020204" pitchFamily="34" charset="0"/>
                <a:cs typeface="Calibri Light" panose="020F0302020204030204" pitchFamily="34" charset="0"/>
              </a:rPr>
              <a:t>1 (800) 424-LEAD [5323] </a:t>
            </a:r>
          </a:p>
          <a:p>
            <a:pPr marL="0" indent="0">
              <a:buNone/>
            </a:pPr>
            <a:endParaRPr lang="es-US" sz="3000" noProof="0" dirty="0">
              <a:latin typeface="Franklin Gothic Book" panose="020B0503020102020204" pitchFamily="34" charset="0"/>
            </a:endParaRPr>
          </a:p>
          <a:p>
            <a:r>
              <a:rPr lang="es-ES" sz="3000" noProof="0" dirty="0">
                <a:latin typeface="Franklin Gothic Book" panose="020B0503020102020204" pitchFamily="34" charset="0"/>
                <a:cs typeface="Calibri Light" panose="020F0302020204030204" pitchFamily="34" charset="0"/>
              </a:rPr>
              <a:t>Solicite información sobre el plomo, los peligros del plomo y la prevención de la exposición al plomo. </a:t>
            </a:r>
            <a:endParaRPr lang="es-US" sz="3000" noProof="0" dirty="0">
              <a:latin typeface="Franklin Gothic Book" panose="020B0503020102020204" pitchFamily="34" charset="0"/>
              <a:cs typeface="Calibri Light" panose="020F0302020204030204" pitchFamily="34" charset="0"/>
            </a:endParaRPr>
          </a:p>
          <a:p>
            <a:r>
              <a:rPr lang="es-US" sz="3000" noProof="0" dirty="0">
                <a:latin typeface="Franklin Gothic Book" panose="020B0503020102020204" pitchFamily="34" charset="0"/>
                <a:cs typeface="Calibri Light" panose="020F0302020204030204" pitchFamily="34" charset="0"/>
              </a:rPr>
              <a:t>De lunes a viernes de 8:00 a 6:00 horas ET (excepto feriados nacionales) </a:t>
            </a:r>
          </a:p>
          <a:p>
            <a:r>
              <a:rPr lang="es-ES" sz="3000" noProof="0" dirty="0">
                <a:latin typeface="Franklin Gothic Book" panose="020B0503020102020204" pitchFamily="34" charset="0"/>
                <a:cs typeface="Calibri Light" panose="020F0302020204030204" pitchFamily="34" charset="0"/>
              </a:rPr>
              <a:t>Personas con discapacidades auditivas o dificultades con comunicación hablada </a:t>
            </a:r>
            <a:r>
              <a:rPr lang="es-US" sz="3000" noProof="0" dirty="0">
                <a:latin typeface="Franklin Gothic Book" panose="020B0503020102020204" pitchFamily="34" charset="0"/>
                <a:cs typeface="Calibri Light" panose="020F0302020204030204" pitchFamily="34" charset="0"/>
              </a:rPr>
              <a:t>pueden acceder a este número a través de TTY llamando al Servicio Federal de Relevo en 1-800-877-8339</a:t>
            </a:r>
          </a:p>
          <a:p>
            <a:endParaRPr lang="es-US" noProof="0"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38</a:t>
            </a:fld>
            <a:endParaRPr lang="en-US" dirty="0"/>
          </a:p>
        </p:txBody>
      </p:sp>
    </p:spTree>
    <p:extLst>
      <p:ext uri="{BB962C8B-B14F-4D97-AF65-F5344CB8AC3E}">
        <p14:creationId xmlns:p14="http://schemas.microsoft.com/office/powerpoint/2010/main" val="3449504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C84-F860-4F2C-B233-ACAD7CF62A0E}"/>
              </a:ext>
            </a:extLst>
          </p:cNvPr>
          <p:cNvSpPr>
            <a:spLocks noGrp="1"/>
          </p:cNvSpPr>
          <p:nvPr>
            <p:ph type="title"/>
          </p:nvPr>
        </p:nvSpPr>
        <p:spPr>
          <a:xfrm>
            <a:off x="555077" y="183196"/>
            <a:ext cx="7886700" cy="1325563"/>
          </a:xfrm>
          <a:solidFill>
            <a:srgbClr val="FFFFFF">
              <a:alpha val="50196"/>
            </a:srgbClr>
          </a:solidFill>
        </p:spPr>
        <p:txBody>
          <a:bodyPr/>
          <a:lstStyle/>
          <a:p>
            <a:r>
              <a:rPr lang="es-US" b="1" noProof="0" dirty="0">
                <a:solidFill>
                  <a:schemeClr val="tx1"/>
                </a:solidFill>
                <a:latin typeface="Franklin Gothic Book" panose="020B0503020102020204" pitchFamily="34" charset="0"/>
              </a:rPr>
              <a:t>¡Gracias!</a:t>
            </a:r>
          </a:p>
        </p:txBody>
      </p:sp>
      <p:sp>
        <p:nvSpPr>
          <p:cNvPr id="5" name="Slide Number Placeholder 4">
            <a:extLst>
              <a:ext uri="{FF2B5EF4-FFF2-40B4-BE49-F238E27FC236}">
                <a16:creationId xmlns:a16="http://schemas.microsoft.com/office/drawing/2014/main" id="{BABA45B0-1DA7-47BD-B39E-9D0F7AE6F4CF}"/>
              </a:ext>
            </a:extLst>
          </p:cNvPr>
          <p:cNvSpPr>
            <a:spLocks noGrp="1"/>
          </p:cNvSpPr>
          <p:nvPr>
            <p:ph type="sldNum" sz="quarter" idx="12"/>
          </p:nvPr>
        </p:nvSpPr>
        <p:spPr>
          <a:xfrm>
            <a:off x="7086600" y="6557390"/>
            <a:ext cx="2057400" cy="365125"/>
          </a:xfrm>
        </p:spPr>
        <p:txBody>
          <a:bodyPr/>
          <a:lstStyle/>
          <a:p>
            <a:fld id="{48006AAD-9E02-44C8-BDCD-ACF5C8330FA5}" type="slidenum">
              <a:rPr lang="en-US" smtClean="0"/>
              <a:t>39</a:t>
            </a:fld>
            <a:endParaRPr lang="en-US"/>
          </a:p>
        </p:txBody>
      </p:sp>
      <p:sp>
        <p:nvSpPr>
          <p:cNvPr id="7" name="Title 1">
            <a:extLst>
              <a:ext uri="{FF2B5EF4-FFF2-40B4-BE49-F238E27FC236}">
                <a16:creationId xmlns:a16="http://schemas.microsoft.com/office/drawing/2014/main" id="{B3276796-75B3-4437-A3C5-1693ED079EF5}"/>
              </a:ext>
            </a:extLst>
          </p:cNvPr>
          <p:cNvSpPr txBox="1">
            <a:spLocks/>
          </p:cNvSpPr>
          <p:nvPr/>
        </p:nvSpPr>
        <p:spPr>
          <a:xfrm>
            <a:off x="702223" y="1710807"/>
            <a:ext cx="7886700" cy="4516520"/>
          </a:xfrm>
          <a:prstGeom prst="rect">
            <a:avLst/>
          </a:prstGeom>
          <a:solidFill>
            <a:srgbClr val="FFFFFF">
              <a:alpha val="50196"/>
            </a:srgbClr>
          </a:solidFill>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600" kern="1200">
                <a:solidFill>
                  <a:schemeClr val="accent4"/>
                </a:solidFill>
                <a:latin typeface="+mj-lt"/>
                <a:ea typeface="+mj-ea"/>
                <a:cs typeface="+mj-cs"/>
              </a:defRPr>
            </a:lvl1pPr>
          </a:lstStyle>
          <a:p>
            <a:pPr marL="0" indent="0" algn="l">
              <a:buNone/>
            </a:pPr>
            <a:r>
              <a:rPr lang="es-US" sz="2800">
                <a:solidFill>
                  <a:schemeClr val="tx1"/>
                </a:solidFill>
                <a:latin typeface="Franklin Gothic Book" panose="020B0503020102020204" pitchFamily="34" charset="0"/>
              </a:rPr>
              <a:t>Para más información:</a:t>
            </a:r>
          </a:p>
          <a:p>
            <a:pPr algn="l"/>
            <a:endParaRPr lang="es-US" sz="2600" i="1" dirty="0">
              <a:solidFill>
                <a:schemeClr val="tx1"/>
              </a:solidFill>
              <a:latin typeface="Franklin Gothic Book" panose="020B0503020102020204" pitchFamily="34" charset="0"/>
            </a:endParaRPr>
          </a:p>
          <a:p>
            <a:pPr algn="l"/>
            <a:r>
              <a:rPr lang="es-US" sz="2600" i="1" dirty="0">
                <a:solidFill>
                  <a:schemeClr val="tx1"/>
                </a:solidFill>
                <a:latin typeface="Franklin Gothic Book" panose="020B0503020102020204" pitchFamily="34" charset="0"/>
              </a:rPr>
              <a:t>Contactos de la EPA:</a:t>
            </a:r>
          </a:p>
          <a:p>
            <a:pPr marL="457200" indent="-457200" algn="l">
              <a:buFont typeface="Arial" panose="020B0604020202020204" pitchFamily="34" charset="0"/>
              <a:buChar char="•"/>
            </a:pPr>
            <a:r>
              <a:rPr lang="es-US" sz="2600" dirty="0" err="1">
                <a:solidFill>
                  <a:schemeClr val="tx1"/>
                </a:solidFill>
                <a:latin typeface="Franklin Gothic Book" panose="020B0503020102020204" pitchFamily="34" charset="0"/>
              </a:rPr>
              <a:t>Name</a:t>
            </a:r>
            <a:r>
              <a:rPr lang="es-US" sz="2600" dirty="0">
                <a:solidFill>
                  <a:schemeClr val="tx1"/>
                </a:solidFill>
                <a:latin typeface="Franklin Gothic Book" panose="020B0503020102020204" pitchFamily="34" charset="0"/>
              </a:rPr>
              <a:t>, email</a:t>
            </a:r>
          </a:p>
          <a:p>
            <a:pPr marL="457200" indent="-457200" algn="l">
              <a:buFont typeface="Arial" panose="020B0604020202020204" pitchFamily="34" charset="0"/>
              <a:buChar char="•"/>
            </a:pPr>
            <a:r>
              <a:rPr lang="es-US" sz="2600" dirty="0" err="1">
                <a:solidFill>
                  <a:schemeClr val="tx1"/>
                </a:solidFill>
                <a:latin typeface="Franklin Gothic Book" panose="020B0503020102020204" pitchFamily="34" charset="0"/>
              </a:rPr>
              <a:t>Name</a:t>
            </a:r>
            <a:r>
              <a:rPr lang="es-US" sz="2600" dirty="0">
                <a:solidFill>
                  <a:schemeClr val="tx1"/>
                </a:solidFill>
                <a:latin typeface="Franklin Gothic Book" panose="020B0503020102020204" pitchFamily="34" charset="0"/>
              </a:rPr>
              <a:t>, email</a:t>
            </a:r>
          </a:p>
          <a:p>
            <a:pPr marL="457200" indent="-457200" algn="l">
              <a:buFont typeface="Arial" panose="020B0604020202020204" pitchFamily="34" charset="0"/>
              <a:buChar char="•"/>
            </a:pPr>
            <a:endParaRPr lang="es-US" sz="2600" i="1" dirty="0">
              <a:solidFill>
                <a:schemeClr val="tx1"/>
              </a:solidFill>
              <a:latin typeface="Franklin Gothic Book" panose="020B0503020102020204" pitchFamily="34" charset="0"/>
            </a:endParaRPr>
          </a:p>
          <a:p>
            <a:pPr algn="l"/>
            <a:r>
              <a:rPr lang="es-US" sz="2600" i="1" dirty="0">
                <a:solidFill>
                  <a:schemeClr val="tx1"/>
                </a:solidFill>
                <a:latin typeface="Franklin Gothic Book" panose="020B0503020102020204" pitchFamily="34" charset="0"/>
              </a:rPr>
              <a:t>Otros contactos:</a:t>
            </a:r>
          </a:p>
          <a:p>
            <a:pPr marL="457200" indent="-457200" algn="l">
              <a:buFont typeface="Arial" panose="020B0604020202020204" pitchFamily="34" charset="0"/>
              <a:buChar char="•"/>
            </a:pPr>
            <a:r>
              <a:rPr lang="es-US" sz="2600" dirty="0" err="1">
                <a:solidFill>
                  <a:schemeClr val="tx1"/>
                </a:solidFill>
                <a:latin typeface="Franklin Gothic Book" panose="020B0503020102020204" pitchFamily="34" charset="0"/>
              </a:rPr>
              <a:t>Name</a:t>
            </a:r>
            <a:r>
              <a:rPr lang="es-US" sz="2600" dirty="0">
                <a:solidFill>
                  <a:schemeClr val="tx1"/>
                </a:solidFill>
                <a:latin typeface="Franklin Gothic Book" panose="020B0503020102020204" pitchFamily="34" charset="0"/>
              </a:rPr>
              <a:t>, email</a:t>
            </a:r>
          </a:p>
          <a:p>
            <a:pPr algn="l"/>
            <a:endParaRPr lang="es-US" sz="2600" dirty="0">
              <a:solidFill>
                <a:schemeClr val="tx1"/>
              </a:solidFill>
              <a:latin typeface="Franklin Gothic Book" panose="020B0503020102020204" pitchFamily="34" charset="0"/>
            </a:endParaRPr>
          </a:p>
          <a:p>
            <a:pPr algn="l"/>
            <a:r>
              <a:rPr lang="es-US" sz="2600" dirty="0">
                <a:solidFill>
                  <a:schemeClr val="tx1"/>
                </a:solidFill>
                <a:latin typeface="Franklin Gothic Book" panose="020B0503020102020204" pitchFamily="34" charset="0"/>
              </a:rPr>
              <a:t>Visítenos en línea en:</a:t>
            </a:r>
            <a:endParaRPr lang="es-US" sz="2600" dirty="0">
              <a:solidFill>
                <a:schemeClr val="tx1"/>
              </a:solidFill>
              <a:latin typeface="Franklin Gothic Book" panose="020B0503020102020204" pitchFamily="34" charset="0"/>
              <a:hlinkClick r:id="rId3"/>
            </a:endParaRPr>
          </a:p>
          <a:p>
            <a:pPr marL="457200" indent="-457200" algn="l">
              <a:buFont typeface="Arial" panose="020B0604020202020204" pitchFamily="34" charset="0"/>
              <a:buChar char="•"/>
            </a:pPr>
            <a:r>
              <a:rPr lang="es-US" sz="2600" b="1" dirty="0">
                <a:solidFill>
                  <a:schemeClr val="tx1"/>
                </a:solidFill>
                <a:latin typeface="Franklin Gothic Book" panose="020B0503020102020204" pitchFamily="34" charset="0"/>
                <a:hlinkClick r:id="rId3"/>
              </a:rPr>
              <a:t>www.epa.gov/lead </a:t>
            </a:r>
            <a:endParaRPr lang="es-US" sz="2600" b="1" dirty="0">
              <a:solidFill>
                <a:schemeClr val="tx1"/>
              </a:solidFill>
              <a:latin typeface="Franklin Gothic Book" panose="020B0503020102020204" pitchFamily="34" charset="0"/>
            </a:endParaRPr>
          </a:p>
          <a:p>
            <a:pPr marL="457200" indent="-457200" algn="l">
              <a:buFont typeface="Arial" panose="020B0604020202020204" pitchFamily="34" charset="0"/>
              <a:buChar char="•"/>
            </a:pPr>
            <a:r>
              <a:rPr lang="es-US" sz="2600" b="1" dirty="0">
                <a:solidFill>
                  <a:schemeClr val="tx1"/>
                </a:solidFill>
                <a:latin typeface="Franklin Gothic Book" panose="020B0503020102020204" pitchFamily="34" charset="0"/>
                <a:hlinkClick r:id="rId4"/>
              </a:rPr>
              <a:t>https://espanol.epa.gov/plomo</a:t>
            </a:r>
            <a:endParaRPr lang="es-US" b="1" dirty="0">
              <a:latin typeface="Franklin Gothic Book" panose="020B0503020102020204" pitchFamily="34" charset="0"/>
            </a:endParaRPr>
          </a:p>
        </p:txBody>
      </p:sp>
    </p:spTree>
    <p:extLst>
      <p:ext uri="{BB962C8B-B14F-4D97-AF65-F5344CB8AC3E}">
        <p14:creationId xmlns:p14="http://schemas.microsoft.com/office/powerpoint/2010/main" val="250310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10EF71-0639-0E70-B43F-1532781D057C}"/>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¿Qué es el plomo?</a:t>
            </a:r>
          </a:p>
        </p:txBody>
      </p:sp>
      <p:pic>
        <p:nvPicPr>
          <p:cNvPr id="6" name="Picture 2" descr="Plomo en su estado elemental">
            <a:extLst>
              <a:ext uri="{FF2B5EF4-FFF2-40B4-BE49-F238E27FC236}">
                <a16:creationId xmlns:a16="http://schemas.microsoft.com/office/drawing/2014/main" id="{E334E1A8-87E4-4325-995C-689A78844E5C}"/>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1FF99B-3CD6-A698-668E-7FF8DCA27526}"/>
              </a:ext>
            </a:extLst>
          </p:cNvPr>
          <p:cNvSpPr txBox="1"/>
          <p:nvPr/>
        </p:nvSpPr>
        <p:spPr>
          <a:xfrm>
            <a:off x="5792136" y="3576102"/>
            <a:ext cx="6273800" cy="200055"/>
          </a:xfrm>
          <a:prstGeom prst="rect">
            <a:avLst/>
          </a:prstGeom>
          <a:noFill/>
        </p:spPr>
        <p:txBody>
          <a:bodyPr wrap="square" rtlCol="0">
            <a:spAutoFit/>
          </a:bodyPr>
          <a:lstStyle/>
          <a:p>
            <a:r>
              <a:rPr lang="es-MX" sz="700" dirty="0"/>
              <a:t>http://mfritz8science.wikispaces.com/file/view/lead_1.jpg/262242078/lead_1.jpg</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Metal de color gris azulado que se encuentra en pequeñas cantidades en la corteza terrestre</a:t>
            </a:r>
          </a:p>
          <a:p>
            <a:r>
              <a:rPr lang="es-US" sz="2400" noProof="0" dirty="0">
                <a:latin typeface="Franklin Gothic Book" panose="020B0503020102020204" pitchFamily="34" charset="0"/>
                <a:cs typeface="Calibri Light" panose="020F0302020204030204" pitchFamily="34" charset="0"/>
              </a:rPr>
              <a:t>Imposible identificar a simple vista</a:t>
            </a:r>
          </a:p>
          <a:p>
            <a:r>
              <a:rPr lang="es-US" sz="2400" noProof="0" dirty="0">
                <a:latin typeface="Franklin Gothic Book" panose="020B0503020102020204" pitchFamily="34" charset="0"/>
                <a:cs typeface="Calibri Light" panose="020F0302020204030204" pitchFamily="34" charset="0"/>
              </a:rPr>
              <a:t>No es biodegradable ni desaparece del medioambiente con el pasar del tiempo</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1105" y="2393741"/>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¿Dónde piensa que se puede encontrar el plomo? </a:t>
            </a:r>
            <a:endPar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F0D52B2-77B7-7059-541C-3742A9FE1F30}"/>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Tree>
    <p:extLst>
      <p:ext uri="{BB962C8B-B14F-4D97-AF65-F5344CB8AC3E}">
        <p14:creationId xmlns:p14="http://schemas.microsoft.com/office/powerpoint/2010/main" val="87037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Pintura a base de plomo</a:t>
            </a:r>
          </a:p>
        </p:txBody>
      </p:sp>
      <p:pic>
        <p:nvPicPr>
          <p:cNvPr id="7" name="Picture 6" descr="revestimiento de madera con pintura descascarillada">
            <a:extLst>
              <a:ext uri="{FF2B5EF4-FFF2-40B4-BE49-F238E27FC236}">
                <a16:creationId xmlns:a16="http://schemas.microsoft.com/office/drawing/2014/main" id="{A8A25327-5F90-77D6-F1A0-A8DA402EB2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10514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2228794" y="3977254"/>
            <a:ext cx="6915206" cy="2452688"/>
          </a:xfrm>
        </p:spPr>
        <p:txBody>
          <a:bodyPr anchor="ctr">
            <a:noAutofit/>
          </a:bodyPr>
          <a:lstStyle/>
          <a:p>
            <a:r>
              <a:rPr lang="es-US" sz="2200" noProof="0" dirty="0">
                <a:latin typeface="Franklin Gothic Book" panose="020B0503020102020204" pitchFamily="34" charset="0"/>
                <a:cs typeface="Calibri Light" panose="020F0302020204030204" pitchFamily="34" charset="0"/>
              </a:rPr>
              <a:t>Se encuentra en casas construidas antes de 1978 </a:t>
            </a:r>
          </a:p>
          <a:p>
            <a:r>
              <a:rPr lang="es-US" sz="2200" noProof="0" dirty="0">
                <a:latin typeface="Franklin Gothic Book" panose="020B0503020102020204" pitchFamily="34" charset="0"/>
                <a:cs typeface="Calibri Light" panose="020F0302020204030204" pitchFamily="34" charset="0"/>
              </a:rPr>
              <a:t>Fuente importante de exposición cuando está sin mantenimiento</a:t>
            </a:r>
          </a:p>
          <a:p>
            <a:pPr lvl="1"/>
            <a:r>
              <a:rPr lang="es-US" sz="2000" noProof="0" dirty="0">
                <a:latin typeface="Franklin Gothic Book" panose="020B0503020102020204" pitchFamily="34" charset="0"/>
                <a:cs typeface="Calibri Light" panose="020F0302020204030204" pitchFamily="34" charset="0"/>
              </a:rPr>
              <a:t>i.e., pelada, descascarada, agrietada</a:t>
            </a:r>
          </a:p>
          <a:p>
            <a:r>
              <a:rPr lang="es-US" sz="2200" noProof="0" dirty="0">
                <a:latin typeface="Franklin Gothic Book" panose="020B0503020102020204" pitchFamily="34" charset="0"/>
                <a:cs typeface="Calibri Light" panose="020F0302020204030204" pitchFamily="34" charset="0"/>
              </a:rPr>
              <a:t>Los pedazos y el polvo de la pintura pueden esparcirse y convertirse en un peligro, que </a:t>
            </a:r>
            <a:r>
              <a:rPr lang="es-US" sz="2200" noProof="0" dirty="0">
                <a:effectLst/>
                <a:latin typeface="Franklin Gothic Book" panose="020B0503020102020204" pitchFamily="34" charset="0"/>
                <a:ea typeface="MS Mincho" panose="02020609040205080304" pitchFamily="49" charset="-128"/>
                <a:cs typeface="Arial" panose="020B0604020202020204" pitchFamily="34" charset="0"/>
              </a:rPr>
              <a:t>puede ser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aspirado</a:t>
            </a:r>
            <a:r>
              <a:rPr lang="es-US" sz="2200" b="1" noProof="0" dirty="0">
                <a:effectLst/>
                <a:latin typeface="Franklin Gothic Book" panose="020B0503020102020204" pitchFamily="34" charset="0"/>
                <a:ea typeface="MS Mincho" panose="02020609040205080304" pitchFamily="49" charset="-128"/>
                <a:cs typeface="Arial" panose="020B0604020202020204" pitchFamily="34" charset="0"/>
              </a:rPr>
              <a:t>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o ingerido por niños, residentes y trabajadores</a:t>
            </a:r>
          </a:p>
          <a:p>
            <a:r>
              <a:rPr lang="es-ES" sz="2200" dirty="0">
                <a:latin typeface="Franklin Gothic Book" panose="020B0503020102020204" pitchFamily="34" charset="0"/>
                <a:ea typeface="MS Mincho" panose="02020609040205080304" pitchFamily="49" charset="-128"/>
                <a:cs typeface="Arial" panose="020B0604020202020204" pitchFamily="34" charset="0"/>
              </a:rPr>
              <a:t>P</a:t>
            </a:r>
            <a:r>
              <a:rPr lang="es-ES" sz="2200" b="0" noProof="0" dirty="0" err="1">
                <a:effectLst/>
                <a:latin typeface="Franklin Gothic Book" panose="020B0503020102020204" pitchFamily="34" charset="0"/>
                <a:ea typeface="MS Mincho" panose="02020609040205080304" pitchFamily="49" charset="-128"/>
                <a:cs typeface="Arial" panose="020B0604020202020204" pitchFamily="34" charset="0"/>
              </a:rPr>
              <a:t>royectos</a:t>
            </a:r>
            <a:r>
              <a:rPr lang="es-ES" sz="2200" b="0" noProof="0" dirty="0">
                <a:effectLst/>
                <a:latin typeface="Franklin Gothic Book" panose="020B0503020102020204" pitchFamily="34" charset="0"/>
                <a:ea typeface="MS Mincho" panose="02020609040205080304" pitchFamily="49" charset="-128"/>
                <a:cs typeface="Arial" panose="020B0604020202020204" pitchFamily="34" charset="0"/>
              </a:rPr>
              <a:t> de renovación, reparación o pintura en una casa construido antes de 1978 puede fácilmente crear polvo de plomo peligroso</a:t>
            </a:r>
          </a:p>
          <a:p>
            <a:endPar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endParaRPr>
          </a:p>
          <a:p>
            <a:endPar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endParaRPr>
          </a:p>
        </p:txBody>
      </p:sp>
      <p:sp>
        <p:nvSpPr>
          <p:cNvPr id="4" name="Slide Number Placeholder 5">
            <a:extLst>
              <a:ext uri="{FF2B5EF4-FFF2-40B4-BE49-F238E27FC236}">
                <a16:creationId xmlns:a16="http://schemas.microsoft.com/office/drawing/2014/main" id="{7FDC2545-EEB4-8EA1-840C-22DD9C6C070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72021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s-US" sz="3300" b="1" noProof="0" dirty="0">
                <a:latin typeface="Franklin Gothic Book" panose="020B0503020102020204" pitchFamily="34" charset="0"/>
                <a:cs typeface="Calibri Light" panose="020F0302020204030204" pitchFamily="34" charset="0"/>
              </a:rPr>
              <a:t>Posibles fuentes de exposición</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s-US" sz="2400" noProof="0" dirty="0">
                <a:latin typeface="Franklin Gothic Book" panose="020B0503020102020204" pitchFamily="34" charset="0"/>
                <a:cs typeface="Calibri Light" panose="020F0302020204030204" pitchFamily="34" charset="0"/>
              </a:rPr>
              <a:t>Equipos de granjas y barcos pintados</a:t>
            </a:r>
          </a:p>
          <a:p>
            <a:r>
              <a:rPr lang="es-US" sz="2400" noProof="0" dirty="0">
                <a:latin typeface="Franklin Gothic Book" panose="020B0503020102020204" pitchFamily="34" charset="0"/>
                <a:cs typeface="Calibri Light" panose="020F0302020204030204" pitchFamily="34" charset="0"/>
              </a:rPr>
              <a:t>Alfarería, velas y mini persianas importadas </a:t>
            </a:r>
          </a:p>
          <a:p>
            <a:r>
              <a:rPr lang="es-US" sz="2400" noProof="0" dirty="0">
                <a:latin typeface="Franklin Gothic Book" panose="020B0503020102020204" pitchFamily="34" charset="0"/>
                <a:cs typeface="Calibri Light" panose="020F0302020204030204" pitchFamily="34" charset="0"/>
              </a:rPr>
              <a:t>Juguetes</a:t>
            </a:r>
          </a:p>
          <a:p>
            <a:r>
              <a:rPr lang="es-US" sz="2400" noProof="0" dirty="0">
                <a:latin typeface="Franklin Gothic Book" panose="020B0503020102020204" pitchFamily="34" charset="0"/>
                <a:cs typeface="Calibri Light" panose="020F0302020204030204" pitchFamily="34" charset="0"/>
              </a:rPr>
              <a:t>Cerámica</a:t>
            </a:r>
          </a:p>
          <a:p>
            <a:r>
              <a:rPr lang="es-US" sz="2400" noProof="0" dirty="0">
                <a:latin typeface="Franklin Gothic Book" panose="020B0503020102020204" pitchFamily="34" charset="0"/>
                <a:cs typeface="Calibri Light" panose="020F0302020204030204" pitchFamily="34" charset="0"/>
              </a:rPr>
              <a:t>Soldadura</a:t>
            </a:r>
          </a:p>
          <a:p>
            <a:r>
              <a:rPr lang="es-US" sz="2400" noProof="0" dirty="0">
                <a:latin typeface="Franklin Gothic Book" panose="020B0503020102020204" pitchFamily="34" charset="0"/>
                <a:cs typeface="Calibri Light" panose="020F0302020204030204" pitchFamily="34" charset="0"/>
              </a:rPr>
              <a:t>Baterías</a:t>
            </a:r>
          </a:p>
          <a:p>
            <a:r>
              <a:rPr lang="es-US" sz="2400" noProof="0" dirty="0">
                <a:latin typeface="Franklin Gothic Book" panose="020B0503020102020204" pitchFamily="34" charset="0"/>
                <a:cs typeface="Calibri Light" panose="020F0302020204030204" pitchFamily="34" charset="0"/>
              </a:rPr>
              <a:t>Municiones</a:t>
            </a:r>
          </a:p>
          <a:p>
            <a:r>
              <a:rPr lang="es-US" sz="2400" noProof="0" dirty="0">
                <a:latin typeface="Franklin Gothic Book" panose="020B0503020102020204" pitchFamily="34" charset="0"/>
                <a:cs typeface="Calibri Light" panose="020F0302020204030204" pitchFamily="34" charset="0"/>
              </a:rPr>
              <a:t>Celulares viejos en mal estado</a:t>
            </a:r>
          </a:p>
          <a:p>
            <a:r>
              <a:rPr lang="es-US" sz="2400" noProof="0" dirty="0">
                <a:latin typeface="Franklin Gothic Book" panose="020B0503020102020204" pitchFamily="34" charset="0"/>
                <a:cs typeface="Calibri Light" panose="020F0302020204030204" pitchFamily="34" charset="0"/>
              </a:rPr>
              <a:t>Cosméticos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749922" y="1270219"/>
            <a:ext cx="2057400" cy="5236897"/>
            <a:chOff x="6572122" y="1306183"/>
            <a:chExt cx="2057400" cy="5236897"/>
          </a:xfrm>
        </p:grpSpPr>
        <p:pic>
          <p:nvPicPr>
            <p:cNvPr id="10" name="Picture 9" descr="Un tractor en un campo verde">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484702" cy="215444"/>
            </a:xfrm>
            <a:prstGeom prst="rect">
              <a:avLst/>
            </a:prstGeom>
          </p:spPr>
          <p:txBody>
            <a:bodyPr wrap="none">
              <a:spAutoFit/>
            </a:bodyPr>
            <a:lstStyle/>
            <a:p>
              <a:r>
                <a:rPr lang="en-US" sz="1000" dirty="0" err="1">
                  <a:latin typeface="Franklin Gothic Book" panose="020B0503020102020204" pitchFamily="34" charset="0"/>
                  <a:cs typeface="Calibri Light" panose="020F0302020204030204" pitchFamily="34" charset="0"/>
                </a:rPr>
                <a:t>foto</a:t>
              </a:r>
              <a:r>
                <a:rPr lang="en-US" sz="1000" dirty="0">
                  <a:latin typeface="Franklin Gothic Book" panose="020B0503020102020204" pitchFamily="34" charset="0"/>
                  <a:cs typeface="Calibri Light" panose="020F0302020204030204" pitchFamily="34" charset="0"/>
                </a:rPr>
                <a:t> de Randy </a:t>
              </a:r>
              <a:r>
                <a:rPr lang="en-US" sz="1000" dirty="0" err="1">
                  <a:latin typeface="Franklin Gothic Book" panose="020B0503020102020204" pitchFamily="34" charset="0"/>
                  <a:cs typeface="Calibri Light" panose="020F0302020204030204" pitchFamily="34" charset="0"/>
                </a:rPr>
                <a:t>Fath</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en</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Unsplash</a:t>
              </a:r>
              <a:endParaRPr lang="en-US" sz="1000" dirty="0">
                <a:latin typeface="Franklin Gothic Book" panose="020B0503020102020204" pitchFamily="34" charset="0"/>
                <a:cs typeface="Calibri Light" panose="020F0302020204030204" pitchFamily="34" charset="0"/>
              </a:endParaRPr>
            </a:p>
          </p:txBody>
        </p:sp>
        <p:pic>
          <p:nvPicPr>
            <p:cNvPr id="6" name="Picture 5" descr="Tres piezas de cerámica importadas de Mé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830950" cy="246221"/>
            </a:xfrm>
            <a:prstGeom prst="rect">
              <a:avLst/>
            </a:prstGeom>
          </p:spPr>
          <p:txBody>
            <a:bodyPr wrap="none">
              <a:spAutoFit/>
            </a:bodyPr>
            <a:lstStyle/>
            <a:p>
              <a:r>
                <a:rPr lang="es-US" sz="1000" noProof="0" dirty="0">
                  <a:latin typeface="Franklin Gothic Book" panose="020B0503020102020204" pitchFamily="34" charset="0"/>
                  <a:cs typeface="Calibri Light" panose="020F0302020204030204" pitchFamily="34" charset="0"/>
                </a:rPr>
                <a:t>Alfarería importada de </a:t>
              </a:r>
              <a:r>
                <a:rPr lang="en-US" sz="1000" dirty="0">
                  <a:solidFill>
                    <a:srgbClr val="111111"/>
                  </a:solidFill>
                  <a:latin typeface="Calibri Light" panose="020F0302020204030204" pitchFamily="34" charset="0"/>
                  <a:cs typeface="Calibri Light" panose="020F0302020204030204" pitchFamily="34" charset="0"/>
                </a:rPr>
                <a:t>Mexico</a:t>
              </a:r>
              <a:endParaRPr lang="en-US" sz="1000" dirty="0">
                <a:latin typeface="Calibri Light" panose="020F0302020204030204" pitchFamily="34" charset="0"/>
                <a:cs typeface="Calibri Light" panose="020F0302020204030204" pitchFamily="34" charset="0"/>
              </a:endParaRPr>
            </a:p>
          </p:txBody>
        </p:sp>
        <p:pic>
          <p:nvPicPr>
            <p:cNvPr id="13" name="Picture 12" descr="Trenes de juguete">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7"/>
              <a:ext cx="2057400" cy="615553"/>
            </a:xfrm>
            <a:prstGeom prst="rect">
              <a:avLst/>
            </a:prstGeom>
          </p:spPr>
          <p:txBody>
            <a:bodyPr wrap="square">
              <a:spAutoFit/>
            </a:bodyPr>
            <a:lstStyle>
              <a:defPPr>
                <a:defRPr lang="en-US"/>
              </a:defPPr>
              <a:lvl1pPr>
                <a:defRPr sz="1000">
                  <a:latin typeface="Franklin Gothic Book" panose="020B0503020102020204" pitchFamily="34" charset="0"/>
                  <a:cs typeface="Calibri Light" panose="020F0302020204030204" pitchFamily="34" charset="0"/>
                </a:defRPr>
              </a:lvl1pPr>
            </a:lstStyle>
            <a:p>
              <a:r>
                <a:rPr lang="en-US" dirty="0"/>
                <a:t>Aviso  de </a:t>
              </a:r>
              <a:r>
                <a:rPr lang="en-US" dirty="0" err="1"/>
                <a:t>retiro</a:t>
              </a:r>
              <a:r>
                <a:rPr lang="en-US" dirty="0"/>
                <a:t> de </a:t>
              </a:r>
              <a:r>
                <a:rPr lang="en-US" dirty="0" err="1"/>
                <a:t>jugetes</a:t>
              </a:r>
              <a:endParaRPr lang="en-US" dirty="0"/>
            </a:p>
            <a:p>
              <a:r>
                <a:rPr lang="en-US" sz="800" dirty="0">
                  <a:hlinkClick r:id="rId6"/>
                </a:rPr>
                <a:t>https://www.cpsc.gov/Recalls/2007/rc2-corp-recalls-various-thomas-friends-wooden-railway-toys-due-to-lead-poisoning</a:t>
              </a:r>
              <a:endParaRPr lang="es-MX" sz="800" dirty="0"/>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a:xfrm>
            <a:off x="628650" y="385908"/>
            <a:ext cx="7886700" cy="1325563"/>
          </a:xfrm>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2</a:t>
            </a:r>
          </a:p>
        </p:txBody>
      </p:sp>
      <p:sp>
        <p:nvSpPr>
          <p:cNvPr id="8" name="Content Placeholder 2">
            <a:extLst>
              <a:ext uri="{FF2B5EF4-FFF2-40B4-BE49-F238E27FC236}">
                <a16:creationId xmlns:a16="http://schemas.microsoft.com/office/drawing/2014/main" id="{447D1FD5-A4DA-DD9D-0D68-E6C52B159F43}"/>
              </a:ext>
            </a:extLst>
          </p:cNvPr>
          <p:cNvSpPr>
            <a:spLocks noGrp="1"/>
          </p:cNvSpPr>
          <p:nvPr>
            <p:ph idx="1"/>
          </p:nvPr>
        </p:nvSpPr>
        <p:spPr>
          <a:xfrm>
            <a:off x="628650" y="1383553"/>
            <a:ext cx="7674522" cy="1142024"/>
          </a:xfrm>
        </p:spPr>
        <p:txBody>
          <a:bodyPr>
            <a:noAutofit/>
          </a:bodyPr>
          <a:lstStyle/>
          <a:p>
            <a:r>
              <a:rPr lang="es-US" sz="2300" noProof="0" dirty="0">
                <a:latin typeface="Franklin Gothic Book" panose="020B0503020102020204" pitchFamily="34" charset="0"/>
                <a:cs typeface="Calibri Light" panose="020F0302020204030204" pitchFamily="34" charset="0"/>
              </a:rPr>
              <a:t>El plomo puede entrar en el agua potable cuando los materiales de plomería hechos de plomo se corroen</a:t>
            </a:r>
          </a:p>
        </p:txBody>
      </p:sp>
      <p:pic>
        <p:nvPicPr>
          <p:cNvPr id="12" name="Picture 11" descr="tuberías de plomo tirados en la grama ">
            <a:extLst>
              <a:ext uri="{FF2B5EF4-FFF2-40B4-BE49-F238E27FC236}">
                <a16:creationId xmlns:a16="http://schemas.microsoft.com/office/drawing/2014/main" id="{EDECEB80-641A-855A-0A01-33E958261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3483" y="2867242"/>
            <a:ext cx="2664081" cy="2617565"/>
          </a:xfrm>
          <a:prstGeom prst="rect">
            <a:avLst/>
          </a:prstGeom>
        </p:spPr>
      </p:pic>
      <p:sp>
        <p:nvSpPr>
          <p:cNvPr id="9" name="TextBox 8">
            <a:extLst>
              <a:ext uri="{FF2B5EF4-FFF2-40B4-BE49-F238E27FC236}">
                <a16:creationId xmlns:a16="http://schemas.microsoft.com/office/drawing/2014/main" id="{32FD7D35-E3EC-ABC9-B8F6-FBF592CB8A9E}"/>
              </a:ext>
            </a:extLst>
          </p:cNvPr>
          <p:cNvSpPr txBox="1"/>
          <p:nvPr/>
        </p:nvSpPr>
        <p:spPr>
          <a:xfrm>
            <a:off x="1221590" y="5481059"/>
            <a:ext cx="2664080" cy="369332"/>
          </a:xfrm>
          <a:prstGeom prst="rect">
            <a:avLst/>
          </a:prstGeom>
          <a:noFill/>
        </p:spPr>
        <p:txBody>
          <a:bodyPr wrap="square" rtlCol="0">
            <a:spAutoFit/>
          </a:bodyPr>
          <a:lstStyle/>
          <a:p>
            <a:pPr lvl="1"/>
            <a:r>
              <a:rPr lang="en-US" dirty="0">
                <a:latin typeface="Franklin Gothic Book" panose="020B0503020102020204" pitchFamily="34" charset="0"/>
                <a:cs typeface="Calibri Light" panose="020F0302020204030204" pitchFamily="34" charset="0"/>
              </a:rPr>
              <a:t>Tuber</a:t>
            </a:r>
            <a:r>
              <a:rPr lang="es-419" dirty="0">
                <a:latin typeface="Franklin Gothic Book" panose="020B0503020102020204" pitchFamily="34" charset="0"/>
                <a:cs typeface="Calibri Light" panose="020F0302020204030204" pitchFamily="34" charset="0"/>
              </a:rPr>
              <a:t>í</a:t>
            </a:r>
            <a:r>
              <a:rPr lang="en-US" dirty="0">
                <a:latin typeface="Franklin Gothic Book" panose="020B0503020102020204" pitchFamily="34" charset="0"/>
                <a:cs typeface="Calibri Light" panose="020F0302020204030204" pitchFamily="34" charset="0"/>
              </a:rPr>
              <a:t>as de plomo</a:t>
            </a:r>
            <a:endParaRPr lang="en-US" sz="1800" dirty="0">
              <a:latin typeface="Franklin Gothic Book" panose="020B0503020102020204" pitchFamily="34" charset="0"/>
              <a:cs typeface="Calibri Light" panose="020F0302020204030204" pitchFamily="34" charset="0"/>
            </a:endParaRPr>
          </a:p>
        </p:txBody>
      </p:sp>
      <p:pic>
        <p:nvPicPr>
          <p:cNvPr id="4" name="Picture 3" descr="Grifo con agua corriente">
            <a:extLst>
              <a:ext uri="{FF2B5EF4-FFF2-40B4-BE49-F238E27FC236}">
                <a16:creationId xmlns:a16="http://schemas.microsoft.com/office/drawing/2014/main" id="{D2B74CF4-1331-1EC2-B80C-DBFA11C80F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0441" y="2858494"/>
            <a:ext cx="2664081" cy="2615953"/>
          </a:xfrm>
          <a:prstGeom prst="rect">
            <a:avLst/>
          </a:prstGeom>
        </p:spPr>
      </p:pic>
      <p:sp>
        <p:nvSpPr>
          <p:cNvPr id="10" name="TextBox 9">
            <a:extLst>
              <a:ext uri="{FF2B5EF4-FFF2-40B4-BE49-F238E27FC236}">
                <a16:creationId xmlns:a16="http://schemas.microsoft.com/office/drawing/2014/main" id="{4928C9C9-4C76-FBF4-967A-E0962C1C2AE4}"/>
              </a:ext>
            </a:extLst>
          </p:cNvPr>
          <p:cNvSpPr txBox="1"/>
          <p:nvPr/>
        </p:nvSpPr>
        <p:spPr>
          <a:xfrm>
            <a:off x="4883632" y="5474447"/>
            <a:ext cx="2858092" cy="369332"/>
          </a:xfrm>
          <a:prstGeom prst="rect">
            <a:avLst/>
          </a:prstGeom>
          <a:noFill/>
        </p:spPr>
        <p:txBody>
          <a:bodyPr wrap="square" rtlCol="0">
            <a:spAutoFit/>
          </a:bodyPr>
          <a:lstStyle/>
          <a:p>
            <a:pPr lvl="1" algn="ctr"/>
            <a:r>
              <a:rPr lang="es-419" dirty="0">
                <a:latin typeface="Franklin Gothic Book" panose="020B0503020102020204" pitchFamily="34" charset="0"/>
                <a:cs typeface="Calibri Light" panose="020F0302020204030204" pitchFamily="34" charset="0"/>
              </a:rPr>
              <a:t>L</a:t>
            </a:r>
            <a:r>
              <a:rPr lang="en-US" dirty="0">
                <a:latin typeface="Franklin Gothic Book" panose="020B0503020102020204" pitchFamily="34" charset="0"/>
                <a:cs typeface="Calibri Light" panose="020F0302020204030204" pitchFamily="34" charset="0"/>
              </a:rPr>
              <a:t>lave</a:t>
            </a:r>
            <a:endParaRPr lang="en-US" sz="1800" dirty="0">
              <a:latin typeface="Franklin Gothic Book" panose="020B0503020102020204" pitchFamily="34" charset="0"/>
              <a:cs typeface="Calibri Light" panose="020F0302020204030204" pitchFamily="34" charset="0"/>
            </a:endParaRPr>
          </a:p>
        </p:txBody>
      </p:sp>
      <p:sp>
        <p:nvSpPr>
          <p:cNvPr id="5" name="Slide Number Placeholder 5">
            <a:extLst>
              <a:ext uri="{FF2B5EF4-FFF2-40B4-BE49-F238E27FC236}">
                <a16:creationId xmlns:a16="http://schemas.microsoft.com/office/drawing/2014/main" id="{D9B699F5-B7AA-BBC1-1954-201DC08EDD2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spTree>
    <p:extLst>
      <p:ext uri="{BB962C8B-B14F-4D97-AF65-F5344CB8AC3E}">
        <p14:creationId xmlns:p14="http://schemas.microsoft.com/office/powerpoint/2010/main" val="180273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r>
              <a:rPr lang="es-US" sz="3100" b="1" dirty="0">
                <a:solidFill>
                  <a:schemeClr val="bg1"/>
                </a:solidFill>
                <a:latin typeface="Franklin Gothic Book" panose="020B0503020102020204" pitchFamily="34" charset="0"/>
              </a:rPr>
              <a:t>3</a:t>
            </a:r>
            <a:r>
              <a:rPr lang="es-US" sz="3100" b="1" noProof="0" dirty="0">
                <a:latin typeface="Franklin Gothic Book" panose="020B0503020102020204" pitchFamily="34" charset="0"/>
              </a:rPr>
              <a:t> </a:t>
            </a:r>
            <a:endParaRPr lang="es-US" sz="3100" noProof="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1"/>
            <a:ext cx="7886700" cy="2129333"/>
          </a:xfrm>
        </p:spPr>
        <p:txBody>
          <a:bodyPr>
            <a:normAutofit fontScale="92500" lnSpcReduction="10000"/>
          </a:bodyPr>
          <a:lstStyle/>
          <a:p>
            <a:r>
              <a:rPr lang="es-US" sz="2400" noProof="0" dirty="0">
                <a:latin typeface="Franklin Gothic Book" panose="020B0503020102020204" pitchFamily="34" charset="0"/>
                <a:cs typeface="Calibri Light" panose="020F0302020204030204" pitchFamily="34" charset="0"/>
              </a:rPr>
              <a:t>El plomo puede entrar en el suelo</a:t>
            </a:r>
          </a:p>
          <a:p>
            <a:r>
              <a:rPr lang="es-US" sz="2400" noProof="0" dirty="0">
                <a:latin typeface="Franklin Gothic Book" panose="020B0503020102020204" pitchFamily="34" charset="0"/>
                <a:cs typeface="Calibri Light" panose="020F0302020204030204" pitchFamily="34" charset="0"/>
              </a:rPr>
              <a:t>Plomo en el suelo puede: </a:t>
            </a:r>
          </a:p>
          <a:p>
            <a:pPr lvl="1"/>
            <a:r>
              <a:rPr lang="es-US" noProof="0" dirty="0">
                <a:latin typeface="Franklin Gothic Book" panose="020B0503020102020204" pitchFamily="34" charset="0"/>
                <a:cs typeface="Calibri Light" panose="020F0302020204030204" pitchFamily="34" charset="0"/>
              </a:rPr>
              <a:t>Depositarse en las plantas o ser absorbido por ellas</a:t>
            </a:r>
          </a:p>
          <a:p>
            <a:pPr lvl="1"/>
            <a:r>
              <a:rPr lang="es-US" dirty="0">
                <a:latin typeface="Franklin Gothic Book" panose="020B0503020102020204" pitchFamily="34" charset="0"/>
                <a:cs typeface="Calibri Light" panose="020F0302020204030204" pitchFamily="34" charset="0"/>
              </a:rPr>
              <a:t>Transportarse hacia dentro de la casa en la suela de los zapatos</a:t>
            </a:r>
          </a:p>
          <a:p>
            <a:pPr lvl="1"/>
            <a:r>
              <a:rPr lang="es-US" noProof="0" dirty="0">
                <a:latin typeface="Franklin Gothic Book" panose="020B0503020102020204" pitchFamily="34" charset="0"/>
                <a:cs typeface="Calibri Light" panose="020F0302020204030204" pitchFamily="34" charset="0"/>
              </a:rPr>
              <a:t>Inhalarse si se vuelve a suspender en el aire</a:t>
            </a:r>
          </a:p>
          <a:p>
            <a:endParaRPr lang="es-US" sz="2300" noProof="0" dirty="0">
              <a:latin typeface="Franklin Gothic Book" panose="020B0503020102020204" pitchFamily="34" charset="0"/>
              <a:cs typeface="Calibri Light" panose="020F0302020204030204" pitchFamily="34" charset="0"/>
            </a:endParaRPr>
          </a:p>
        </p:txBody>
      </p:sp>
      <p:pic>
        <p:nvPicPr>
          <p:cNvPr id="6" name="Picture 5" descr="Camas de jardín elevadas con plantas">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83543" y="3772622"/>
            <a:ext cx="3976914"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976914" cy="369332"/>
          </a:xfrm>
          <a:prstGeom prst="rect">
            <a:avLst/>
          </a:prstGeom>
          <a:noFill/>
        </p:spPr>
        <p:txBody>
          <a:bodyPr wrap="square" lIns="0" rIns="182880" rtlCol="0">
            <a:spAutoFit/>
          </a:bodyPr>
          <a:lstStyle/>
          <a:p>
            <a:pPr lvl="1"/>
            <a:r>
              <a:rPr lang="es-US" dirty="0">
                <a:latin typeface="Franklin Gothic Book" panose="020B0503020102020204" pitchFamily="34" charset="0"/>
                <a:cs typeface="Calibri Light" panose="020F0302020204030204" pitchFamily="34" charset="0"/>
              </a:rPr>
              <a:t>Usar camas de jardín elevadas</a:t>
            </a:r>
            <a:endParaRPr lang="es-US" sz="1800"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A7B376C2-DB2D-93FA-D60B-5016AF1653D2}"/>
              </a:ext>
            </a:extLst>
          </p:cNvPr>
          <p:cNvSpPr>
            <a:spLocks noGrp="1"/>
          </p:cNvSpPr>
          <p:nvPr>
            <p:ph type="sldNum" sz="quarter" idx="12"/>
          </p:nvPr>
        </p:nvSpPr>
        <p:spPr/>
        <p:txBody>
          <a:bodyPr/>
          <a:lstStyle/>
          <a:p>
            <a:fld id="{48006AAD-9E02-44C8-BDCD-ACF5C8330FA5}" type="slidenum">
              <a:rPr lang="en-US" smtClean="0"/>
              <a:t>9</a:t>
            </a:fld>
            <a:endParaRPr lang="en-US"/>
          </a:p>
        </p:txBody>
      </p:sp>
    </p:spTree>
    <p:extLst>
      <p:ext uri="{BB962C8B-B14F-4D97-AF65-F5344CB8AC3E}">
        <p14:creationId xmlns:p14="http://schemas.microsoft.com/office/powerpoint/2010/main" val="421314622"/>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D7A658C931A409191BD1BEBD4DAE7" ma:contentTypeVersion="16" ma:contentTypeDescription="Create a new document." ma:contentTypeScope="" ma:versionID="c4d723a2892b00c3bde58f689185637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fc30a4c0-66b0-4141-bbcd-7181d157387c" xmlns:ns6="b3ef8c14-d382-4942-99c9-3382e4de0619" targetNamespace="http://schemas.microsoft.com/office/2006/metadata/properties" ma:root="true" ma:fieldsID="c33d174a48d9c2e066fc22509f9450e5" ns1:_="" ns2:_="" ns3:_="" ns4:_="" ns5:_="" ns6:_="">
    <xsd:import namespace="http://schemas.microsoft.com/sharepoint/v3"/>
    <xsd:import namespace="4ffa91fb-a0ff-4ac5-b2db-65c790d184a4"/>
    <xsd:import namespace="http://schemas.microsoft.com/sharepoint.v3"/>
    <xsd:import namespace="http://schemas.microsoft.com/sharepoint/v3/fields"/>
    <xsd:import namespace="fc30a4c0-66b0-4141-bbcd-7181d157387c"/>
    <xsd:import namespace="b3ef8c14-d382-4942-99c9-3382e4de061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ServiceObjectDetectorVersion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600a57c0-3e30-4532-a886-aa8c479b1671}" ma:internalName="TaxCatchAllLabel" ma:readOnly="true" ma:showField="CatchAllDataLabel" ma:web="b3ef8c14-d382-4942-99c9-3382e4de061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600a57c0-3e30-4532-a886-aa8c479b1671}" ma:internalName="TaxCatchAll" ma:showField="CatchAllData" ma:web="b3ef8c14-d382-4942-99c9-3382e4de06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30a4c0-66b0-4141-bbcd-7181d157387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Location" ma:index="39" nillable="true" ma:displayName="Location" ma:indexed="true"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f8c14-d382-4942-99c9-3382e4de061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2021-10-06T05:35:31+00:00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Plomo</TermName>
          <TermId xmlns="http://schemas.microsoft.com/office/infopath/2007/PartnerControls">13d12701-863f-49c9-8c91-4c0ffeb85a66</TermId>
        </TermInfo>
        <TermInfo xmlns="http://schemas.microsoft.com/office/infopath/2007/PartnerControls">
          <TermName xmlns="http://schemas.microsoft.com/office/infopath/2007/PartnerControls">Información</TermName>
          <TermId xmlns="http://schemas.microsoft.com/office/infopath/2007/PartnerControls">576723ca-ecf1-4aa6-9b47-fbefaad17059</TermId>
        </TermInfo>
      </Term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2145</Value>
      <Value>7</Value>
    </TaxCatchAll>
    <SharedWithUsers xmlns="b3ef8c14-d382-4942-99c9-3382e4de061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SharedWithUsers>
    <lcf76f155ced4ddcb4097134ff3c332f xmlns="fc30a4c0-66b0-4141-bbcd-7181d157387c">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DBAAFF-C9F3-448B-9400-B42521802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c30a4c0-66b0-4141-bbcd-7181d157387c"/>
    <ds:schemaRef ds:uri="b3ef8c14-d382-4942-99c9-3382e4de0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DB7B4D-B316-4ADD-A407-0991FA09AA0C}">
  <ds:schemaRefs>
    <ds:schemaRef ds:uri="Microsoft.SharePoint.Taxonomy.ContentTypeSync"/>
  </ds:schemaRefs>
</ds:datastoreItem>
</file>

<file path=customXml/itemProps3.xml><?xml version="1.0" encoding="utf-8"?>
<ds:datastoreItem xmlns:ds="http://schemas.openxmlformats.org/officeDocument/2006/customXml" ds:itemID="{1885C154-CA90-4E2A-BF42-44CCBAA802DA}">
  <ds:schemaRefs>
    <ds:schemaRef ds:uri="4ffa91fb-a0ff-4ac5-b2db-65c790d184a4"/>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fc30a4c0-66b0-4141-bbcd-7181d157387c"/>
    <ds:schemaRef ds:uri="b3ef8c14-d382-4942-99c9-3382e4de0619"/>
    <ds:schemaRef ds:uri="http://schemas.microsoft.com/sharepoint/v3"/>
    <ds:schemaRef ds:uri="http://schemas.microsoft.com/office/2006/documentManagement/types"/>
    <ds:schemaRef ds:uri="http://purl.org/dc/terms/"/>
    <ds:schemaRef ds:uri="http://schemas.microsoft.com/sharepoint/v3/fields"/>
    <ds:schemaRef ds:uri="http://schemas.microsoft.com/sharepoint.v3"/>
    <ds:schemaRef ds:uri="http://purl.org/dc/elements/1.1/"/>
  </ds:schemaRefs>
</ds:datastoreItem>
</file>

<file path=customXml/itemProps4.xml><?xml version="1.0" encoding="utf-8"?>
<ds:datastoreItem xmlns:ds="http://schemas.openxmlformats.org/officeDocument/2006/customXml" ds:itemID="{82D53323-ACCC-4213-A2A6-485E527B2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7431</Words>
  <Application>Microsoft Office PowerPoint</Application>
  <PresentationFormat>On-screen Show (4:3)</PresentationFormat>
  <Paragraphs>464</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Franklin Gothic Book</vt:lpstr>
      <vt:lpstr>Segoe UI</vt:lpstr>
      <vt:lpstr>Source Sans Pro Web</vt:lpstr>
      <vt:lpstr>Symbol</vt:lpstr>
      <vt:lpstr>Trebuchet MS</vt:lpstr>
      <vt:lpstr>Office Theme</vt:lpstr>
      <vt:lpstr>Información sobre el plomo</vt:lpstr>
      <vt:lpstr>Descripción</vt:lpstr>
      <vt:lpstr>Introducción</vt:lpstr>
      <vt:lpstr>¿Qué es el plomo?</vt:lpstr>
      <vt:lpstr>¿Dónde piensa que se puede encontrar el plomo? </vt:lpstr>
      <vt:lpstr>Pintura a base de plomo</vt:lpstr>
      <vt:lpstr>Posibles fuentes de exposición</vt:lpstr>
      <vt:lpstr>Posibles fuentes de exposición 2</vt:lpstr>
      <vt:lpstr>Posibles fuentes de exposición 3 </vt:lpstr>
      <vt:lpstr>Posibles fuentes de exposición 4 </vt:lpstr>
      <vt:lpstr>Repasemos: ¿Cuáles son algunas fuentes de exposición al plomo?</vt:lpstr>
      <vt:lpstr>Poblaciones vulnerables</vt:lpstr>
      <vt:lpstr>Poblaciones vulnerables 2</vt:lpstr>
      <vt:lpstr>Efectos en la salud: Niños</vt:lpstr>
      <vt:lpstr>Poblaciones vulnerables 3</vt:lpstr>
      <vt:lpstr>Efectos en  la salud: Adultos</vt:lpstr>
      <vt:lpstr>Poblaciones vulnerables 4</vt:lpstr>
      <vt:lpstr>Efectos en la salud: Mujeres embarazadas</vt:lpstr>
      <vt:lpstr>Efectos en la salud: Vida silvestre</vt:lpstr>
      <vt:lpstr>Tomar medidas</vt:lpstr>
      <vt:lpstr>Mantener la casa limpia y libre de polvo</vt:lpstr>
      <vt:lpstr>Llevar una dieta rica en hierro, calcio y vitamina C</vt:lpstr>
      <vt:lpstr>Lavarse las manos</vt:lpstr>
      <vt:lpstr>Jugar en la grama</vt:lpstr>
      <vt:lpstr>Contratar a profesionales del plomo certificados</vt:lpstr>
      <vt:lpstr>Contratar a profesionales del plomo certificados 2</vt:lpstr>
      <vt:lpstr>Ducharse y cambiarse</vt:lpstr>
      <vt:lpstr>Lavar los juguetes, bobos (chupetes) y biberones</vt:lpstr>
      <vt:lpstr>Hacer correr el agua</vt:lpstr>
      <vt:lpstr>Hacer correr el agua 2</vt:lpstr>
      <vt:lpstr>Análisis para sus hijos</vt:lpstr>
      <vt:lpstr>Análisis para sus hijos 2</vt:lpstr>
      <vt:lpstr>¿Cuál de estas acciones cree que empezará a usar?</vt:lpstr>
      <vt:lpstr>Antes de comprar o alquilar una vivienda</vt:lpstr>
      <vt:lpstr>La ley federal exige que los compradores e inquilinos reciban:</vt:lpstr>
      <vt:lpstr>Conclusión</vt:lpstr>
      <vt:lpstr>¿Qué preguntas tiene sobre la información que hemos abordado hoy?</vt:lpstr>
      <vt:lpstr>Centro Nacional de Información  Sobre el Plomo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Información sobre el plomo</dc:title>
  <dc:subject>Concientización sobre el plomo en los terrenos indígenas: ¡Mantener sanos a nuestros niños!</dc:subject>
  <dc:creator/>
  <cp:keywords>Plomo; Información;</cp:keywords>
  <cp:lastModifiedBy/>
  <cp:revision>49</cp:revision>
  <dcterms:created xsi:type="dcterms:W3CDTF">2020-10-08T02:46:07Z</dcterms:created>
  <dcterms:modified xsi:type="dcterms:W3CDTF">2025-03-27T14:14:04Z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7;#Plomo|13d12701-863f-49c9-8c91-4c0ffeb85a66;#2145;#Información|576723ca-ecf1-4aa6-9b47-fbefaad17059</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y fmtid="{D5CDD505-2E9C-101B-9397-08002B2CF9AE}" pid="9" name="Document_x0020_Type">
    <vt:lpwstr/>
  </property>
</Properties>
</file>