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25A_87D06A7.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5"/>
  </p:sldMasterIdLst>
  <p:notesMasterIdLst>
    <p:notesMasterId r:id="rId62"/>
  </p:notesMasterIdLst>
  <p:sldIdLst>
    <p:sldId id="258" r:id="rId6"/>
    <p:sldId id="259" r:id="rId7"/>
    <p:sldId id="261" r:id="rId8"/>
    <p:sldId id="262" r:id="rId9"/>
    <p:sldId id="389" r:id="rId10"/>
    <p:sldId id="390" r:id="rId11"/>
    <p:sldId id="391" r:id="rId12"/>
    <p:sldId id="446" r:id="rId13"/>
    <p:sldId id="610" r:id="rId14"/>
    <p:sldId id="612" r:id="rId15"/>
    <p:sldId id="638" r:id="rId16"/>
    <p:sldId id="614" r:id="rId17"/>
    <p:sldId id="647" r:id="rId18"/>
    <p:sldId id="397" r:id="rId19"/>
    <p:sldId id="398" r:id="rId20"/>
    <p:sldId id="645" r:id="rId21"/>
    <p:sldId id="448" r:id="rId22"/>
    <p:sldId id="400" r:id="rId23"/>
    <p:sldId id="604" r:id="rId24"/>
    <p:sldId id="639" r:id="rId25"/>
    <p:sldId id="402" r:id="rId26"/>
    <p:sldId id="602" r:id="rId27"/>
    <p:sldId id="672" r:id="rId28"/>
    <p:sldId id="649" r:id="rId29"/>
    <p:sldId id="650" r:id="rId30"/>
    <p:sldId id="673" r:id="rId31"/>
    <p:sldId id="641" r:id="rId32"/>
    <p:sldId id="618" r:id="rId33"/>
    <p:sldId id="640" r:id="rId34"/>
    <p:sldId id="674" r:id="rId35"/>
    <p:sldId id="620" r:id="rId36"/>
    <p:sldId id="644" r:id="rId37"/>
    <p:sldId id="418" r:id="rId38"/>
    <p:sldId id="621" r:id="rId39"/>
    <p:sldId id="421" r:id="rId40"/>
    <p:sldId id="622" r:id="rId41"/>
    <p:sldId id="425" r:id="rId42"/>
    <p:sldId id="652" r:id="rId43"/>
    <p:sldId id="624" r:id="rId44"/>
    <p:sldId id="625" r:id="rId45"/>
    <p:sldId id="626" r:id="rId46"/>
    <p:sldId id="646" r:id="rId47"/>
    <p:sldId id="628" r:id="rId48"/>
    <p:sldId id="629" r:id="rId49"/>
    <p:sldId id="631" r:id="rId50"/>
    <p:sldId id="643" r:id="rId51"/>
    <p:sldId id="632" r:id="rId52"/>
    <p:sldId id="642" r:id="rId53"/>
    <p:sldId id="605" r:id="rId54"/>
    <p:sldId id="675" r:id="rId55"/>
    <p:sldId id="669" r:id="rId56"/>
    <p:sldId id="634" r:id="rId57"/>
    <p:sldId id="440" r:id="rId58"/>
    <p:sldId id="601" r:id="rId59"/>
    <p:sldId id="671" r:id="rId60"/>
    <p:sldId id="445" r:id="rId6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427"/>
    <a:srgbClr val="FFFFFF"/>
    <a:srgbClr val="000000"/>
    <a:srgbClr val="0094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441" autoAdjust="0"/>
  </p:normalViewPr>
  <p:slideViewPr>
    <p:cSldViewPr snapToGrid="0">
      <p:cViewPr varScale="1">
        <p:scale>
          <a:sx n="51" d="100"/>
          <a:sy n="51" d="100"/>
        </p:scale>
        <p:origin x="1016" y="24"/>
      </p:cViewPr>
      <p:guideLst>
        <p:guide orient="horz" pos="2160"/>
        <p:guide pos="2904"/>
      </p:guideLst>
    </p:cSldViewPr>
  </p:slideViewPr>
  <p:outlineViewPr>
    <p:cViewPr>
      <p:scale>
        <a:sx n="33" d="100"/>
        <a:sy n="33" d="100"/>
      </p:scale>
      <p:origin x="0" y="-2310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389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commentAuthors" Target="commentAuthors.xml"/><Relationship Id="rId68"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omments/modernComment_25A_87D06A7.xml><?xml version="1.0" encoding="utf-8"?>
<p188:cmLst xmlns:a="http://schemas.openxmlformats.org/drawingml/2006/main" xmlns:r="http://schemas.openxmlformats.org/officeDocument/2006/relationships" xmlns:p188="http://schemas.microsoft.com/office/powerpoint/2018/8/main">
  <p188:cm id="{CDABF674-52C1-44EF-B817-D29093BA9ABC}" authorId="{00000000-0000-0000-0000-000000000000}" created="2024-06-11T16:32:50.523">
    <pc:sldMkLst xmlns:pc="http://schemas.microsoft.com/office/powerpoint/2013/main/command">
      <pc:docMk/>
      <pc:sldMk cId="142411431" sldId="602"/>
    </pc:sldMkLst>
    <p188:txBody>
      <a:bodyPr/>
      <a:lstStyle/>
      <a:p>
        <a:r>
          <a:rPr lang="en-US"/>
          <a:t>This slide is optional and can be removed if you prefer to go through all of the questions on the worksheet at the very end of the session. Also if you would prefer to highlight different questions from the "Potential Sources of Lead Exposure" section on page 2 of the Module 1 Worksheet.</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86B16D98-5EDB-26C4-913D-4E3B40D3457E}"/>
              </a:ext>
            </a:extLst>
          </p:cNvPr>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a:p>
        </p:txBody>
      </p:sp>
      <p:sp>
        <p:nvSpPr>
          <p:cNvPr id="9" name="Slide Image Placeholder 8">
            <a:extLst>
              <a:ext uri="{FF2B5EF4-FFF2-40B4-BE49-F238E27FC236}">
                <a16:creationId xmlns:a16="http://schemas.microsoft.com/office/drawing/2014/main" id="{6E687AB8-CE8C-74BB-8796-7EE10FA10DA7}"/>
              </a:ext>
            </a:extLst>
          </p:cNvPr>
          <p:cNvSpPr>
            <a:spLocks noGrp="1" noRot="1" noChangeAspect="1"/>
          </p:cNvSpPr>
          <p:nvPr>
            <p:ph type="sldImg" idx="2"/>
          </p:nvPr>
        </p:nvSpPr>
        <p:spPr>
          <a:xfrm>
            <a:off x="876300" y="483222"/>
            <a:ext cx="5086350" cy="3815728"/>
          </a:xfrm>
          <a:prstGeom prst="rect">
            <a:avLst/>
          </a:prstGeom>
          <a:noFill/>
          <a:ln w="12700">
            <a:solidFill>
              <a:prstClr val="black"/>
            </a:solidFill>
          </a:ln>
        </p:spPr>
        <p:txBody>
          <a:bodyPr vert="horz" lIns="91440" tIns="45720" rIns="91440" bIns="45720" rtlCol="0" anchor="ctr"/>
          <a:lstStyle/>
          <a:p>
            <a:endParaRPr lang="en-US"/>
          </a:p>
        </p:txBody>
      </p:sp>
      <p:sp>
        <p:nvSpPr>
          <p:cNvPr id="10" name="Notes Placeholder 9">
            <a:extLst>
              <a:ext uri="{FF2B5EF4-FFF2-40B4-BE49-F238E27FC236}">
                <a16:creationId xmlns:a16="http://schemas.microsoft.com/office/drawing/2014/main" id="{4D7185E2-0475-670C-ECAB-8CAD005DD9B1}"/>
              </a:ext>
            </a:extLst>
          </p:cNvPr>
          <p:cNvSpPr>
            <a:spLocks noGrp="1"/>
          </p:cNvSpPr>
          <p:nvPr>
            <p:ph type="body" sz="quarter" idx="3"/>
          </p:nvPr>
        </p:nvSpPr>
        <p:spPr>
          <a:xfrm>
            <a:off x="701519" y="4473472"/>
            <a:ext cx="5607362" cy="366087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a:extLst>
              <a:ext uri="{FF2B5EF4-FFF2-40B4-BE49-F238E27FC236}">
                <a16:creationId xmlns:a16="http://schemas.microsoft.com/office/drawing/2014/main" id="{958D90BF-37DB-D283-DBBA-31588E43C665}"/>
              </a:ext>
            </a:extLst>
          </p:cNvPr>
          <p:cNvSpPr>
            <a:spLocks noGrp="1"/>
          </p:cNvSpPr>
          <p:nvPr>
            <p:ph type="dt" idx="1"/>
          </p:nvPr>
        </p:nvSpPr>
        <p:spPr>
          <a:xfrm>
            <a:off x="3970885" y="0"/>
            <a:ext cx="3038319" cy="465242"/>
          </a:xfrm>
          <a:prstGeom prst="rect">
            <a:avLst/>
          </a:prstGeom>
        </p:spPr>
        <p:txBody>
          <a:bodyPr vert="horz" lIns="91440" tIns="45720" rIns="91440" bIns="45720" rtlCol="0"/>
          <a:lstStyle>
            <a:lvl1pPr algn="r">
              <a:defRPr sz="1200"/>
            </a:lvl1pPr>
          </a:lstStyle>
          <a:p>
            <a:fld id="{466DDA29-FDF3-48B0-9A0F-66F16EAF752E}" type="datetimeFigureOut">
              <a:rPr lang="en-US" smtClean="0"/>
              <a:t>3/27/2025</a:t>
            </a:fld>
            <a:endParaRPr lang="en-US"/>
          </a:p>
        </p:txBody>
      </p:sp>
      <p:sp>
        <p:nvSpPr>
          <p:cNvPr id="12" name="Footer Placeholder 11">
            <a:extLst>
              <a:ext uri="{FF2B5EF4-FFF2-40B4-BE49-F238E27FC236}">
                <a16:creationId xmlns:a16="http://schemas.microsoft.com/office/drawing/2014/main" id="{E26196A5-03C5-4D1A-0B09-43B4A5C41F07}"/>
              </a:ext>
            </a:extLst>
          </p:cNvPr>
          <p:cNvSpPr>
            <a:spLocks noGrp="1"/>
          </p:cNvSpPr>
          <p:nvPr>
            <p:ph type="ftr" sz="quarter" idx="4"/>
          </p:nvPr>
        </p:nvSpPr>
        <p:spPr>
          <a:xfrm>
            <a:off x="0" y="8831160"/>
            <a:ext cx="3038319" cy="465240"/>
          </a:xfrm>
          <a:prstGeom prst="rect">
            <a:avLst/>
          </a:prstGeom>
        </p:spPr>
        <p:txBody>
          <a:bodyPr vert="horz" lIns="91440" tIns="45720" rIns="91440" bIns="45720" rtlCol="0" anchor="b"/>
          <a:lstStyle>
            <a:lvl1pPr algn="l">
              <a:defRPr sz="1200"/>
            </a:lvl1pPr>
          </a:lstStyle>
          <a:p>
            <a:endParaRPr lang="en-US"/>
          </a:p>
        </p:txBody>
      </p:sp>
      <p:sp>
        <p:nvSpPr>
          <p:cNvPr id="13" name="Slide Number Placeholder 12">
            <a:extLst>
              <a:ext uri="{FF2B5EF4-FFF2-40B4-BE49-F238E27FC236}">
                <a16:creationId xmlns:a16="http://schemas.microsoft.com/office/drawing/2014/main" id="{D9355818-6DE8-ECC6-C065-6958E45B221D}"/>
              </a:ext>
            </a:extLst>
          </p:cNvPr>
          <p:cNvSpPr>
            <a:spLocks noGrp="1"/>
          </p:cNvSpPr>
          <p:nvPr>
            <p:ph type="sldNum" sz="quarter" idx="5"/>
          </p:nvPr>
        </p:nvSpPr>
        <p:spPr>
          <a:xfrm>
            <a:off x="3970885" y="8831160"/>
            <a:ext cx="3038319" cy="465240"/>
          </a:xfrm>
          <a:prstGeom prst="rect">
            <a:avLst/>
          </a:prstGeom>
        </p:spPr>
        <p:txBody>
          <a:bodyPr vert="horz" lIns="91440" tIns="45720" rIns="91440" bIns="45720" rtlCol="0" anchor="b"/>
          <a:lstStyle>
            <a:lvl1pPr algn="r">
              <a:defRPr sz="1200"/>
            </a:lvl1pPr>
          </a:lstStyle>
          <a:p>
            <a:fld id="{14D30F24-102C-45B0-A4D3-3934CE170B8D}" type="slidenum">
              <a:rPr lang="en-US" smtClean="0"/>
              <a:t>‹#›</a:t>
            </a:fld>
            <a:endParaRPr lang="en-US"/>
          </a:p>
        </p:txBody>
      </p:sp>
    </p:spTree>
    <p:extLst>
      <p:ext uri="{BB962C8B-B14F-4D97-AF65-F5344CB8AC3E}">
        <p14:creationId xmlns:p14="http://schemas.microsoft.com/office/powerpoint/2010/main" val="305172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psc.gov/"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s-ES" dirty="0">
              <a:cs typeface="Calibri"/>
            </a:endParaRPr>
          </a:p>
        </p:txBody>
      </p:sp>
      <p:sp>
        <p:nvSpPr>
          <p:cNvPr id="4" name="Slide Number Placeholder 3"/>
          <p:cNvSpPr>
            <a:spLocks noGrp="1"/>
          </p:cNvSpPr>
          <p:nvPr>
            <p:ph type="sldNum" sz="quarter" idx="5"/>
          </p:nvPr>
        </p:nvSpPr>
        <p:spPr/>
        <p:txBody>
          <a:bodyPr/>
          <a:lstStyle/>
          <a:p>
            <a:fld id="{EE6F91B4-55F4-4436-A63E-CB05760C1CCC}" type="slidenum">
              <a:rPr lang="en-US" smtClean="0"/>
              <a:pPr/>
              <a:t>1</a:t>
            </a:fld>
            <a:endParaRPr lang="en-US"/>
          </a:p>
        </p:txBody>
      </p:sp>
      <p:sp>
        <p:nvSpPr>
          <p:cNvPr id="7" name="Slide Image Placeholder 6">
            <a:extLst>
              <a:ext uri="{FF2B5EF4-FFF2-40B4-BE49-F238E27FC236}">
                <a16:creationId xmlns:a16="http://schemas.microsoft.com/office/drawing/2014/main" id="{E594CC7F-99E0-B3AA-CE24-CB01ACD9293F}"/>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23944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Segoe UI" panose="020B0502040204020203" pitchFamily="34" charset="0"/>
              </a:rPr>
              <a:t>Me imagino que, por haber jugado con sus hijos, nietos, sobrinos o primos, ustedes son muy conscientes de que los niños pequeños pasan mucho tiempo jugando en el suelo y a menudo se llevan a la boca lo que encuentran.</a:t>
            </a:r>
            <a:endParaRPr lang="es-DO" sz="1200" dirty="0">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dirty="0">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Calibri" panose="020F0502020204030204" pitchFamily="34" charset="0"/>
                <a:ea typeface="MS Mincho" panose="02020609040205080304" pitchFamily="49" charset="-128"/>
                <a:cs typeface="Arial" panose="020B0604020202020204" pitchFamily="34" charset="0"/>
              </a:rPr>
              <a:t>Hoy en día, una de las formas más comunes en que los niños pueden ser expuestos al plomo es a través del contacto con los pedazos y el polvo de la pintura a base de plomo </a:t>
            </a:r>
            <a:r>
              <a:rPr lang="es-DO" sz="1200" b="0" u="none" dirty="0">
                <a:effectLst/>
                <a:latin typeface="Calibri" panose="020F0502020204030204" pitchFamily="34" charset="0"/>
                <a:ea typeface="MS Mincho" panose="02020609040205080304" pitchFamily="49" charset="-128"/>
                <a:cs typeface="Arial" panose="020B0604020202020204" pitchFamily="34" charset="0"/>
              </a:rPr>
              <a:t>(</a:t>
            </a:r>
            <a:r>
              <a:rPr lang="es-DO" sz="1200" b="0" dirty="0">
                <a:effectLst/>
                <a:latin typeface="Calibri" panose="020F0502020204030204" pitchFamily="34" charset="0"/>
                <a:ea typeface="MS Mincho" panose="02020609040205080304" pitchFamily="49" charset="-128"/>
                <a:cs typeface="Arial" panose="020B0604020202020204" pitchFamily="34" charset="0"/>
              </a:rPr>
              <a:t>en edificios y casas que tienen pintura a base de plomo presente dentro de ellos</a:t>
            </a:r>
            <a:r>
              <a:rPr lang="es-DO" sz="1200" b="0" u="none" dirty="0">
                <a:effectLst/>
                <a:latin typeface="Calibri" panose="020F0502020204030204" pitchFamily="34" charset="0"/>
                <a:ea typeface="MS Mincho" panose="02020609040205080304" pitchFamily="49" charset="-128"/>
                <a:cs typeface="Arial" panose="020B0604020202020204" pitchFamily="34" charset="0"/>
              </a:rPr>
              <a:t>),</a:t>
            </a:r>
            <a:r>
              <a:rPr lang="es-DO" sz="1200" b="0" dirty="0">
                <a:effectLst/>
                <a:latin typeface="Calibri" panose="020F0502020204030204" pitchFamily="34" charset="0"/>
                <a:ea typeface="MS Mincho" panose="02020609040205080304" pitchFamily="49" charset="-128"/>
                <a:cs typeface="Arial" panose="020B0604020202020204" pitchFamily="34" charset="0"/>
              </a:rPr>
              <a:t> cuando se llevan los juguetes, los dedos y otros objetos a la boca como parte de su comportamiento normal. </a:t>
            </a:r>
            <a:r>
              <a:rPr lang="es-DO" sz="1200" dirty="0">
                <a:effectLst/>
                <a:latin typeface="Calibri" panose="020F0502020204030204" pitchFamily="34" charset="0"/>
                <a:ea typeface="MS Mincho" panose="02020609040205080304" pitchFamily="49" charset="-128"/>
                <a:cs typeface="Arial" panose="020B0604020202020204" pitchFamily="34" charset="0"/>
              </a:rPr>
              <a:t>La pintura a base de plomo tiene un sabor “dulce”, lo que la hace atractiva para los niños pequeños, que también pueden lamer o morder superficies con pintura a base de plomo. </a:t>
            </a:r>
            <a:endParaRPr lang="en-US" sz="1200" dirty="0">
              <a:effectLst/>
              <a:latin typeface="Calibri" panose="020F050202020403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10</a:t>
            </a:fld>
            <a:endParaRPr lang="en-US"/>
          </a:p>
        </p:txBody>
      </p:sp>
    </p:spTree>
    <p:extLst>
      <p:ext uri="{BB962C8B-B14F-4D97-AF65-F5344CB8AC3E}">
        <p14:creationId xmlns:p14="http://schemas.microsoft.com/office/powerpoint/2010/main" val="91397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a:lnSpc>
                <a:spcPct val="125000"/>
              </a:lnSpc>
              <a:spcBef>
                <a:spcPts val="0"/>
              </a:spcBef>
              <a:spcAft>
                <a:spcPts val="0"/>
              </a:spcAft>
            </a:pPr>
            <a:r>
              <a:rPr lang="es-DO" sz="1200" dirty="0">
                <a:effectLst/>
                <a:latin typeface="Calibri" panose="020F0502020204030204" pitchFamily="34" charset="0"/>
                <a:ea typeface="MS Mincho" panose="02020609040205080304" pitchFamily="49" charset="-128"/>
                <a:cs typeface="Arial" panose="020B0604020202020204" pitchFamily="34" charset="0"/>
              </a:rPr>
              <a:t>Cuando</a:t>
            </a:r>
            <a:r>
              <a:rPr lang="es-DO" sz="1200" spc="-20" dirty="0">
                <a:effectLst/>
                <a:latin typeface="Calibri" panose="020F0502020204030204" pitchFamily="34" charset="0"/>
                <a:ea typeface="MS Mincho" panose="02020609040205080304" pitchFamily="49" charset="-128"/>
                <a:cs typeface="Arial" panose="020B0604020202020204" pitchFamily="34" charset="0"/>
              </a:rPr>
              <a:t> la pintura a base de plomo está en buenas condiciones y no está en una superficie de impacto o fricción, como una ventana, la pintura no suele ser un peligro. </a:t>
            </a:r>
          </a:p>
          <a:p>
            <a:pPr marL="0" marR="0">
              <a:lnSpc>
                <a:spcPct val="125000"/>
              </a:lnSpc>
              <a:spcBef>
                <a:spcPts val="0"/>
              </a:spcBef>
              <a:spcAft>
                <a:spcPts val="0"/>
              </a:spcAft>
            </a:pPr>
            <a:endParaRPr lang="es-DO" sz="1200" spc="-20" dirty="0">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r>
              <a:rPr lang="es-DO" sz="1200" spc="-20" dirty="0">
                <a:effectLst/>
                <a:latin typeface="Calibri" panose="020F0502020204030204" pitchFamily="34" charset="0"/>
                <a:ea typeface="MS Mincho" panose="02020609040205080304" pitchFamily="49" charset="-128"/>
                <a:cs typeface="Arial" panose="020B0604020202020204" pitchFamily="34" charset="0"/>
              </a:rPr>
              <a:t>La exposición y el envenenamiento por plomo en la infancia a causa de la pintura a base de plomo y otras fuentes es prevenible. La clave es evitar que los niños entren en contacto con el plomo. A lo largo de esta sesión, discutiremos cómo limitar el contacto con el plomo para prevenir la exposición.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4D30F24-102C-45B0-A4D3-3934CE170B8D}" type="slidenum">
              <a:rPr lang="en-US" smtClean="0"/>
              <a:t>11</a:t>
            </a:fld>
            <a:endParaRPr lang="en-US"/>
          </a:p>
        </p:txBody>
      </p:sp>
    </p:spTree>
    <p:extLst>
      <p:ext uri="{BB962C8B-B14F-4D97-AF65-F5344CB8AC3E}">
        <p14:creationId xmlns:p14="http://schemas.microsoft.com/office/powerpoint/2010/main" val="446664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Calibri" panose="020F0502020204030204" pitchFamily="34" charset="0"/>
                <a:ea typeface="MS Mincho" panose="02020609040205080304" pitchFamily="49" charset="-128"/>
                <a:cs typeface="Arial" panose="020B0604020202020204" pitchFamily="34" charset="0"/>
              </a:rPr>
              <a:t>El plomo y los compuestos de plomo se han utilizado en una amplia variedad de productos que se encuentran en nuestras casas y en sus alrededores, incluyendo la pintura utilizada en algunos equipos agrícolas y barcos; cerámica</a:t>
            </a:r>
            <a:r>
              <a:rPr lang="es-419" sz="1200" dirty="0">
                <a:effectLst/>
                <a:latin typeface="Calibri" panose="020F0502020204030204" pitchFamily="34" charset="0"/>
                <a:ea typeface="MS Mincho" panose="02020609040205080304" pitchFamily="49" charset="-128"/>
                <a:cs typeface="Arial" panose="020B0604020202020204" pitchFamily="34" charset="0"/>
              </a:rPr>
              <a:t>/</a:t>
            </a:r>
            <a:r>
              <a:rPr lang="es-DO" sz="1200" b="0" dirty="0">
                <a:effectLst/>
                <a:latin typeface="Calibri" panose="020F0502020204030204" pitchFamily="34" charset="0"/>
                <a:ea typeface="MS Mincho" panose="02020609040205080304" pitchFamily="49" charset="-128"/>
                <a:cs typeface="Arial" panose="020B0604020202020204" pitchFamily="34" charset="0"/>
              </a:rPr>
              <a:t>alfarería</a:t>
            </a:r>
            <a:r>
              <a:rPr lang="es-DO" sz="1200" dirty="0">
                <a:effectLst/>
                <a:latin typeface="Calibri" panose="020F0502020204030204" pitchFamily="34" charset="0"/>
                <a:ea typeface="MS Mincho" panose="02020609040205080304" pitchFamily="49" charset="-128"/>
                <a:cs typeface="Arial" panose="020B0604020202020204" pitchFamily="34" charset="0"/>
              </a:rPr>
              <a:t>, velas perfumadas y mini persianas más antiguas importadas; vidrieras; juguetes; cerámica; soldadura; baterías; municiones; teléfonos celulares viejos que están en mal estado y cosméticos (por ejemplo, lápiz labial). </a:t>
            </a:r>
          </a:p>
        </p:txBody>
      </p:sp>
      <p:sp>
        <p:nvSpPr>
          <p:cNvPr id="4" name="Slide Number Placeholder 3"/>
          <p:cNvSpPr>
            <a:spLocks noGrp="1"/>
          </p:cNvSpPr>
          <p:nvPr>
            <p:ph type="sldNum" sz="quarter" idx="5"/>
          </p:nvPr>
        </p:nvSpPr>
        <p:spPr/>
        <p:txBody>
          <a:bodyPr/>
          <a:lstStyle/>
          <a:p>
            <a:fld id="{EE6F91B4-55F4-4436-A63E-CB05760C1CCC}" type="slidenum">
              <a:rPr lang="en-US" smtClean="0"/>
              <a:t>12</a:t>
            </a:fld>
            <a:endParaRPr lang="en-US"/>
          </a:p>
        </p:txBody>
      </p:sp>
    </p:spTree>
    <p:extLst>
      <p:ext uri="{BB962C8B-B14F-4D97-AF65-F5344CB8AC3E}">
        <p14:creationId xmlns:p14="http://schemas.microsoft.com/office/powerpoint/2010/main" val="394095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a:solidFill>
                  <a:srgbClr val="1B1B1B"/>
                </a:solidFill>
                <a:effectLst/>
                <a:latin typeface="Franklin Gothic Book" panose="020B0503020102020204" pitchFamily="34" charset="0"/>
              </a:rPr>
              <a:t>Aunque los proyectos de renovación pueden ser divertidos y gratificantes, también pueden exponerle a usted y a su familia al plomo si su casa se construyó antes de 1978. Cualquier proyecto de renovación, reparación o pintura (RRP, por sus siglas en ingles) en una vivienda construido antes de 1978 puede fácilmente crear polvo de plomo peligroso, lo que puede hacer daño a niños y adultos.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dirty="0">
              <a:solidFill>
                <a:srgbClr val="1B1B1B"/>
              </a:solidFill>
              <a:effectLst/>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a:solidFill>
                  <a:srgbClr val="1B1B1B"/>
                </a:solidFill>
                <a:effectLst/>
                <a:latin typeface="Franklin Gothic Book" panose="020B0503020102020204" pitchFamily="34" charset="0"/>
              </a:rPr>
              <a:t>Se puede crear polvo de plomo peligroso cuando se alteran o demuelen superficies durante los proyectos de RRP, lo que aumenta el riesgo de exposición al plomo. Debido a este riesgo, la EPA recomienda a los propietarios de viviendas construidas antes de 1978 que contraten a contratistas certificados </a:t>
            </a:r>
            <a:r>
              <a:rPr lang="es-ES" b="0" i="0" dirty="0">
                <a:effectLst/>
                <a:latin typeface="Arial" panose="020B0604020202020204" pitchFamily="34" charset="0"/>
              </a:rPr>
              <a:t>en prácticas de trabajo seguras con el plomo para obras de renovación</a:t>
            </a:r>
            <a:r>
              <a:rPr lang="es-ES" sz="1200" b="0" i="0" dirty="0">
                <a:solidFill>
                  <a:srgbClr val="1B1B1B"/>
                </a:solidFill>
                <a:effectLst/>
                <a:latin typeface="Franklin Gothic Book" panose="020B0503020102020204" pitchFamily="34" charset="0"/>
              </a:rPr>
              <a:t>. Las personas que realizan renovaciones por sí mismo deben tomar precauciones sencillas y utilizar </a:t>
            </a:r>
            <a:r>
              <a:rPr lang="es-ES" b="0" i="0" dirty="0">
                <a:effectLst/>
                <a:latin typeface="Arial" panose="020B0604020202020204" pitchFamily="34" charset="0"/>
              </a:rPr>
              <a:t>prácticas de trabajo seguras con el plomo </a:t>
            </a:r>
            <a:r>
              <a:rPr lang="es-ES" sz="1200" b="0" i="0" dirty="0">
                <a:solidFill>
                  <a:srgbClr val="1B1B1B"/>
                </a:solidFill>
                <a:effectLst/>
                <a:latin typeface="Franklin Gothic Book" panose="020B0503020102020204" pitchFamily="34" charset="0"/>
              </a:rPr>
              <a:t>de DIY (</a:t>
            </a:r>
            <a:r>
              <a:rPr lang="es-ES" b="0" i="0" dirty="0">
                <a:solidFill>
                  <a:srgbClr val="1B1B1B"/>
                </a:solidFill>
                <a:effectLst/>
                <a:latin typeface="Source Sans Pro Web"/>
              </a:rPr>
              <a:t>siglas en inglés que significa actividades de renovación, reparación y pintura que realiza uno mismo</a:t>
            </a:r>
            <a:r>
              <a:rPr lang="es-ES" sz="1200" b="0" i="0" dirty="0">
                <a:solidFill>
                  <a:srgbClr val="1B1B1B"/>
                </a:solidFill>
                <a:effectLst/>
                <a:latin typeface="Franklin Gothic Book" panose="020B0503020102020204" pitchFamily="34" charset="0"/>
              </a:rPr>
              <a:t>) </a:t>
            </a:r>
            <a:r>
              <a:rPr lang="es-DO" sz="1200" b="0" u="none" strike="noStrike" dirty="0">
                <a:solidFill>
                  <a:srgbClr val="1B1B1B"/>
                </a:solidFill>
                <a:effectLst/>
                <a:latin typeface="Calibri" panose="020F0502020204030204" pitchFamily="34" charset="0"/>
                <a:ea typeface="Times New Roman" panose="02020603050405020304" pitchFamily="18" charset="0"/>
                <a:cs typeface="Arial" panose="020B0604020202020204" pitchFamily="34" charset="0"/>
              </a:rPr>
              <a:t>para protegerse a ellos y otros de posible exposición al plomo.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b="0" i="0" u="none" strike="noStrike" dirty="0">
              <a:solidFill>
                <a:srgbClr val="1B1B1B"/>
              </a:solidFill>
              <a:effectLst/>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a:solidFill>
                  <a:srgbClr val="1B1B1B"/>
                </a:solidFill>
                <a:effectLst/>
                <a:latin typeface="Franklin Gothic Book" panose="020B0503020102020204" pitchFamily="34" charset="0"/>
              </a:rPr>
              <a:t>Visite el sito web de epa.gov/lead/</a:t>
            </a:r>
            <a:r>
              <a:rPr lang="es-ES" sz="1200" b="0" i="0" dirty="0" err="1">
                <a:solidFill>
                  <a:srgbClr val="1B1B1B"/>
                </a:solidFill>
                <a:effectLst/>
                <a:latin typeface="Franklin Gothic Book" panose="020B0503020102020204" pitchFamily="34" charset="0"/>
              </a:rPr>
              <a:t>findacontractor</a:t>
            </a:r>
            <a:r>
              <a:rPr lang="es-ES" sz="1200" b="0" i="0" dirty="0">
                <a:solidFill>
                  <a:srgbClr val="1B1B1B"/>
                </a:solidFill>
                <a:effectLst/>
                <a:latin typeface="Franklin Gothic Book" panose="020B0503020102020204" pitchFamily="34" charset="0"/>
              </a:rPr>
              <a:t> para encontrar un renovador certificado cerca de usted o visite https://espanol.epa.gov/plomo/renovaciones-seguras-con-el-plomo-para-los-aficionados-al-diy para obtener información sobre prácticas de trabajo seguras con el plomo que puede realizar usted mismo.</a:t>
            </a:r>
            <a:endParaRPr lang="en-US" sz="1200" b="0" i="0" dirty="0">
              <a:solidFill>
                <a:srgbClr val="1B1B1B"/>
              </a:solidFill>
              <a:effectLst/>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14D30F24-102C-45B0-A4D3-3934CE170B8D}" type="slidenum">
              <a:rPr lang="en-US" smtClean="0"/>
              <a:t>13</a:t>
            </a:fld>
            <a:endParaRPr lang="en-US"/>
          </a:p>
        </p:txBody>
      </p:sp>
    </p:spTree>
    <p:extLst>
      <p:ext uri="{BB962C8B-B14F-4D97-AF65-F5344CB8AC3E}">
        <p14:creationId xmlns:p14="http://schemas.microsoft.com/office/powerpoint/2010/main" val="3383450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Calibri" panose="020F0502020204030204" pitchFamily="34" charset="0"/>
                <a:ea typeface="MS Mincho" panose="02020609040205080304" pitchFamily="49" charset="-128"/>
                <a:cs typeface="Arial" panose="020B0604020202020204" pitchFamily="34" charset="0"/>
              </a:rPr>
              <a:t>El plomo puede entrar en el agua potable cuando los materiales de plomería hechos de plomo se corroen. </a:t>
            </a: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Calibri" panose="020F0502020204030204" pitchFamily="34" charset="0"/>
                <a:ea typeface="MS Mincho" panose="02020609040205080304" pitchFamily="49" charset="-128"/>
                <a:cs typeface="Arial" panose="020B0604020202020204" pitchFamily="34" charset="0"/>
              </a:rPr>
              <a:t>Las fuentes más comunes de plomo en el agua potable son las tuberías, llaves y accesorios de plomo. </a:t>
            </a: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Calibri" panose="020F0502020204030204" pitchFamily="34" charset="0"/>
                <a:ea typeface="MS Mincho" panose="02020609040205080304" pitchFamily="49" charset="-128"/>
                <a:cs typeface="Arial" panose="020B0604020202020204" pitchFamily="34" charset="0"/>
              </a:rPr>
              <a:t>Es más probable que se encuentren tuberías de plomo en ciudades y viviendas más antiguas construidas antes de 1986. </a:t>
            </a: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Calibri" panose="020F0502020204030204" pitchFamily="34" charset="0"/>
                <a:ea typeface="MS Mincho" panose="02020609040205080304" pitchFamily="49" charset="-128"/>
                <a:cs typeface="Arial" panose="020B0604020202020204" pitchFamily="34" charset="0"/>
              </a:rPr>
              <a:t>Usted puede estar preguntándose si es seguro tomar un baño o una ducha utilizando agua que puede contener plomo. La respuesta es sí. El baño y la ducha son seguros para usted y para sus hijos, incluso si el agua contiene plomo. La piel humana no absorbe el plomo en el agua</a:t>
            </a:r>
            <a:endParaRPr lang="en-US" sz="1200" strike="sngStrike" dirty="0">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dirty="0">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effectLst/>
                <a:latin typeface="Calibri" panose="020F0502020204030204" pitchFamily="34" charset="0"/>
                <a:ea typeface="MS Mincho" panose="02020609040205080304" pitchFamily="49" charset="-128"/>
                <a:cs typeface="Arial" panose="020B0604020202020204" pitchFamily="34" charset="0"/>
              </a:rPr>
              <a:t>Para ayudarle a determinar si tiene una tubería de servicio de plomo que suministra agua a su hogar, visite https://espanol.epa.gov/proteja-el-agua-potable.</a:t>
            </a:r>
            <a:endParaRPr lang="es-DO" sz="1200" b="0" dirty="0">
              <a:effectLst/>
              <a:latin typeface="Calibri" panose="020F050202020403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pPr/>
              <a:t>14</a:t>
            </a:fld>
            <a:endParaRPr lang="en-US"/>
          </a:p>
        </p:txBody>
      </p:sp>
      <p:sp>
        <p:nvSpPr>
          <p:cNvPr id="7" name="Slide Image Placeholder 6">
            <a:extLst>
              <a:ext uri="{FF2B5EF4-FFF2-40B4-BE49-F238E27FC236}">
                <a16:creationId xmlns:a16="http://schemas.microsoft.com/office/drawing/2014/main" id="{2086A5D3-B3B7-8830-8CC1-93997890876B}"/>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524719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Calibri" panose="020F0502020204030204" pitchFamily="34" charset="0"/>
                <a:ea typeface="MS Mincho" panose="02020609040205080304" pitchFamily="49" charset="-128"/>
                <a:cs typeface="Arial" panose="020B0604020202020204" pitchFamily="34" charset="0"/>
              </a:rPr>
              <a:t>El plomo puede liberarse al medioambiente desde fuentes industriales y sitios contaminados, como las antiguas fundiciones de plomo.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dirty="0">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Calibri" panose="020F0502020204030204" pitchFamily="34" charset="0"/>
                <a:ea typeface="MS Mincho" panose="02020609040205080304" pitchFamily="49" charset="-128"/>
                <a:cs typeface="Arial" panose="020B0604020202020204" pitchFamily="34" charset="0"/>
              </a:rPr>
              <a:t>La eliminación o el reciclado inadecuado de baterías de plomo ácido, el almacenamiento inadecuado de piezas metálicas como piezas de maquinaria</a:t>
            </a:r>
            <a:r>
              <a:rPr lang="es-DO" sz="12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 y minas abandonadas también pueden contribuir al plomo en el medioambiente. </a:t>
            </a:r>
            <a:endParaRPr lang="en-US" sz="1200" dirty="0">
              <a:effectLst/>
              <a:latin typeface="Calibri" panose="020F050202020403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pPr/>
              <a:t>15</a:t>
            </a:fld>
            <a:endParaRPr lang="en-US"/>
          </a:p>
        </p:txBody>
      </p:sp>
      <p:sp>
        <p:nvSpPr>
          <p:cNvPr id="7" name="Slide Image Placeholder 6">
            <a:extLst>
              <a:ext uri="{FF2B5EF4-FFF2-40B4-BE49-F238E27FC236}">
                <a16:creationId xmlns:a16="http://schemas.microsoft.com/office/drawing/2014/main" id="{554BD405-C5D5-0198-AAD5-CD13EA19200F}"/>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530066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200" spc="-20" dirty="0">
                <a:effectLst/>
                <a:latin typeface="Calibri" panose="020F0502020204030204" pitchFamily="34" charset="0"/>
                <a:ea typeface="MS Mincho" panose="02020609040205080304" pitchFamily="49" charset="-128"/>
                <a:cs typeface="Arial" panose="020B0604020202020204" pitchFamily="34" charset="0"/>
              </a:rPr>
              <a:t>Algunos tipos de cerámicas</a:t>
            </a:r>
            <a:r>
              <a:rPr lang="es-419" sz="1200" dirty="0">
                <a:effectLst/>
                <a:latin typeface="Calibri" panose="020F0502020204030204" pitchFamily="34" charset="0"/>
                <a:ea typeface="MS Mincho" panose="02020609040205080304" pitchFamily="49" charset="-128"/>
                <a:cs typeface="Arial" panose="020B0604020202020204" pitchFamily="34" charset="0"/>
              </a:rPr>
              <a:t>/</a:t>
            </a:r>
            <a:r>
              <a:rPr lang="es-DO" sz="1200" dirty="0">
                <a:effectLst/>
                <a:latin typeface="Calibri" panose="020F0502020204030204" pitchFamily="34" charset="0"/>
                <a:ea typeface="MS Mincho" panose="02020609040205080304" pitchFamily="49" charset="-128"/>
                <a:cs typeface="Arial" panose="020B0604020202020204" pitchFamily="34" charset="0"/>
              </a:rPr>
              <a:t>alfarerías</a:t>
            </a:r>
            <a:r>
              <a:rPr lang="es-DO" sz="1200" spc="-20" dirty="0">
                <a:effectLst/>
                <a:latin typeface="Calibri" panose="020F0502020204030204" pitchFamily="34" charset="0"/>
                <a:ea typeface="MS Mincho" panose="02020609040205080304" pitchFamily="49" charset="-128"/>
                <a:cs typeface="Arial" panose="020B0604020202020204" pitchFamily="34" charset="0"/>
              </a:rPr>
              <a:t> tradicionales hechas en otros países etiquetadas como libres de plomo pueden contener plomo en los esmaltes o decoraciones que cubren la superficie. Si las piezas de cerámicas</a:t>
            </a:r>
            <a:r>
              <a:rPr lang="es-419" sz="1200" dirty="0">
                <a:effectLst/>
                <a:latin typeface="Calibri" panose="020F0502020204030204" pitchFamily="34" charset="0"/>
                <a:ea typeface="MS Mincho" panose="02020609040205080304" pitchFamily="49" charset="-128"/>
                <a:cs typeface="Arial" panose="020B0604020202020204" pitchFamily="34" charset="0"/>
              </a:rPr>
              <a:t>/</a:t>
            </a:r>
            <a:r>
              <a:rPr lang="es-DO" sz="1200" dirty="0">
                <a:effectLst/>
                <a:latin typeface="Calibri" panose="020F0502020204030204" pitchFamily="34" charset="0"/>
                <a:ea typeface="MS Mincho" panose="02020609040205080304" pitchFamily="49" charset="-128"/>
                <a:cs typeface="Arial" panose="020B0604020202020204" pitchFamily="34" charset="0"/>
              </a:rPr>
              <a:t>alfarería</a:t>
            </a:r>
            <a:r>
              <a:rPr lang="es-DO" sz="1200" spc="-20" dirty="0">
                <a:effectLst/>
                <a:latin typeface="Calibri" panose="020F0502020204030204" pitchFamily="34" charset="0"/>
                <a:ea typeface="MS Mincho" panose="02020609040205080304" pitchFamily="49" charset="-128"/>
                <a:cs typeface="Arial" panose="020B0604020202020204" pitchFamily="34" charset="0"/>
              </a:rPr>
              <a:t> no se fabrican correctamente, el esmalte de plomo puede filtrarse en alimentos y bebidas que se preparan, almacenan o sirven en esos platos. </a:t>
            </a:r>
            <a:endParaRPr lang="en-US" sz="1200" dirty="0">
              <a:effectLst/>
              <a:latin typeface="Calibri" panose="020F0502020204030204" pitchFamily="34" charset="0"/>
              <a:ea typeface="MS Mincho" panose="02020609040205080304" pitchFamily="49" charset="-128"/>
              <a:cs typeface="Arial" panose="020B0604020202020204" pitchFamily="34" charset="0"/>
            </a:endParaRPr>
          </a:p>
          <a:p>
            <a:r>
              <a:rPr lang="en-US" sz="1000" kern="1200" dirty="0">
                <a:solidFill>
                  <a:schemeClr val="tx1"/>
                </a:solidFill>
                <a:effectLst/>
                <a:latin typeface="+mn-lt"/>
                <a:ea typeface="+mn-ea"/>
                <a:cs typeface="+mn-cs"/>
              </a:rPr>
              <a:t> </a:t>
            </a:r>
          </a:p>
          <a:p>
            <a:r>
              <a:rPr lang="es-DO" sz="1200" spc="-20" dirty="0">
                <a:effectLst/>
                <a:latin typeface="Calibri" panose="020F0502020204030204" pitchFamily="34" charset="0"/>
                <a:ea typeface="MS Mincho" panose="02020609040205080304" pitchFamily="49" charset="-128"/>
                <a:cs typeface="Arial" panose="020B0604020202020204" pitchFamily="34" charset="0"/>
              </a:rPr>
              <a:t>Ciertas piezas de artesanía y otras formas de cerámica</a:t>
            </a:r>
            <a:r>
              <a:rPr lang="es-419" sz="1200" dirty="0">
                <a:effectLst/>
                <a:latin typeface="Calibri" panose="020F0502020204030204" pitchFamily="34" charset="0"/>
                <a:ea typeface="MS Mincho" panose="02020609040205080304" pitchFamily="49" charset="-128"/>
                <a:cs typeface="Arial" panose="020B0604020202020204" pitchFamily="34" charset="0"/>
              </a:rPr>
              <a:t>, la </a:t>
            </a:r>
            <a:r>
              <a:rPr lang="es-DO" sz="1200" dirty="0">
                <a:effectLst/>
                <a:latin typeface="Calibri" panose="020F0502020204030204" pitchFamily="34" charset="0"/>
                <a:ea typeface="MS Mincho" panose="02020609040205080304" pitchFamily="49" charset="-128"/>
                <a:cs typeface="Arial" panose="020B0604020202020204" pitchFamily="34" charset="0"/>
              </a:rPr>
              <a:t>alfarería,</a:t>
            </a:r>
            <a:r>
              <a:rPr lang="es-DO" sz="1200" spc="-20" dirty="0">
                <a:effectLst/>
                <a:latin typeface="Calibri" panose="020F0502020204030204" pitchFamily="34" charset="0"/>
                <a:ea typeface="MS Mincho" panose="02020609040205080304" pitchFamily="49" charset="-128"/>
                <a:cs typeface="Arial" panose="020B0604020202020204" pitchFamily="34" charset="0"/>
              </a:rPr>
              <a:t> se hacen con barro, una forma de arcilla porosa que debe ser cristalizada para servir como recipiente de alimentos o líquidos. </a:t>
            </a:r>
            <a:r>
              <a:rPr lang="es-DO" sz="1200" spc="-2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El acristalamiento se aplica y se combina en una capa delgada como el vidrio</a:t>
            </a:r>
            <a:r>
              <a:rPr lang="es-DO" sz="1200" strike="sngStrike" spc="-2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a:t>
            </a:r>
            <a:r>
              <a:rPr lang="es-DO" sz="1200" spc="-2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 sobre la superficie de la arcilla para sellar sus poros. </a:t>
            </a:r>
          </a:p>
          <a:p>
            <a:endParaRPr lang="es-DO" sz="1200" spc="-2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p>
            <a:r>
              <a:rPr lang="es-DO" sz="1200" spc="-2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El esmalte, que puede contener plomo para facilitar la fusión de partículas, se </a:t>
            </a:r>
            <a:r>
              <a:rPr lang="es-DO" sz="1200" b="0" spc="-2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une con la pieza cuando se cuece en un horno especial utilizado para cocer el barro. Cuando las piezas se cuecen a la temperatura adecuada por la cantidad de tiempo adecuado, esencialmente todo el plomo se une al esmalte. Si una pieza no se cuece de forma adecuada, el esmalte de plomo no se une bien con el barro y puede contaminar los alimentos y bebidas cuando se utiliza para preparar, almacenar </a:t>
            </a:r>
            <a:r>
              <a:rPr lang="es-DO" sz="1200" spc="-2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o servir alimentos y bebidas.</a:t>
            </a:r>
            <a:endParaRPr lang="en-US" sz="1000" strike="sngStrike" kern="1200" dirty="0">
              <a:solidFill>
                <a:schemeClr val="tx1"/>
              </a:solidFill>
              <a:effectLst/>
              <a:latin typeface="+mn-lt"/>
              <a:ea typeface="+mn-ea"/>
              <a:cs typeface="+mn-cs"/>
            </a:endParaRPr>
          </a:p>
          <a:p>
            <a:endParaRPr lang="en-US" sz="1000" kern="1200" dirty="0">
              <a:solidFill>
                <a:schemeClr val="tx1"/>
              </a:solidFill>
              <a:effectLst/>
              <a:latin typeface="+mn-lt"/>
              <a:ea typeface="+mn-ea"/>
              <a:cs typeface="+mn-cs"/>
            </a:endParaRPr>
          </a:p>
          <a:p>
            <a:r>
              <a:rPr lang="es-DO" sz="1200" dirty="0">
                <a:effectLst/>
                <a:latin typeface="Calibri" panose="020F0502020204030204" pitchFamily="34" charset="0"/>
                <a:ea typeface="MS Mincho" panose="02020609040205080304" pitchFamily="49" charset="-128"/>
                <a:cs typeface="Arial" panose="020B0604020202020204" pitchFamily="34" charset="0"/>
              </a:rPr>
              <a:t>Hoy en día muchos artesanos de cerámica tradicional o folclórica han cambiado a esmaltes que no contienen plomo y otros artesanos tradicionales están utilizando otras técnicas en lugar del esmalte.</a:t>
            </a:r>
            <a:endParaRPr lang="en-US" b="1" u="none" dirty="0"/>
          </a:p>
        </p:txBody>
      </p:sp>
      <p:sp>
        <p:nvSpPr>
          <p:cNvPr id="4" name="Slide Number Placeholder 3"/>
          <p:cNvSpPr>
            <a:spLocks noGrp="1"/>
          </p:cNvSpPr>
          <p:nvPr>
            <p:ph type="sldNum" sz="quarter" idx="5"/>
          </p:nvPr>
        </p:nvSpPr>
        <p:spPr/>
        <p:txBody>
          <a:bodyPr/>
          <a:lstStyle/>
          <a:p>
            <a:fld id="{14D30F24-102C-45B0-A4D3-3934CE170B8D}" type="slidenum">
              <a:rPr lang="en-US" smtClean="0"/>
              <a:t>16</a:t>
            </a:fld>
            <a:endParaRPr lang="en-US"/>
          </a:p>
        </p:txBody>
      </p:sp>
    </p:spTree>
    <p:extLst>
      <p:ext uri="{BB962C8B-B14F-4D97-AF65-F5344CB8AC3E}">
        <p14:creationId xmlns:p14="http://schemas.microsoft.com/office/powerpoint/2010/main" val="60613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519" y="4473472"/>
            <a:ext cx="5607362" cy="4339706"/>
          </a:xfrm>
        </p:spPr>
        <p:txBody>
          <a:bodyPr/>
          <a:lstStyle/>
          <a:p>
            <a:pPr marL="0" marR="0">
              <a:lnSpc>
                <a:spcPct val="125000"/>
              </a:lnSpc>
              <a:spcBef>
                <a:spcPts val="0"/>
              </a:spcBef>
              <a:spcAft>
                <a:spcPts val="0"/>
              </a:spcAft>
            </a:pPr>
            <a:r>
              <a:rPr lang="es-419" sz="1200" dirty="0">
                <a:effectLst/>
                <a:latin typeface="Calibri" panose="020F0502020204030204" pitchFamily="34" charset="0"/>
                <a:ea typeface="MS Mincho" panose="02020609040205080304" pitchFamily="49" charset="-128"/>
                <a:cs typeface="Arial" panose="020B0604020202020204" pitchFamily="34" charset="0"/>
              </a:rPr>
              <a:t>Muchos hogares utilizan armas de fuegos para la caza y otras actividades</a:t>
            </a:r>
            <a:r>
              <a:rPr lang="es-419" sz="1200" strike="noStrike" dirty="0">
                <a:effectLst/>
                <a:highlight>
                  <a:srgbClr val="FFFF00"/>
                </a:highlight>
                <a:latin typeface="Calibri" panose="020F0502020204030204" pitchFamily="34" charset="0"/>
                <a:ea typeface="MS Mincho" panose="02020609040205080304" pitchFamily="49" charset="-128"/>
                <a:cs typeface="Arial" panose="020B0604020202020204" pitchFamily="34" charset="0"/>
              </a:rPr>
              <a:t>, incluso como parte de un trabajo. </a:t>
            </a:r>
            <a:r>
              <a:rPr lang="es-DO" sz="1200" dirty="0">
                <a:effectLst/>
                <a:latin typeface="Calibri" panose="020F0502020204030204" pitchFamily="34" charset="0"/>
                <a:ea typeface="MS Mincho" panose="02020609040205080304" pitchFamily="49" charset="-128"/>
                <a:cs typeface="Arial" panose="020B0604020202020204" pitchFamily="34" charset="0"/>
              </a:rPr>
              <a:t>Se ha correlacionado una exposición </a:t>
            </a:r>
            <a:r>
              <a:rPr lang="es-DO" sz="1200" b="0" dirty="0">
                <a:effectLst/>
                <a:latin typeface="Calibri" panose="020F0502020204030204" pitchFamily="34" charset="0"/>
                <a:ea typeface="MS Mincho" panose="02020609040205080304" pitchFamily="49" charset="-128"/>
                <a:cs typeface="Arial" panose="020B0604020202020204" pitchFamily="34" charset="0"/>
              </a:rPr>
              <a:t>elevada</a:t>
            </a:r>
            <a:r>
              <a:rPr lang="es-DO" sz="1200" b="1" dirty="0">
                <a:effectLst/>
                <a:latin typeface="Calibri" panose="020F0502020204030204" pitchFamily="34" charset="0"/>
                <a:ea typeface="MS Mincho" panose="02020609040205080304" pitchFamily="49" charset="-128"/>
                <a:cs typeface="Arial" panose="020B0604020202020204" pitchFamily="34" charset="0"/>
              </a:rPr>
              <a:t> </a:t>
            </a:r>
            <a:r>
              <a:rPr lang="es-DO" sz="1200" dirty="0">
                <a:effectLst/>
                <a:latin typeface="Calibri" panose="020F0502020204030204" pitchFamily="34" charset="0"/>
                <a:ea typeface="MS Mincho" panose="02020609040205080304" pitchFamily="49" charset="-128"/>
                <a:cs typeface="Arial" panose="020B0604020202020204" pitchFamily="34" charset="0"/>
              </a:rPr>
              <a:t>al plomo con las comunidades de caza de subsistencia cuando se </a:t>
            </a:r>
            <a:r>
              <a:rPr lang="es-DO" sz="1200" b="0" dirty="0">
                <a:effectLst/>
                <a:latin typeface="Calibri" panose="020F0502020204030204" pitchFamily="34" charset="0"/>
                <a:ea typeface="MS Mincho" panose="02020609040205080304" pitchFamily="49" charset="-128"/>
                <a:cs typeface="Arial" panose="020B0604020202020204" pitchFamily="34" charset="0"/>
              </a:rPr>
              <a:t>usa municiones de plomo para </a:t>
            </a:r>
            <a:r>
              <a:rPr lang="es-DO" sz="1200" dirty="0">
                <a:effectLst/>
                <a:latin typeface="Calibri" panose="020F0502020204030204" pitchFamily="34" charset="0"/>
                <a:ea typeface="MS Mincho" panose="02020609040205080304" pitchFamily="49" charset="-128"/>
                <a:cs typeface="Arial" panose="020B0604020202020204" pitchFamily="34" charset="0"/>
              </a:rPr>
              <a:t>la carne de caza. Además, la descarga de armas de fuego en zonas mal ventiladas, la limpieza de armas de fuego o la manipulación de municiones de plomo también puede ser una fuente de exposición al plomo y a otros productos químicos reconocidamente tóxicos. </a:t>
            </a:r>
          </a:p>
          <a:p>
            <a:pPr marL="0" marR="0">
              <a:lnSpc>
                <a:spcPct val="125000"/>
              </a:lnSpc>
              <a:spcBef>
                <a:spcPts val="0"/>
              </a:spcBef>
              <a:spcAft>
                <a:spcPts val="0"/>
              </a:spcAft>
            </a:pPr>
            <a:r>
              <a:rPr lang="es-DO" sz="1000" b="0" dirty="0">
                <a:effectLst/>
                <a:latin typeface="Calibri" panose="020F0502020204030204" pitchFamily="34" charset="0"/>
                <a:ea typeface="MS Mincho" panose="02020609040205080304" pitchFamily="49" charset="-128"/>
                <a:cs typeface="Arial" panose="020B0604020202020204" pitchFamily="34" charset="0"/>
              </a:rPr>
              <a:t> </a:t>
            </a:r>
            <a:endParaRPr lang="en-US" sz="1000" b="0" dirty="0">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r>
              <a:rPr lang="es-DO" sz="1200" dirty="0">
                <a:effectLst/>
                <a:latin typeface="Calibri" panose="020F0502020204030204" pitchFamily="34" charset="0"/>
                <a:ea typeface="MS Mincho" panose="02020609040205080304" pitchFamily="49" charset="-128"/>
                <a:cs typeface="Arial" panose="020B0604020202020204" pitchFamily="34" charset="0"/>
              </a:rPr>
              <a:t>Aunque el uso de munición de plomo para la caza de aves acuáticas es contrario a la ley federal, la mayoría de la munición de caza que se vende actualmente en Estados Unidos es de plomo. </a:t>
            </a:r>
          </a:p>
          <a:p>
            <a:pPr marL="0" marR="0">
              <a:lnSpc>
                <a:spcPct val="125000"/>
              </a:lnSpc>
              <a:spcBef>
                <a:spcPts val="0"/>
              </a:spcBef>
              <a:spcAft>
                <a:spcPts val="0"/>
              </a:spcAft>
            </a:pPr>
            <a:endParaRPr lang="es-DO" sz="1200" dirty="0">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r>
              <a:rPr lang="es-DO" sz="1200" dirty="0">
                <a:effectLst/>
                <a:latin typeface="Calibri" panose="020F0502020204030204" pitchFamily="34" charset="0"/>
                <a:ea typeface="MS Mincho" panose="02020609040205080304" pitchFamily="49" charset="-128"/>
                <a:cs typeface="Arial" panose="020B0604020202020204" pitchFamily="34" charset="0"/>
              </a:rPr>
              <a:t>Las balas con núcleo plomo de alta velocidad explotan al impacto, dejando un montón de polvo de plomo junto con cientos de pequeños fragmentos en el animal </a:t>
            </a:r>
            <a:r>
              <a:rPr lang="es-DO" sz="1200" strike="noStrike" dirty="0">
                <a:effectLst/>
                <a:latin typeface="Calibri" panose="020F0502020204030204" pitchFamily="34" charset="0"/>
                <a:ea typeface="MS Mincho" panose="02020609040205080304" pitchFamily="49" charset="-128"/>
                <a:cs typeface="Arial" panose="020B0604020202020204" pitchFamily="34" charset="0"/>
              </a:rPr>
              <a:t>(</a:t>
            </a:r>
            <a:r>
              <a:rPr lang="es-DO" sz="1200" b="0" u="none" strike="noStrike" dirty="0">
                <a:effectLst/>
                <a:latin typeface="Calibri" panose="020F0502020204030204" pitchFamily="34" charset="0"/>
                <a:ea typeface="MS Mincho" panose="02020609040205080304" pitchFamily="49" charset="-128"/>
                <a:cs typeface="Arial" panose="020B0604020202020204" pitchFamily="34" charset="0"/>
              </a:rPr>
              <a:t>como puede ver en la imagen in la pantalla). </a:t>
            </a:r>
            <a:r>
              <a:rPr lang="es-DO" sz="1200" dirty="0">
                <a:effectLst/>
                <a:latin typeface="Calibri" panose="020F0502020204030204" pitchFamily="34" charset="0"/>
                <a:ea typeface="MS Mincho" panose="02020609040205080304" pitchFamily="49" charset="-128"/>
                <a:cs typeface="Arial" panose="020B0604020202020204" pitchFamily="34" charset="0"/>
              </a:rPr>
              <a:t>Los funcionarios de salud pública recomiendan el uso de municiones sin plomo como la solución más simple y eficaz para evitar el envenenamiento por plomo tanto en seres humanos como en la vida silvestre, resultante del consumo de venados cazados con municiones de plomo.</a:t>
            </a:r>
            <a:endParaRPr lang="es-DO" sz="1200" strike="sngStrike" dirty="0">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endParaRPr lang="en-US" sz="1200" dirty="0">
              <a:effectLst/>
              <a:latin typeface="Calibri" panose="020F0502020204030204" pitchFamily="34" charset="0"/>
              <a:ea typeface="MS Mincho" panose="02020609040205080304" pitchFamily="49" charset="-128"/>
              <a:cs typeface="Arial" panose="020B0604020202020204" pitchFamily="34" charset="0"/>
            </a:endParaRPr>
          </a:p>
          <a:p>
            <a:pPr marL="0" marR="0" rtl="0">
              <a:spcBef>
                <a:spcPts val="0"/>
              </a:spcBef>
              <a:spcAft>
                <a:spcPts val="800"/>
              </a:spcAft>
            </a:pPr>
            <a:r>
              <a:rPr lang="es-DO" sz="1200" b="0" dirty="0">
                <a:effectLst/>
                <a:latin typeface="Calibri" panose="020F0502020204030204" pitchFamily="34" charset="0"/>
                <a:ea typeface="MS Mincho" panose="02020609040205080304" pitchFamily="49" charset="-128"/>
                <a:cs typeface="Arial" panose="020B0604020202020204" pitchFamily="34" charset="0"/>
              </a:rPr>
              <a:t>Hoy en día, las municiones sin plomo de alto rendimiento están disponibles en una amplia gama de marcas y calibres de la mayoría de los fabricantes. Dado que las municiones sin plomo se mantienen en una pieza después del impacto, proporcionan resultados de alto rendimiento, y al mismo tiempo evitan la posible exposición de plomo en animales cazados con armas de fuego. Los cazadores que no utilizan balas de plomo también desempeñan un papel importante en la conservación de los ecosistemas y las especies, ya que el uso de </a:t>
            </a:r>
            <a:r>
              <a:rPr lang="es-DO" sz="1200" b="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municiones sin plomo evita el riesgo de exposición al plomo tanto a los seres humanos como a la vida silvestre.</a:t>
            </a:r>
          </a:p>
        </p:txBody>
      </p:sp>
      <p:sp>
        <p:nvSpPr>
          <p:cNvPr id="4" name="Slide Number Placeholder 3"/>
          <p:cNvSpPr>
            <a:spLocks noGrp="1"/>
          </p:cNvSpPr>
          <p:nvPr>
            <p:ph type="sldNum" sz="quarter" idx="5"/>
          </p:nvPr>
        </p:nvSpPr>
        <p:spPr/>
        <p:txBody>
          <a:bodyPr/>
          <a:lstStyle/>
          <a:p>
            <a:fld id="{EE6F91B4-55F4-4436-A63E-CB05760C1CCC}" type="slidenum">
              <a:rPr lang="en-US" smtClean="0"/>
              <a:pPr/>
              <a:t>17</a:t>
            </a:fld>
            <a:endParaRPr lang="en-US"/>
          </a:p>
        </p:txBody>
      </p:sp>
      <p:sp>
        <p:nvSpPr>
          <p:cNvPr id="7" name="Slide Image Placeholder 6">
            <a:extLst>
              <a:ext uri="{FF2B5EF4-FFF2-40B4-BE49-F238E27FC236}">
                <a16:creationId xmlns:a16="http://schemas.microsoft.com/office/drawing/2014/main" id="{6F503445-5956-3CB4-CF2F-EB192E133394}"/>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077696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519" y="4473472"/>
            <a:ext cx="5607362" cy="4512032"/>
          </a:xfrm>
        </p:spPr>
        <p:txBody>
          <a:bodyPr/>
          <a:lstStyle/>
          <a:p>
            <a:pPr marL="0" marR="0">
              <a:lnSpc>
                <a:spcPct val="125000"/>
              </a:lnSpc>
              <a:spcBef>
                <a:spcPts val="0"/>
              </a:spcBef>
              <a:spcAft>
                <a:spcPts val="0"/>
              </a:spcAft>
            </a:pPr>
            <a:r>
              <a:rPr lang="es-DO" sz="1200" dirty="0">
                <a:effectLst/>
                <a:latin typeface="+mn-lt"/>
                <a:ea typeface="MS Mincho" panose="02020609040205080304" pitchFamily="49" charset="-128"/>
                <a:cs typeface="Arial" panose="020B0604020202020204" pitchFamily="34" charset="0"/>
              </a:rPr>
              <a:t>Los productos de plomo se utilizan comúnmente para la caza, la pesca y la fabricación de equipos de campo. En algunos casos, personas derriten el plomo para hacer sus propias balas, plomadas, señuelos y otros artículos metálicos. </a:t>
            </a:r>
          </a:p>
          <a:p>
            <a:pPr marL="0" marR="0">
              <a:lnSpc>
                <a:spcPct val="125000"/>
              </a:lnSpc>
              <a:spcBef>
                <a:spcPts val="0"/>
              </a:spcBef>
              <a:spcAft>
                <a:spcPts val="0"/>
              </a:spcAft>
            </a:pPr>
            <a:endParaRPr lang="es-DO" sz="1200" dirty="0">
              <a:effectLst/>
              <a:latin typeface="+mn-lt"/>
              <a:ea typeface="MS Mincho" panose="02020609040205080304" pitchFamily="49" charset="-128"/>
              <a:cs typeface="Arial" panose="020B0604020202020204" pitchFamily="34" charset="0"/>
            </a:endParaRPr>
          </a:p>
          <a:p>
            <a:pPr marL="0" marR="0">
              <a:lnSpc>
                <a:spcPct val="125000"/>
              </a:lnSpc>
              <a:spcBef>
                <a:spcPts val="0"/>
              </a:spcBef>
              <a:spcAft>
                <a:spcPts val="0"/>
              </a:spcAft>
            </a:pPr>
            <a:r>
              <a:rPr lang="es-DO" sz="1200" dirty="0">
                <a:effectLst/>
                <a:latin typeface="+mn-lt"/>
                <a:ea typeface="MS Mincho" panose="02020609040205080304" pitchFamily="49" charset="-128"/>
                <a:cs typeface="Arial" panose="020B0604020202020204" pitchFamily="34" charset="0"/>
              </a:rPr>
              <a:t>Este proceso libera plomo en el aire y deposita partículas de plomo en el espacio de trabajo, así como en la ropa, los zapatos y el pelo. </a:t>
            </a:r>
            <a:r>
              <a:rPr lang="es-DO" sz="1200" strike="noStrike" dirty="0">
                <a:effectLst/>
                <a:latin typeface="+mn-lt"/>
                <a:ea typeface="MS Mincho" panose="02020609040205080304" pitchFamily="49" charset="-128"/>
                <a:cs typeface="Arial" panose="020B0604020202020204" pitchFamily="34" charset="0"/>
              </a:rPr>
              <a:t>La ventilación y el equipo adecuado son importantes para reducir la posible exposición al plomo. </a:t>
            </a:r>
            <a:endParaRPr lang="en-US" sz="1200" strike="noStrike" dirty="0">
              <a:effectLst/>
              <a:latin typeface="+mn-lt"/>
              <a:ea typeface="MS Mincho" panose="02020609040205080304" pitchFamily="49" charset="-128"/>
              <a:cs typeface="Arial" panose="020B0604020202020204" pitchFamily="34" charset="0"/>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mn-lt"/>
                <a:ea typeface="MS Mincho" panose="02020609040205080304" pitchFamily="49" charset="-128"/>
                <a:cs typeface="Arial" panose="020B0604020202020204" pitchFamily="34" charset="0"/>
              </a:rPr>
              <a:t>E</a:t>
            </a:r>
            <a:r>
              <a:rPr lang="es-DO" sz="1200" spc="-10" dirty="0">
                <a:effectLst/>
                <a:latin typeface="+mn-lt"/>
                <a:ea typeface="MS Mincho" panose="02020609040205080304" pitchFamily="49" charset="-128"/>
                <a:cs typeface="Arial" panose="020B0604020202020204" pitchFamily="34" charset="0"/>
              </a:rPr>
              <a:t>s importante identificar el uso personal de los productos con plomo.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spc="-10" dirty="0">
              <a:effectLst/>
              <a:latin typeface="+mn-lt"/>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spc="-10" dirty="0">
                <a:effectLst/>
                <a:latin typeface="+mn-lt"/>
                <a:ea typeface="MS Mincho" panose="02020609040205080304" pitchFamily="49" charset="-128"/>
                <a:cs typeface="Arial" panose="020B0604020202020204" pitchFamily="34" charset="0"/>
              </a:rPr>
              <a:t>Por ejemplo, en la Nación </a:t>
            </a:r>
            <a:r>
              <a:rPr lang="es-DO" sz="1200" spc="-10" dirty="0" err="1">
                <a:effectLst/>
                <a:latin typeface="+mn-lt"/>
                <a:ea typeface="MS Mincho" panose="02020609040205080304" pitchFamily="49" charset="-128"/>
                <a:cs typeface="Arial" panose="020B0604020202020204" pitchFamily="34" charset="0"/>
              </a:rPr>
              <a:t>Cherokee</a:t>
            </a:r>
            <a:r>
              <a:rPr lang="es-DO" sz="1200" spc="-10" dirty="0">
                <a:effectLst/>
                <a:latin typeface="+mn-lt"/>
                <a:ea typeface="MS Mincho" panose="02020609040205080304" pitchFamily="49" charset="-128"/>
                <a:cs typeface="Arial" panose="020B0604020202020204" pitchFamily="34" charset="0"/>
              </a:rPr>
              <a:t>, se encontró que un niño tenía un alto nivel de plomo confirmado en su cuerpo (nivel elevado de plomo en la sangre) después de fabricar plomadas de pesca con su padre. La identificación de la fuente de exposición tomó tiempo.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spc="-10" dirty="0">
              <a:effectLst/>
              <a:latin typeface="+mn-lt"/>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spc="-10" dirty="0">
                <a:effectLst/>
                <a:latin typeface="+mn-lt"/>
                <a:ea typeface="MS Mincho" panose="02020609040205080304" pitchFamily="49" charset="-128"/>
                <a:cs typeface="Arial" panose="020B0604020202020204" pitchFamily="34" charset="0"/>
              </a:rPr>
              <a:t>El personal ambiental verificó todas la</a:t>
            </a:r>
            <a:r>
              <a:rPr lang="es-DO" sz="1200" strike="noStrike" spc="-10" dirty="0">
                <a:effectLst/>
                <a:latin typeface="+mn-lt"/>
                <a:ea typeface="MS Mincho" panose="02020609040205080304" pitchFamily="49" charset="-128"/>
                <a:cs typeface="Arial" panose="020B0604020202020204" pitchFamily="34" charset="0"/>
              </a:rPr>
              <a:t> </a:t>
            </a:r>
            <a:r>
              <a:rPr lang="es-DO" sz="1200" spc="-10" dirty="0">
                <a:effectLst/>
                <a:latin typeface="+mn-lt"/>
                <a:ea typeface="MS Mincho" panose="02020609040205080304" pitchFamily="49" charset="-128"/>
                <a:cs typeface="Arial" panose="020B0604020202020204" pitchFamily="34" charset="0"/>
              </a:rPr>
              <a:t>pintura y </a:t>
            </a:r>
            <a:r>
              <a:rPr lang="es-DO" sz="1200" b="0" spc="-10" dirty="0">
                <a:effectLst/>
                <a:latin typeface="+mn-lt"/>
                <a:ea typeface="MS Mincho" panose="02020609040205080304" pitchFamily="49" charset="-128"/>
                <a:cs typeface="Arial" panose="020B0604020202020204" pitchFamily="34" charset="0"/>
              </a:rPr>
              <a:t>las</a:t>
            </a:r>
            <a:r>
              <a:rPr lang="es-DO" sz="1200" spc="-10" dirty="0">
                <a:effectLst/>
                <a:latin typeface="+mn-lt"/>
                <a:ea typeface="MS Mincho" panose="02020609040205080304" pitchFamily="49" charset="-128"/>
                <a:cs typeface="Arial" panose="020B0604020202020204" pitchFamily="34" charset="0"/>
              </a:rPr>
              <a:t> otras fuentes potenciales en el hogar (aunque vivían en un hogar construida después de 1978) y verificó el entorno laboral de los padres. La fuente no fue encontrada hasta que se realizó una búsqueda de seguimiento en el garaje, donde se descubrió un montón de plomadas para pesca. Se determinó que esta era la fuente de la exposición del niño al plomo. En este caso, el padre, con la ayuda de sus hijos, hacía sus propias plomadas de pesca usando plomo. Las plomadas para pesca generalmente se hacen de 100% plomo. Solo se necesita una pequeña cantidad de plomo para afectar a un niño; sin embargo, hay opciones</a:t>
            </a:r>
            <a:r>
              <a:rPr lang="es-DO" sz="1200" strike="noStrike" spc="-10" dirty="0">
                <a:effectLst/>
                <a:latin typeface="+mn-lt"/>
                <a:ea typeface="MS Mincho" panose="02020609040205080304" pitchFamily="49" charset="-128"/>
                <a:cs typeface="Arial" panose="020B0604020202020204" pitchFamily="34" charset="0"/>
              </a:rPr>
              <a:t> de </a:t>
            </a:r>
            <a:r>
              <a:rPr lang="es-DO" sz="1200" spc="-10" dirty="0">
                <a:effectLst/>
                <a:latin typeface="+mn-lt"/>
                <a:ea typeface="MS Mincho" panose="02020609040205080304" pitchFamily="49" charset="-128"/>
                <a:cs typeface="Arial" panose="020B0604020202020204" pitchFamily="34" charset="0"/>
              </a:rPr>
              <a:t>equipo de pesca sin plomo disponibles, lo que eliminaría esta fuente de exposición. </a:t>
            </a:r>
            <a:endParaRPr lang="en-US" sz="1200" dirty="0">
              <a:latin typeface="+mn-lt"/>
            </a:endParaRPr>
          </a:p>
        </p:txBody>
      </p:sp>
      <p:sp>
        <p:nvSpPr>
          <p:cNvPr id="4" name="Slide Number Placeholder 3"/>
          <p:cNvSpPr>
            <a:spLocks noGrp="1"/>
          </p:cNvSpPr>
          <p:nvPr>
            <p:ph type="sldNum" sz="quarter" idx="5"/>
          </p:nvPr>
        </p:nvSpPr>
        <p:spPr/>
        <p:txBody>
          <a:bodyPr/>
          <a:lstStyle/>
          <a:p>
            <a:fld id="{EE6F91B4-55F4-4436-A63E-CB05760C1CCC}" type="slidenum">
              <a:rPr lang="en-US" smtClean="0"/>
              <a:pPr/>
              <a:t>18</a:t>
            </a:fld>
            <a:endParaRPr lang="en-US"/>
          </a:p>
        </p:txBody>
      </p:sp>
      <p:sp>
        <p:nvSpPr>
          <p:cNvPr id="7" name="Slide Image Placeholder 6">
            <a:extLst>
              <a:ext uri="{FF2B5EF4-FFF2-40B4-BE49-F238E27FC236}">
                <a16:creationId xmlns:a16="http://schemas.microsoft.com/office/drawing/2014/main" id="{8DA56F32-7D20-8213-3B86-F9B62E3F7F76}"/>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574042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519" y="3328416"/>
            <a:ext cx="5607362" cy="580288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200" spc="-10" dirty="0">
                <a:effectLst/>
                <a:latin typeface="+mn-lt"/>
                <a:ea typeface="MS Mincho" panose="02020609040205080304" pitchFamily="49" charset="-128"/>
                <a:cs typeface="Arial" panose="020B0604020202020204" pitchFamily="34" charset="0"/>
              </a:rPr>
              <a:t>Se sabe que el plomo se ha filtrado en el suelo y en las aguas subterráneas en algunos sitios del </a:t>
            </a:r>
            <a:r>
              <a:rPr lang="es-DO" sz="1200" spc="-10" dirty="0" err="1">
                <a:effectLst/>
                <a:latin typeface="+mn-lt"/>
                <a:ea typeface="MS Mincho" panose="02020609040205080304" pitchFamily="49" charset="-128"/>
                <a:cs typeface="Arial" panose="020B0604020202020204" pitchFamily="34" charset="0"/>
              </a:rPr>
              <a:t>Superfondo</a:t>
            </a:r>
            <a:r>
              <a:rPr lang="es-DO" sz="1200" spc="-10" dirty="0">
                <a:effectLst/>
                <a:latin typeface="+mn-lt"/>
                <a:ea typeface="MS Mincho" panose="02020609040205080304" pitchFamily="49" charset="-128"/>
                <a:cs typeface="Arial" panose="020B0604020202020204" pitchFamily="34" charset="0"/>
              </a:rPr>
              <a:t>. </a:t>
            </a:r>
            <a:r>
              <a:rPr lang="es-419" sz="1800" dirty="0">
                <a:effectLst/>
                <a:latin typeface="Calibri" panose="020F0502020204030204" pitchFamily="34" charset="0"/>
                <a:ea typeface="Calibri" panose="020F0502020204030204" pitchFamily="34" charset="0"/>
                <a:cs typeface="Arial" panose="020B0604020202020204" pitchFamily="34" charset="0"/>
              </a:rPr>
              <a:t>El </a:t>
            </a:r>
            <a:r>
              <a:rPr lang="es-419" sz="1800" dirty="0" err="1">
                <a:effectLst/>
                <a:latin typeface="Calibri" panose="020F0502020204030204" pitchFamily="34" charset="0"/>
                <a:ea typeface="Calibri" panose="020F0502020204030204" pitchFamily="34" charset="0"/>
                <a:cs typeface="Arial" panose="020B0604020202020204" pitchFamily="34" charset="0"/>
              </a:rPr>
              <a:t>Superfondo</a:t>
            </a:r>
            <a:r>
              <a:rPr lang="es-419" sz="1800" dirty="0">
                <a:effectLst/>
                <a:latin typeface="Calibri" panose="020F0502020204030204" pitchFamily="34" charset="0"/>
                <a:ea typeface="Calibri" panose="020F0502020204030204" pitchFamily="34" charset="0"/>
                <a:cs typeface="Arial" panose="020B0604020202020204" pitchFamily="34" charset="0"/>
              </a:rPr>
              <a:t> es un programa administrado por la EPA en cooperación con los gobiernos estatales y tribales. Permite a la EPA limpiar los sitios de desechos peligrosos contaminados y obligar a las partes responsables a realizar la limpieza o a reembolsar al gobierno por la limpieza realizada por la EPA.</a:t>
            </a:r>
            <a:r>
              <a:rPr lang="es-419" sz="1800" spc="-10" dirty="0">
                <a:effectLst/>
                <a:latin typeface="Calibri" panose="020F050202020403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419" sz="1800" spc="-1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10" dirty="0">
                <a:effectLst/>
                <a:latin typeface="Calibri" panose="020F0502020204030204" pitchFamily="34" charset="0"/>
                <a:ea typeface="Calibri" panose="020F0502020204030204" pitchFamily="34" charset="0"/>
                <a:cs typeface="Arial" panose="020B0604020202020204" pitchFamily="34" charset="0"/>
              </a:rPr>
              <a:t>Un </a:t>
            </a:r>
            <a:r>
              <a:rPr lang="en-US" sz="1800" spc="-10" dirty="0" err="1">
                <a:effectLst/>
                <a:latin typeface="Calibri" panose="020F0502020204030204" pitchFamily="34" charset="0"/>
                <a:ea typeface="Calibri" panose="020F0502020204030204" pitchFamily="34" charset="0"/>
                <a:cs typeface="Arial" panose="020B0604020202020204" pitchFamily="34" charset="0"/>
              </a:rPr>
              <a:t>ejemplo</a:t>
            </a:r>
            <a:r>
              <a:rPr lang="en-US" sz="1800" spc="-10" dirty="0">
                <a:effectLst/>
                <a:latin typeface="Calibri" panose="020F0502020204030204" pitchFamily="34" charset="0"/>
                <a:ea typeface="Calibri" panose="020F0502020204030204" pitchFamily="34" charset="0"/>
                <a:cs typeface="Arial" panose="020B0604020202020204" pitchFamily="34" charset="0"/>
              </a:rPr>
              <a:t> es </a:t>
            </a:r>
            <a:r>
              <a:rPr lang="en-US" sz="1800" spc="-10" dirty="0" err="1">
                <a:effectLst/>
                <a:latin typeface="Calibri" panose="020F0502020204030204" pitchFamily="34" charset="0"/>
                <a:ea typeface="Calibri" panose="020F0502020204030204" pitchFamily="34" charset="0"/>
                <a:cs typeface="Arial" panose="020B0604020202020204" pitchFamily="34" charset="0"/>
              </a:rPr>
              <a:t>el</a:t>
            </a:r>
            <a:r>
              <a:rPr lang="en-US" sz="1800" spc="-10" dirty="0">
                <a:effectLst/>
                <a:latin typeface="Calibri" panose="020F0502020204030204" pitchFamily="34" charset="0"/>
                <a:ea typeface="Calibri" panose="020F0502020204030204" pitchFamily="34" charset="0"/>
                <a:cs typeface="Arial" panose="020B0604020202020204" pitchFamily="34" charset="0"/>
              </a:rPr>
              <a:t> sitio </a:t>
            </a:r>
            <a:r>
              <a:rPr lang="es-DO" sz="1200" b="0" spc="-10" dirty="0">
                <a:effectLst/>
                <a:latin typeface="+mn-lt"/>
                <a:ea typeface="MS Mincho" panose="02020609040205080304" pitchFamily="49" charset="-128"/>
                <a:cs typeface="Arial" panose="020B0604020202020204" pitchFamily="34" charset="0"/>
              </a:rPr>
              <a:t>de superfondo de </a:t>
            </a:r>
            <a:r>
              <a:rPr lang="es-DO" sz="1200" spc="-10" dirty="0">
                <a:effectLst/>
                <a:latin typeface="+mn-lt"/>
                <a:ea typeface="MS Mincho" panose="02020609040205080304" pitchFamily="49" charset="-128"/>
                <a:cs typeface="Arial" panose="020B0604020202020204" pitchFamily="34" charset="0"/>
              </a:rPr>
              <a:t>Tar Creek en el noreste de Oklahoma, un región de 40 millas cuadradas donde anteriormente realizaron la minería de plomo y zinc  </a:t>
            </a:r>
            <a:r>
              <a:rPr lang="es-DO" sz="1200" b="0" spc="-10" dirty="0">
                <a:effectLst/>
                <a:latin typeface="+mn-lt"/>
                <a:ea typeface="MS Mincho" panose="02020609040205080304" pitchFamily="49" charset="-128"/>
                <a:cs typeface="Arial" panose="020B0604020202020204" pitchFamily="34" charset="0"/>
              </a:rPr>
              <a:t>que es tierra de la Nación Quapaw</a:t>
            </a:r>
            <a:r>
              <a:rPr lang="es-DO" sz="1200" b="1" spc="-10" dirty="0">
                <a:effectLst/>
                <a:latin typeface="+mn-lt"/>
                <a:ea typeface="MS Mincho" panose="02020609040205080304" pitchFamily="49" charset="-128"/>
                <a:cs typeface="Arial" panose="020B0604020202020204" pitchFamily="34" charset="0"/>
              </a:rPr>
              <a:t>. </a:t>
            </a:r>
            <a:endParaRPr lang="es-DO" sz="1200" strike="sngStrike" dirty="0">
              <a:effectLst/>
              <a:latin typeface="+mn-lt"/>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lvl="0"/>
            <a:r>
              <a:rPr lang="es-DO" sz="1200" strike="noStrike" dirty="0">
                <a:effectLst/>
                <a:latin typeface="+mn-lt"/>
                <a:ea typeface="MS Mincho" panose="02020609040205080304" pitchFamily="49" charset="-128"/>
                <a:cs typeface="Arial" panose="020B0604020202020204" pitchFamily="34" charset="0"/>
              </a:rPr>
              <a:t>L</a:t>
            </a:r>
            <a:r>
              <a:rPr lang="es-DO" sz="1200" dirty="0">
                <a:effectLst/>
                <a:latin typeface="+mn-lt"/>
                <a:ea typeface="MS Mincho" panose="02020609040205080304" pitchFamily="49" charset="-128"/>
                <a:cs typeface="Arial" panose="020B0604020202020204" pitchFamily="34" charset="0"/>
              </a:rPr>
              <a:t>a Nación Quapaw, </a:t>
            </a:r>
            <a:r>
              <a:rPr lang="es-ES" sz="1200" b="0" dirty="0">
                <a:effectLst/>
                <a:latin typeface="+mn-lt"/>
                <a:ea typeface="MS Mincho" panose="02020609040205080304" pitchFamily="49" charset="-128"/>
                <a:cs typeface="Arial" panose="020B0604020202020204" pitchFamily="34" charset="0"/>
              </a:rPr>
              <a:t>junto con colaboradores estatales y federales</a:t>
            </a:r>
            <a:r>
              <a:rPr lang="es-ES" sz="1200" b="1" dirty="0">
                <a:effectLst/>
                <a:latin typeface="+mn-lt"/>
                <a:ea typeface="MS Mincho" panose="02020609040205080304" pitchFamily="49" charset="-128"/>
                <a:cs typeface="Arial" panose="020B0604020202020204" pitchFamily="34" charset="0"/>
              </a:rPr>
              <a:t>,</a:t>
            </a:r>
            <a:r>
              <a:rPr lang="es-DO" sz="1200" b="1" dirty="0">
                <a:effectLst/>
                <a:latin typeface="+mn-lt"/>
                <a:ea typeface="MS Mincho" panose="02020609040205080304" pitchFamily="49" charset="-128"/>
                <a:cs typeface="Arial" panose="020B0604020202020204" pitchFamily="34" charset="0"/>
              </a:rPr>
              <a:t> </a:t>
            </a:r>
            <a:r>
              <a:rPr lang="es-DO" sz="1200" dirty="0">
                <a:effectLst/>
                <a:latin typeface="+mn-lt"/>
                <a:ea typeface="MS Mincho" panose="02020609040205080304" pitchFamily="49" charset="-128"/>
                <a:cs typeface="Arial" panose="020B0604020202020204" pitchFamily="34" charset="0"/>
              </a:rPr>
              <a:t>trabaja duro para limpiar su tierra y su agua para reducir los efectos de la contaminación del plomo y de otra índole que afectan desproporcionadamente a los miembros tribales de </a:t>
            </a:r>
            <a:r>
              <a:rPr lang="es-DO" sz="1200" dirty="0" err="1">
                <a:effectLst/>
                <a:latin typeface="+mn-lt"/>
                <a:ea typeface="MS Mincho" panose="02020609040205080304" pitchFamily="49" charset="-128"/>
                <a:cs typeface="Arial" panose="020B0604020202020204" pitchFamily="34" charset="0"/>
              </a:rPr>
              <a:t>Quapaw</a:t>
            </a:r>
            <a:r>
              <a:rPr lang="es-DO" sz="1200" dirty="0">
                <a:effectLst/>
                <a:latin typeface="+mn-lt"/>
                <a:ea typeface="MS Mincho" panose="02020609040205080304" pitchFamily="49" charset="-128"/>
                <a:cs typeface="Arial" panose="020B0604020202020204" pitchFamily="34" charset="0"/>
              </a:rPr>
              <a:t>. </a:t>
            </a:r>
          </a:p>
          <a:p>
            <a:pPr lvl="0"/>
            <a:endParaRPr lang="es-DO" sz="1200" dirty="0">
              <a:effectLst/>
              <a:latin typeface="+mn-lt"/>
              <a:ea typeface="MS Mincho" panose="02020609040205080304" pitchFamily="49" charset="-128"/>
              <a:cs typeface="Arial" panose="020B0604020202020204" pitchFamily="34" charset="0"/>
            </a:endParaRPr>
          </a:p>
          <a:p>
            <a:pPr lvl="0"/>
            <a:r>
              <a:rPr lang="es-ES" sz="1200" b="0" dirty="0">
                <a:effectLst/>
                <a:latin typeface="+mn-lt"/>
                <a:ea typeface="MS Mincho" panose="02020609040205080304" pitchFamily="49" charset="-128"/>
                <a:cs typeface="Arial" panose="020B0604020202020204" pitchFamily="34" charset="0"/>
              </a:rPr>
              <a:t>La Nación Quapaw ha hecho mucho desde que el gobierno federal designó la zona como zona del </a:t>
            </a:r>
            <a:r>
              <a:rPr lang="es-ES" sz="1200" b="0" dirty="0" err="1">
                <a:effectLst/>
                <a:latin typeface="+mn-lt"/>
                <a:ea typeface="MS Mincho" panose="02020609040205080304" pitchFamily="49" charset="-128"/>
                <a:cs typeface="Arial" panose="020B0604020202020204" pitchFamily="34" charset="0"/>
              </a:rPr>
              <a:t>Superfondo</a:t>
            </a:r>
            <a:r>
              <a:rPr lang="es-ES" sz="1200" b="0" dirty="0">
                <a:effectLst/>
                <a:latin typeface="+mn-lt"/>
                <a:ea typeface="MS Mincho" panose="02020609040205080304" pitchFamily="49" charset="-128"/>
                <a:cs typeface="Arial" panose="020B0604020202020204" pitchFamily="34" charset="0"/>
              </a:rPr>
              <a:t>.</a:t>
            </a:r>
          </a:p>
          <a:p>
            <a:pPr lvl="0"/>
            <a:endParaRPr lang="es-ES" sz="1200" b="1" dirty="0">
              <a:effectLst/>
              <a:latin typeface="+mn-lt"/>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spc="-20" dirty="0">
                <a:effectLst/>
                <a:latin typeface="+mn-lt"/>
                <a:ea typeface="MS Mincho" panose="02020609040205080304" pitchFamily="49" charset="-128"/>
                <a:cs typeface="Arial" panose="020B0604020202020204" pitchFamily="34" charset="0"/>
              </a:rPr>
              <a:t>Debido a la destrucción y contaminación de los recursos naturales, muchos miembros de la tribu de </a:t>
            </a:r>
            <a:r>
              <a:rPr lang="es-DO" sz="1200" spc="-20" dirty="0" err="1">
                <a:effectLst/>
                <a:latin typeface="+mn-lt"/>
                <a:ea typeface="MS Mincho" panose="02020609040205080304" pitchFamily="49" charset="-128"/>
                <a:cs typeface="Arial" panose="020B0604020202020204" pitchFamily="34" charset="0"/>
              </a:rPr>
              <a:t>Quapaw</a:t>
            </a:r>
            <a:r>
              <a:rPr lang="es-DO" sz="1200" spc="-20" dirty="0">
                <a:effectLst/>
                <a:latin typeface="+mn-lt"/>
                <a:ea typeface="MS Mincho" panose="02020609040205080304" pitchFamily="49" charset="-128"/>
                <a:cs typeface="Arial" panose="020B0604020202020204" pitchFamily="34" charset="0"/>
              </a:rPr>
              <a:t> han cesado o reducido en gran medida su tradicional colecta y utilización de los recursos naturales, para limitar la exposición.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spc="-20" dirty="0">
              <a:effectLst/>
              <a:latin typeface="+mn-lt"/>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spc="-20" dirty="0">
                <a:effectLst/>
                <a:latin typeface="+mn-lt"/>
                <a:ea typeface="MS Mincho" panose="02020609040205080304" pitchFamily="49" charset="-128"/>
                <a:cs typeface="Arial" panose="020B0604020202020204" pitchFamily="34" charset="0"/>
              </a:rPr>
              <a:t>La Nación </a:t>
            </a:r>
            <a:r>
              <a:rPr lang="es-DO" sz="1200" spc="-20" dirty="0" err="1">
                <a:effectLst/>
                <a:latin typeface="+mn-lt"/>
                <a:ea typeface="MS Mincho" panose="02020609040205080304" pitchFamily="49" charset="-128"/>
                <a:cs typeface="Arial" panose="020B0604020202020204" pitchFamily="34" charset="0"/>
              </a:rPr>
              <a:t>Quapaw</a:t>
            </a:r>
            <a:r>
              <a:rPr lang="es-DO" sz="1200" spc="-20" dirty="0">
                <a:effectLst/>
                <a:latin typeface="+mn-lt"/>
                <a:ea typeface="MS Mincho" panose="02020609040205080304" pitchFamily="49" charset="-128"/>
                <a:cs typeface="Arial" panose="020B0604020202020204" pitchFamily="34" charset="0"/>
              </a:rPr>
              <a:t> recomienda evitar el uso de alfombras en el hogar y mojar superficies duras para minimizar el polvo. Los camiones de agua también</a:t>
            </a:r>
            <a:r>
              <a:rPr lang="es-DO" sz="1200" strike="noStrike" spc="-20" dirty="0">
                <a:effectLst/>
                <a:latin typeface="+mn-lt"/>
                <a:ea typeface="MS Mincho" panose="02020609040205080304" pitchFamily="49" charset="-128"/>
                <a:cs typeface="Arial" panose="020B0604020202020204" pitchFamily="34" charset="0"/>
              </a:rPr>
              <a:t> rocían </a:t>
            </a:r>
            <a:r>
              <a:rPr lang="es-DO" sz="1200" spc="-20" dirty="0">
                <a:effectLst/>
                <a:latin typeface="+mn-lt"/>
                <a:ea typeface="MS Mincho" panose="02020609040205080304" pitchFamily="49" charset="-128"/>
                <a:cs typeface="Arial" panose="020B0604020202020204" pitchFamily="34" charset="0"/>
              </a:rPr>
              <a:t>regularmente los caminos no pavimentados para minimizar el polvo levantado por el tráfico, ya que la mayoría de los caminos que no son pavimentados en la zona fueron recubiertos de grava con chat </a:t>
            </a:r>
            <a:r>
              <a:rPr lang="es-ES" sz="1200" b="0" dirty="0">
                <a:effectLst/>
                <a:latin typeface="+mn-lt"/>
                <a:ea typeface="MS Mincho" panose="02020609040205080304" pitchFamily="49" charset="-128"/>
                <a:cs typeface="Arial" panose="020B0604020202020204" pitchFamily="34" charset="0"/>
              </a:rPr>
              <a:t>que es piedra caliza triturada, dolomita y rocas sobrantes del proceso de separación del mineral metálico,</a:t>
            </a:r>
            <a:endParaRPr lang="es-DO" sz="1200" b="1" strike="sngStrike" spc="-20" dirty="0">
              <a:effectLst/>
              <a:latin typeface="+mn-lt"/>
              <a:ea typeface="MS Mincho" panose="02020609040205080304" pitchFamily="49" charset="-128"/>
              <a:cs typeface="Arial" panose="020B0604020202020204" pitchFamily="34" charset="0"/>
            </a:endParaRPr>
          </a:p>
          <a:p>
            <a:pPr lvl="0"/>
            <a:endParaRPr lang="es-ES" sz="1200" b="1" dirty="0">
              <a:effectLst/>
              <a:latin typeface="+mn-lt"/>
              <a:ea typeface="MS Mincho" panose="02020609040205080304" pitchFamily="49" charset="-128"/>
              <a:cs typeface="Arial" panose="020B0604020202020204" pitchFamily="34" charset="0"/>
            </a:endParaRPr>
          </a:p>
          <a:p>
            <a:pPr lvl="0"/>
            <a:r>
              <a:rPr lang="es-ES" sz="1200" b="0" dirty="0">
                <a:effectLst/>
                <a:latin typeface="+mn-lt"/>
                <a:ea typeface="MS Mincho" panose="02020609040205080304" pitchFamily="49" charset="-128"/>
                <a:cs typeface="Arial" panose="020B0604020202020204" pitchFamily="34" charset="0"/>
              </a:rPr>
              <a:t>Para más información sobre el </a:t>
            </a:r>
            <a:r>
              <a:rPr lang="es-ES" sz="1200" b="0" dirty="0" err="1">
                <a:effectLst/>
                <a:latin typeface="+mn-lt"/>
                <a:ea typeface="MS Mincho" panose="02020609040205080304" pitchFamily="49" charset="-128"/>
                <a:cs typeface="Arial" panose="020B0604020202020204" pitchFamily="34" charset="0"/>
              </a:rPr>
              <a:t>Superfondo</a:t>
            </a:r>
            <a:r>
              <a:rPr lang="es-ES" sz="1200" b="0" dirty="0">
                <a:effectLst/>
                <a:latin typeface="+mn-lt"/>
                <a:ea typeface="MS Mincho" panose="02020609040205080304" pitchFamily="49" charset="-128"/>
                <a:cs typeface="Arial" panose="020B0604020202020204" pitchFamily="34" charset="0"/>
              </a:rPr>
              <a:t>, visite: www.epa.gov/superfund.</a:t>
            </a:r>
            <a:endParaRPr lang="es-DO" sz="1200" b="0" dirty="0">
              <a:effectLst/>
              <a:latin typeface="+mn-lt"/>
              <a:ea typeface="MS Mincho" panose="02020609040205080304" pitchFamily="49" charset="-128"/>
              <a:cs typeface="Arial" panose="020B0604020202020204" pitchFamily="34" charset="0"/>
            </a:endParaRPr>
          </a:p>
          <a:p>
            <a:endParaRPr lang="en-US" dirty="0"/>
          </a:p>
          <a:p>
            <a:r>
              <a:rPr lang="en-US" b="1" i="1" dirty="0"/>
              <a:t>Instructor Note:</a:t>
            </a:r>
            <a:r>
              <a:rPr lang="en-US" i="1" dirty="0"/>
              <a:t> If someone asks that is a chat pile and not a mountain in the background of the photo, which in some cases measured as high as 10 stories and were left when the lead and mining companies ceased operations of these mines in the 1960’s. </a:t>
            </a:r>
          </a:p>
        </p:txBody>
      </p:sp>
      <p:sp>
        <p:nvSpPr>
          <p:cNvPr id="4" name="Slide Number Placeholder 3"/>
          <p:cNvSpPr>
            <a:spLocks noGrp="1"/>
          </p:cNvSpPr>
          <p:nvPr>
            <p:ph type="sldNum" sz="quarter" idx="5"/>
          </p:nvPr>
        </p:nvSpPr>
        <p:spPr/>
        <p:txBody>
          <a:bodyPr/>
          <a:lstStyle/>
          <a:p>
            <a:fld id="{EE6F91B4-55F4-4436-A63E-CB05760C1CCC}" type="slidenum">
              <a:rPr lang="en-US" smtClean="0"/>
              <a:pPr/>
              <a:t>19</a:t>
            </a:fld>
            <a:endParaRPr lang="en-US"/>
          </a:p>
        </p:txBody>
      </p:sp>
      <p:sp>
        <p:nvSpPr>
          <p:cNvPr id="7" name="Slide Image Placeholder 6">
            <a:extLst>
              <a:ext uri="{FF2B5EF4-FFF2-40B4-BE49-F238E27FC236}">
                <a16:creationId xmlns:a16="http://schemas.microsoft.com/office/drawing/2014/main" id="{EE9BD5CF-9700-0EE9-AF35-50EAC3CF76B0}"/>
              </a:ext>
            </a:extLst>
          </p:cNvPr>
          <p:cNvSpPr>
            <a:spLocks noGrp="1" noRot="1" noChangeAspect="1"/>
          </p:cNvSpPr>
          <p:nvPr>
            <p:ph type="sldImg"/>
          </p:nvPr>
        </p:nvSpPr>
        <p:spPr>
          <a:xfrm>
            <a:off x="1517650" y="165100"/>
            <a:ext cx="3975100" cy="2982913"/>
          </a:xfrm>
        </p:spPr>
      </p:sp>
    </p:spTree>
    <p:extLst>
      <p:ext uri="{BB962C8B-B14F-4D97-AF65-F5344CB8AC3E}">
        <p14:creationId xmlns:p14="http://schemas.microsoft.com/office/powerpoint/2010/main" val="710698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noProof="0" dirty="0"/>
              <a:t>Durante la sesión de hoy discutiremos:</a:t>
            </a:r>
            <a:endParaRPr lang="en-US" dirty="0"/>
          </a:p>
          <a:p>
            <a:pPr marL="171450" indent="-171450">
              <a:buFont typeface="Arial" panose="020B0604020202020204" pitchFamily="34" charset="0"/>
              <a:buChar char="•"/>
            </a:pPr>
            <a:r>
              <a:rPr lang="es-DO" strike="noStrike" dirty="0"/>
              <a:t>Fuentes</a:t>
            </a:r>
            <a:r>
              <a:rPr lang="es-DO" dirty="0"/>
              <a:t> de exposición al plomo;</a:t>
            </a:r>
          </a:p>
          <a:p>
            <a:pPr marL="171450" indent="-171450">
              <a:buFont typeface="Arial" panose="020B0604020202020204" pitchFamily="34" charset="0"/>
              <a:buChar char="•"/>
            </a:pPr>
            <a:r>
              <a:rPr lang="es-DO" dirty="0"/>
              <a:t>Poblaciones vulnerables</a:t>
            </a:r>
            <a:r>
              <a:rPr lang="es-DO" b="0" dirty="0"/>
              <a:t>, </a:t>
            </a:r>
            <a:r>
              <a:rPr lang="es-ES" b="0" dirty="0"/>
              <a:t>como los niños menores de 6 años, dado que sus cuerpos absorben más plomo que los adultos, y sus cerebros y sistemas nerviosos en desarrollo son más sensibles a los efectos dañinos del plomo;</a:t>
            </a:r>
            <a:endParaRPr lang="es-DO" b="0" dirty="0"/>
          </a:p>
          <a:p>
            <a:pPr marL="171450" indent="-171450">
              <a:buFont typeface="Arial" panose="020B0604020202020204" pitchFamily="34" charset="0"/>
              <a:buChar char="•"/>
            </a:pPr>
            <a:r>
              <a:rPr lang="es-DO" dirty="0"/>
              <a:t>Impactos y efectos de la exposición al plomo; y</a:t>
            </a:r>
          </a:p>
          <a:p>
            <a:pPr marL="171450" indent="-171450">
              <a:buFont typeface="Arial" panose="020B0604020202020204" pitchFamily="34" charset="0"/>
              <a:buChar char="•"/>
            </a:pPr>
            <a:r>
              <a:rPr lang="es-ES" b="0" dirty="0"/>
              <a:t>Cómo usted puede </a:t>
            </a:r>
            <a:r>
              <a:rPr lang="es-ES" dirty="0"/>
              <a:t>tomar medidas para reducir y prevenir la exposición al plomo.</a:t>
            </a:r>
          </a:p>
        </p:txBody>
      </p:sp>
      <p:sp>
        <p:nvSpPr>
          <p:cNvPr id="4" name="Slide Number Placeholder 3"/>
          <p:cNvSpPr>
            <a:spLocks noGrp="1"/>
          </p:cNvSpPr>
          <p:nvPr>
            <p:ph type="sldNum" sz="quarter" idx="5"/>
          </p:nvPr>
        </p:nvSpPr>
        <p:spPr/>
        <p:txBody>
          <a:bodyPr/>
          <a:lstStyle/>
          <a:p>
            <a:fld id="{EE6F91B4-55F4-4436-A63E-CB05760C1CCC}" type="slidenum">
              <a:rPr lang="en-US" smtClean="0"/>
              <a:pPr/>
              <a:t>2</a:t>
            </a:fld>
            <a:endParaRPr lang="en-US"/>
          </a:p>
        </p:txBody>
      </p:sp>
      <p:sp>
        <p:nvSpPr>
          <p:cNvPr id="7" name="Slide Image Placeholder 6">
            <a:extLst>
              <a:ext uri="{FF2B5EF4-FFF2-40B4-BE49-F238E27FC236}">
                <a16:creationId xmlns:a16="http://schemas.microsoft.com/office/drawing/2014/main" id="{6F9EADFF-C824-A117-2733-F051A2F7173E}"/>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780192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r>
              <a:rPr lang="es-DO"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Lamentablemente, el plomo puede permanecer en el medioambiente durante muchos años y penetrar en el suelo y el agua. </a:t>
            </a:r>
            <a:r>
              <a:rPr lang="es-ES" sz="1800" b="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Aunque el plomo se encuentra naturalmente en el suelo, en muchos lugares de los Estados Unidos la cantidad de plomo en el suelo es significativamente mayor que los niveles naturales. Algunas fuentes de contaminación por plomo en el suelo son la pintura exterior a base de plomo, el plomo depositado </a:t>
            </a:r>
            <a:r>
              <a:rPr lang="es-ES" sz="1200" b="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por </a:t>
            </a:r>
            <a:r>
              <a:rPr lang="es-ES" sz="1800" b="0" i="0" dirty="0">
                <a:solidFill>
                  <a:srgbClr val="181818"/>
                </a:solidFill>
                <a:effectLst/>
                <a:latin typeface="Arial" panose="020B0604020202020204" pitchFamily="34" charset="0"/>
              </a:rPr>
              <a:t>las e</a:t>
            </a:r>
            <a:r>
              <a:rPr lang="es-ES" sz="1800" b="0" i="0" dirty="0">
                <a:solidFill>
                  <a:srgbClr val="242424"/>
                </a:solidFill>
                <a:effectLst/>
                <a:latin typeface="Arial" panose="020B0604020202020204" pitchFamily="34" charset="0"/>
              </a:rPr>
              <a:t>misione</a:t>
            </a:r>
            <a:r>
              <a:rPr lang="es-ES" sz="1800" b="0" i="0" dirty="0">
                <a:solidFill>
                  <a:srgbClr val="181818"/>
                </a:solidFill>
                <a:effectLst/>
                <a:latin typeface="Arial" panose="020B0604020202020204" pitchFamily="34" charset="0"/>
              </a:rPr>
              <a:t>s d</a:t>
            </a:r>
            <a:r>
              <a:rPr lang="es-ES" sz="1800" b="0" i="0" dirty="0">
                <a:solidFill>
                  <a:srgbClr val="0C0C0C"/>
                </a:solidFill>
                <a:effectLst/>
                <a:latin typeface="Arial" panose="020B0604020202020204" pitchFamily="34" charset="0"/>
              </a:rPr>
              <a:t>e l</a:t>
            </a:r>
            <a:r>
              <a:rPr lang="es-ES" sz="1800" b="0" i="0" dirty="0">
                <a:solidFill>
                  <a:srgbClr val="000000"/>
                </a:solidFill>
                <a:effectLst/>
                <a:latin typeface="Arial" panose="020B0604020202020204" pitchFamily="34" charset="0"/>
              </a:rPr>
              <a:t>os vehículos </a:t>
            </a:r>
            <a:r>
              <a:rPr lang="es-ES" sz="1800" b="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en antes de que se prohibiera el plomo en la gasolina, en el suelo cerca de las carreteras, los vertederos, la minería u otras fuentes y usos históricos del plomo.</a:t>
            </a:r>
            <a:endParaRPr lang="es-DO" sz="1800" b="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endParaRPr lang="es-DO"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r>
              <a:rPr lang="es-DO" sz="1800" dirty="0">
                <a:effectLst/>
                <a:latin typeface="Calibri" panose="020F0502020204030204" pitchFamily="34" charset="0"/>
                <a:ea typeface="MS Mincho" panose="02020609040205080304" pitchFamily="49" charset="-128"/>
                <a:cs typeface="Arial" panose="020B0604020202020204" pitchFamily="34" charset="0"/>
              </a:rPr>
              <a:t>El plomo en el suelo puede depositarse o ser absorbido por las plantas cultivadas para frutas o verduras, o en plantas utilizadas como ingredientes en los alimentos, incluidos los suplementos dietéticos. </a:t>
            </a:r>
            <a:r>
              <a:rPr lang="es-DO"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Algunas plantas que crecen en suelos con alta concentración de plomo pueden absorber el plomo del suelo, siendo que la mayor parte del plomo se queda en las raíces y, en algunos casos raros, puede llegar a las partes superiores de la planta. </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r>
              <a:rPr lang="es-DO" sz="1800" dirty="0">
                <a:effectLst/>
                <a:latin typeface="Calibri" panose="020F0502020204030204" pitchFamily="34" charset="0"/>
                <a:ea typeface="MS Mincho" panose="02020609040205080304" pitchFamily="49" charset="-128"/>
                <a:cs typeface="Arial" panose="020B0604020202020204" pitchFamily="34" charset="0"/>
              </a:rPr>
              <a:t> </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r>
              <a:rPr lang="es-DO"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También se puede encontrar plomo en la superficie externa de las plantas, ya sea en las raíces o depositado en las hojas y tallos cuando el polvo de plomo se esparce por el aire. </a:t>
            </a:r>
          </a:p>
          <a:p>
            <a:pPr marL="0" marR="0">
              <a:lnSpc>
                <a:spcPct val="125000"/>
              </a:lnSpc>
              <a:spcBef>
                <a:spcPts val="0"/>
              </a:spcBef>
              <a:spcAft>
                <a:spcPts val="0"/>
              </a:spcAft>
            </a:pPr>
            <a:endParaRPr lang="es-DO"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r>
              <a:rPr lang="es-DO"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El plomo ingerido por animales, sea este absorbido o encontrado en la superficie de las plantas, puede desplazarse a lo largo de la cadena alimenticia al ser consumido tanto por la fauna como por los seres humanos. </a:t>
            </a:r>
          </a:p>
          <a:p>
            <a:pPr marL="0" marR="0">
              <a:lnSpc>
                <a:spcPct val="125000"/>
              </a:lnSpc>
              <a:spcBef>
                <a:spcPts val="0"/>
              </a:spcBef>
              <a:spcAft>
                <a:spcPts val="0"/>
              </a:spcAft>
            </a:pPr>
            <a:endParaRPr lang="es-DO"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r>
              <a:rPr lang="es-DO"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Por ejemplo,</a:t>
            </a:r>
            <a:r>
              <a:rPr lang="es-DO" sz="1800" dirty="0">
                <a:effectLst/>
                <a:latin typeface="Calibri" panose="020F0502020204030204" pitchFamily="34" charset="0"/>
                <a:ea typeface="MS Mincho" panose="02020609040205080304" pitchFamily="49" charset="-128"/>
                <a:cs typeface="Arial" panose="020B0604020202020204" pitchFamily="34" charset="0"/>
              </a:rPr>
              <a:t> el plomo en la tierra se puede ingerir debido a la actividad de llevar las manos a la boca que es común en los niños </a:t>
            </a:r>
            <a:r>
              <a:rPr lang="es-DO" sz="1800" b="0" dirty="0">
                <a:effectLst/>
                <a:latin typeface="Calibri" panose="020F0502020204030204" pitchFamily="34" charset="0"/>
                <a:ea typeface="MS Mincho" panose="02020609040205080304" pitchFamily="49" charset="-128"/>
                <a:cs typeface="Arial" panose="020B0604020202020204" pitchFamily="34" charset="0"/>
              </a:rPr>
              <a:t>y</a:t>
            </a:r>
            <a:r>
              <a:rPr lang="es-DO" sz="1800" dirty="0">
                <a:effectLst/>
                <a:latin typeface="Calibri" panose="020F0502020204030204" pitchFamily="34" charset="0"/>
                <a:ea typeface="MS Mincho" panose="02020609040205080304" pitchFamily="49" charset="-128"/>
                <a:cs typeface="Arial" panose="020B0604020202020204" pitchFamily="34" charset="0"/>
              </a:rPr>
              <a:t> de comer verduras que pueden haber absorbido el plomo del suelo en el jardín o en el campo. </a:t>
            </a:r>
          </a:p>
          <a:p>
            <a:pPr marL="0" marR="0">
              <a:lnSpc>
                <a:spcPct val="125000"/>
              </a:lnSpc>
              <a:spcBef>
                <a:spcPts val="0"/>
              </a:spcBef>
              <a:spcAft>
                <a:spcPts val="0"/>
              </a:spcAft>
            </a:pPr>
            <a:endParaRPr lang="es-DO" sz="1800" dirty="0">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r>
              <a:rPr lang="es-DO" sz="1800" dirty="0">
                <a:effectLst/>
                <a:latin typeface="Calibri" panose="020F0502020204030204" pitchFamily="34" charset="0"/>
                <a:ea typeface="MS Mincho" panose="02020609040205080304" pitchFamily="49" charset="-128"/>
                <a:cs typeface="Arial" panose="020B0604020202020204" pitchFamily="34" charset="0"/>
              </a:rPr>
              <a:t>El plomo en el suelo también puede inhalarse si vuelve a quedar suspendido en el aire o puede ser arrastrado dentro de casa en la suela de los zapatos.</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endParaRPr lang="es-DO" sz="1800" dirty="0">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25000"/>
              </a:lnSpc>
              <a:spcBef>
                <a:spcPts val="0"/>
              </a:spcBef>
              <a:spcAft>
                <a:spcPts val="0"/>
              </a:spcAft>
              <a:buClrTx/>
              <a:buSzTx/>
              <a:buFontTx/>
              <a:buNone/>
              <a:tabLst/>
              <a:defRPr/>
            </a:pPr>
            <a:r>
              <a:rPr lang="es-ES" sz="1800" b="0" dirty="0">
                <a:effectLst/>
                <a:latin typeface="Calibri" panose="020F0502020204030204" pitchFamily="34" charset="0"/>
                <a:ea typeface="MS Mincho" panose="02020609040205080304" pitchFamily="49" charset="-128"/>
                <a:cs typeface="Arial" panose="020B0604020202020204" pitchFamily="34" charset="0"/>
              </a:rPr>
              <a:t>Construir camas de jardín elevadas y cultivar plantas en contenedores es la forma más común de reducir la posibilidad de entrar en contacto con contaminantes en los huertos urbanos, como en la imagen que se ve aquí. Estas técnicas de jardinería son las preferidas porque la tierra limpia y la materia orgánica que son utilizados para construir las camas elevadas crean una barrera física entre los jardineros/las plantas y la posible contaminación del suelo. Las camas de jardín elevados pueden ser construidos para uso permanente o estacional.</a:t>
            </a:r>
            <a:br>
              <a:rPr lang="es-ES" sz="1800" b="1" dirty="0">
                <a:effectLst/>
                <a:latin typeface="Calibri" panose="020F0502020204030204" pitchFamily="34" charset="0"/>
                <a:ea typeface="MS Mincho" panose="02020609040205080304" pitchFamily="49" charset="-128"/>
                <a:cs typeface="Arial" panose="020B0604020202020204" pitchFamily="34" charset="0"/>
              </a:rPr>
            </a:br>
            <a:br>
              <a:rPr lang="es-ES" sz="1800" b="1" dirty="0">
                <a:effectLst/>
                <a:latin typeface="Calibri" panose="020F0502020204030204" pitchFamily="34" charset="0"/>
                <a:ea typeface="MS Mincho" panose="02020609040205080304" pitchFamily="49" charset="-128"/>
                <a:cs typeface="Arial" panose="020B0604020202020204" pitchFamily="34" charset="0"/>
              </a:rPr>
            </a:br>
            <a:endParaRPr lang="es-ES" sz="1800" strike="sngStrike"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14D30F24-102C-45B0-A4D3-3934CE170B8D}" type="slidenum">
              <a:rPr lang="en-US" smtClean="0"/>
              <a:t>20</a:t>
            </a:fld>
            <a:endParaRPr lang="en-US"/>
          </a:p>
        </p:txBody>
      </p:sp>
    </p:spTree>
    <p:extLst>
      <p:ext uri="{BB962C8B-B14F-4D97-AF65-F5344CB8AC3E}">
        <p14:creationId xmlns:p14="http://schemas.microsoft.com/office/powerpoint/2010/main" val="3603381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b="0" dirty="0"/>
              <a:t>Sé que ha sido mucha información y numerosas fuentes posibles y puede parecer abrumador, pero recuerda que hay muchas medidas que podemos tomar para reducir nuestra exposición potencial al plomo. </a:t>
            </a:r>
          </a:p>
          <a:p>
            <a:endParaRPr lang="es-ES" b="0" dirty="0"/>
          </a:p>
          <a:p>
            <a:r>
              <a:rPr lang="es-ES" b="0" dirty="0"/>
              <a:t>Aparte de las fuentes mencionadas, ¿se le ocurren otras fuentes de exposición al plomo en su comunidad?</a:t>
            </a:r>
          </a:p>
          <a:p>
            <a:endParaRPr lang="en-US" dirty="0"/>
          </a:p>
          <a:p>
            <a:endParaRPr lang="en-US" strike="sngStrike" dirty="0"/>
          </a:p>
          <a:p>
            <a:endParaRPr lang="es-DO" sz="1200" strike="sngStrike" dirty="0"/>
          </a:p>
          <a:p>
            <a:r>
              <a:rPr lang="es-DO" sz="1200" i="1" u="none" strike="noStrike" dirty="0"/>
              <a:t>Gracias por compartir estas otras fuentes. En las siguientes secciones vamos a cubrir como las exposiciones al plomo afectan a la salud y acciones que podemos tomar para proteger a nuestras comunidades de esta exposición. </a:t>
            </a:r>
            <a:endParaRPr lang="en-US" i="1" u="none" strike="noStrike" dirty="0"/>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21</a:t>
            </a:fld>
            <a:endParaRPr lang="en-US"/>
          </a:p>
        </p:txBody>
      </p:sp>
      <p:sp>
        <p:nvSpPr>
          <p:cNvPr id="7" name="Slide Image Placeholder 6">
            <a:extLst>
              <a:ext uri="{FF2B5EF4-FFF2-40B4-BE49-F238E27FC236}">
                <a16:creationId xmlns:a16="http://schemas.microsoft.com/office/drawing/2014/main" id="{42020829-A557-7337-1AD2-21F9EB74A9AD}"/>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495933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519" y="4473472"/>
            <a:ext cx="5607362" cy="4158464"/>
          </a:xfrm>
        </p:spPr>
        <p:txBody>
          <a:bodyPr/>
          <a:lstStyle/>
          <a:p>
            <a:r>
              <a:rPr lang="en-US" dirty="0"/>
              <a:t>Let’s take a moment to do a quick review of what we just learned about potential sources of lead exposure. </a:t>
            </a:r>
          </a:p>
          <a:p>
            <a:r>
              <a:rPr lang="en-US" dirty="0"/>
              <a:t>There are three fill in the blank questions here on the screen. Take a moment to think about the answers and then raise your hand when you think you know all three.</a:t>
            </a:r>
          </a:p>
          <a:p>
            <a:endParaRPr lang="en-US" dirty="0"/>
          </a:p>
          <a:p>
            <a:r>
              <a:rPr lang="es-ES" dirty="0"/>
              <a:t>Vamos a repasar rápidamente lo que acabamos de aprender sobre las posibles fuentes de exposición al plomo. Aquí en la pantalla hay </a:t>
            </a:r>
            <a:r>
              <a:rPr lang="es-ES" b="0" dirty="0"/>
              <a:t>dos</a:t>
            </a:r>
            <a:r>
              <a:rPr lang="es-ES" dirty="0"/>
              <a:t> preguntas para rellenar. Tómense un momento para pensar en las respuestas y luego levanten la mano cuando </a:t>
            </a:r>
            <a:r>
              <a:rPr lang="es-ES" b="0" dirty="0"/>
              <a:t>tienen las dos respuestas.</a:t>
            </a:r>
            <a:r>
              <a:rPr lang="es-ES" dirty="0"/>
              <a:t> </a:t>
            </a:r>
            <a:endParaRPr lang="en-US" b="0" strike="sngStrike" dirty="0"/>
          </a:p>
          <a:p>
            <a:endParaRPr lang="en-US" dirty="0"/>
          </a:p>
          <a:p>
            <a:r>
              <a:rPr lang="en-US" b="1" i="1" dirty="0"/>
              <a:t>Instructor Note: </a:t>
            </a:r>
            <a:r>
              <a:rPr lang="en-US" i="1" dirty="0"/>
              <a:t>Give them time to answer. Make a comment or two about the responses before reading. Thank them for participating.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baseline="0" dirty="0">
                <a:solidFill>
                  <a:srgbClr val="221E1F"/>
                </a:solidFill>
                <a:latin typeface="+mj-lt"/>
              </a:rPr>
              <a:t>El plomo también se ha encontrado en una gran variedad de productos que se encuentren en nuestros hogares, incluyendo: _______importadas y aromáticas, juguetes, cristalería, cerámica y cosméticos.</a:t>
            </a:r>
            <a:r>
              <a:rPr lang="en-US" dirty="0"/>
              <a:t> (VELAS)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baseline="0" dirty="0">
              <a:solidFill>
                <a:srgbClr val="221E1F"/>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2800" u="none" dirty="0">
                <a:solidFill>
                  <a:srgbClr val="221E1F"/>
                </a:solidFill>
                <a:latin typeface="+mj-lt"/>
              </a:rPr>
              <a:t>La pintura a _______________ </a:t>
            </a:r>
            <a:r>
              <a:rPr lang="es-MX" sz="2800" u="none" dirty="0">
                <a:solidFill>
                  <a:srgbClr val="221E1F"/>
                </a:solidFill>
                <a:effectLst/>
                <a:latin typeface="+mj-lt"/>
                <a:ea typeface="Calibri" panose="020F0502020204030204" pitchFamily="34" charset="0"/>
                <a:cs typeface="Helvetica LT Std Light" panose="020B0403020202020204" pitchFamily="34" charset="0"/>
              </a:rPr>
              <a:t>cuando está presente en casas más antiguas construidas antes de 1978, puede ser una fuente importante de la exposición al plomo para sus habitantes</a:t>
            </a:r>
            <a:r>
              <a:rPr lang="es-ES" sz="1200" b="0" i="0" u="none" strike="noStrike" baseline="0" dirty="0">
                <a:solidFill>
                  <a:srgbClr val="221E1F"/>
                </a:solidFill>
                <a:latin typeface="+mj-lt"/>
              </a:rPr>
              <a:t>. (</a:t>
            </a:r>
            <a:r>
              <a:rPr lang="en-US" dirty="0"/>
              <a:t>BASE DE PLOMO)</a:t>
            </a:r>
          </a:p>
          <a:p>
            <a:endParaRPr lang="es-ES" sz="1200" b="0" i="0" u="none" strike="noStrike" baseline="0" dirty="0">
              <a:solidFill>
                <a:srgbClr val="221E1F"/>
              </a:solidFill>
              <a:latin typeface="+mj-lt"/>
            </a:endParaRPr>
          </a:p>
          <a:p>
            <a:r>
              <a:rPr lang="es-ES" sz="1200" b="0" i="0" u="none" strike="noStrike" baseline="0" dirty="0">
                <a:solidFill>
                  <a:srgbClr val="221E1F"/>
                </a:solidFill>
                <a:latin typeface="+mj-lt"/>
              </a:rPr>
              <a:t>Muy bien hecho! Estoy impresionada, ¡saben de todo!</a:t>
            </a:r>
            <a:endParaRPr lang="en-US" b="0" dirty="0"/>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22</a:t>
            </a:fld>
            <a:endParaRPr lang="en-US"/>
          </a:p>
        </p:txBody>
      </p:sp>
      <p:sp>
        <p:nvSpPr>
          <p:cNvPr id="7" name="Slide Image Placeholder 6">
            <a:extLst>
              <a:ext uri="{FF2B5EF4-FFF2-40B4-BE49-F238E27FC236}">
                <a16:creationId xmlns:a16="http://schemas.microsoft.com/office/drawing/2014/main" id="{468D6B4E-5E11-9F66-CDCB-63BCB7B6C382}"/>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967913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Calibri"/>
                <a:ea typeface="MS Mincho"/>
                <a:cs typeface="Calibri"/>
              </a:rPr>
              <a:t>Todos los seres humanos pueden estar potencialmente expuestos al plomo; sin embargo, </a:t>
            </a:r>
            <a:r>
              <a:rPr lang="es-DO" sz="1200" strike="noStrike" dirty="0">
                <a:effectLst/>
                <a:latin typeface="Calibri"/>
                <a:ea typeface="MS Mincho"/>
                <a:cs typeface="Calibri"/>
              </a:rPr>
              <a:t>ciertos grupos son más vulnerables que otros a los efectos nocivos del plomo, </a:t>
            </a:r>
            <a:r>
              <a:rPr lang="es-DO" sz="1200" dirty="0">
                <a:effectLst/>
                <a:latin typeface="Calibri"/>
                <a:ea typeface="MS Mincho"/>
                <a:cs typeface="Calibri"/>
              </a:rPr>
              <a:t>como los niños menores de seis años, las </a:t>
            </a:r>
            <a:r>
              <a:rPr lang="es-DO" dirty="0">
                <a:latin typeface="Calibri"/>
                <a:ea typeface="MS Mincho"/>
                <a:cs typeface="Calibri"/>
              </a:rPr>
              <a:t>mujeres</a:t>
            </a:r>
            <a:r>
              <a:rPr lang="es-DO" sz="1200" dirty="0">
                <a:effectLst/>
                <a:latin typeface="Calibri"/>
                <a:ea typeface="MS Mincho"/>
                <a:cs typeface="Calibri"/>
              </a:rPr>
              <a:t> embarazadas y los adultos que están expuestos al plomo a través de su trabajo, actividades recreativas o prácticas culturales.</a:t>
            </a:r>
            <a:endParaRPr lang="en-US" sz="1200" dirty="0">
              <a:effectLst/>
              <a:latin typeface="Calibri"/>
              <a:ea typeface="MS Mincho"/>
              <a:cs typeface="Calibri"/>
            </a:endParaRPr>
          </a:p>
          <a:p>
            <a:endParaRPr lang="en-US" sz="1200" strike="noStrike" kern="1200" dirty="0">
              <a:solidFill>
                <a:schemeClr val="tx1"/>
              </a:solidFill>
              <a:effectLst/>
              <a:latin typeface="+mn-lt"/>
              <a:ea typeface="+mn-ea"/>
              <a:cs typeface="+mn-cs"/>
            </a:endParaRPr>
          </a:p>
          <a:p>
            <a:r>
              <a:rPr lang="es-ES" sz="1200" b="0" strike="noStrike" kern="1200" dirty="0">
                <a:solidFill>
                  <a:schemeClr val="tx1"/>
                </a:solidFill>
                <a:effectLst/>
                <a:latin typeface="+mn-lt"/>
                <a:ea typeface="+mn-ea"/>
                <a:cs typeface="+mn-cs"/>
              </a:rPr>
              <a:t>Voy a explicar con un poco más de detalle la forma en que cada una de estas poblaciones vulnerables puede estar expuesta y afectada por el plomo. </a:t>
            </a:r>
            <a:endParaRPr lang="en-US" sz="1200" b="0" strike="sng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23</a:t>
            </a:fld>
            <a:endParaRPr lang="en-US"/>
          </a:p>
        </p:txBody>
      </p:sp>
    </p:spTree>
    <p:extLst>
      <p:ext uri="{BB962C8B-B14F-4D97-AF65-F5344CB8AC3E}">
        <p14:creationId xmlns:p14="http://schemas.microsoft.com/office/powerpoint/2010/main" val="898448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a:effectLst/>
                <a:latin typeface="Arial" panose="020B0604020202020204" pitchFamily="34" charset="0"/>
              </a:rPr>
              <a:t>Primero son </a:t>
            </a:r>
            <a:r>
              <a:rPr lang="en-US" b="0" i="0" u="none" dirty="0" err="1">
                <a:effectLst/>
                <a:latin typeface="Arial" panose="020B0604020202020204" pitchFamily="34" charset="0"/>
              </a:rPr>
              <a:t>los</a:t>
            </a:r>
            <a:r>
              <a:rPr lang="en-US" b="0" i="0" u="none" dirty="0">
                <a:effectLst/>
                <a:latin typeface="Arial" panose="020B0604020202020204" pitchFamily="34" charset="0"/>
              </a:rPr>
              <a:t> </a:t>
            </a:r>
            <a:r>
              <a:rPr lang="en-US" b="0" i="0" u="none" dirty="0" err="1">
                <a:effectLst/>
                <a:latin typeface="Arial" panose="020B0604020202020204" pitchFamily="34" charset="0"/>
              </a:rPr>
              <a:t>niños</a:t>
            </a:r>
            <a:r>
              <a:rPr lang="en-US" sz="1200" b="0" i="0" u="none" kern="1200" dirty="0">
                <a:solidFill>
                  <a:schemeClr val="tx1"/>
                </a:solidFill>
                <a:effectLst/>
                <a:latin typeface="+mn-lt"/>
                <a:ea typeface="+mn-ea"/>
                <a:cs typeface="+mn-cs"/>
              </a:rPr>
              <a:t>.</a:t>
            </a:r>
            <a:r>
              <a:rPr lang="en-US" sz="1200" b="1" i="0" u="none" kern="1200" dirty="0">
                <a:solidFill>
                  <a:schemeClr val="tx1"/>
                </a:solidFill>
                <a:effectLst/>
                <a:latin typeface="+mn-lt"/>
                <a:ea typeface="+mn-ea"/>
                <a:cs typeface="+mn-cs"/>
              </a:rPr>
              <a:t> </a:t>
            </a:r>
            <a:r>
              <a:rPr lang="es-ES" b="0" i="0" dirty="0">
                <a:effectLst/>
                <a:latin typeface="Arial" panose="020B0604020202020204" pitchFamily="34" charset="0"/>
              </a:rPr>
              <a:t>El plomo es particularmente peligroso para los niños menores de seis años porque sus cuerpos en crecimiento absorben más plomo que los adultos, y sus cerebros y sistemas nerviosos en desarrollo son más sensibles a sus efectos perjudiciales. La exposición de los bebés y los niños pequeños al plomo puede ser mayor porque a menudo llevan sus manos y otros objetos a la boca. Por ejemplo, pueden chupar un chupete (bobo) tirado en el suelo cubierto de polvo de plomo o comer pedazos de pintura o tierra que contengan plomo. </a:t>
            </a:r>
            <a:endParaRPr lang="es-ES" b="0" i="0" strike="sngStrike" dirty="0">
              <a:effectLst/>
              <a:latin typeface="Arial" panose="020B0604020202020204" pitchFamily="34" charset="0"/>
            </a:endParaRPr>
          </a:p>
          <a:p>
            <a:endParaRPr lang="es-ES" b="0" i="0" dirty="0">
              <a:effectLst/>
              <a:latin typeface="Arial" panose="020B0604020202020204" pitchFamily="34" charset="0"/>
            </a:endParaRPr>
          </a:p>
          <a:p>
            <a:r>
              <a:rPr lang="es-ES" b="0" i="0" dirty="0">
                <a:effectLst/>
                <a:latin typeface="Arial" panose="020B0604020202020204" pitchFamily="34" charset="0"/>
              </a:rPr>
              <a:t>Los niños pueden estar expuestos al plomo al consumir alimentos o agua potable que contiene plomo. Esto incluye beber fórmula en polvo hecha con agua contaminada con plomo (Ref. 15), ingerir el polvo de plomo que se ha depositado en los alimentos y en las superficies donde se preparar alimentos, y comer carne cazada con partículas de plomo. También al consumir alimentos o líquidos almacenados o cocidos en cerámica/alfarería y platos hechos con plomo cristalizado o esmalte de plomo. Los alimentos y líquidos almacenados o servidos en recipientes de plomo cristalizado o cerámica,</a:t>
            </a:r>
            <a:r>
              <a:rPr lang="es-ES" b="0" i="0" strike="noStrike" dirty="0">
                <a:effectLst/>
                <a:latin typeface="Arial" panose="020B0604020202020204" pitchFamily="34" charset="0"/>
              </a:rPr>
              <a:t> </a:t>
            </a:r>
            <a:r>
              <a:rPr lang="es-ES" b="0" i="0" dirty="0">
                <a:effectLst/>
                <a:latin typeface="Arial" panose="020B0604020202020204" pitchFamily="34" charset="0"/>
              </a:rPr>
              <a:t>alfarería</a:t>
            </a:r>
            <a:r>
              <a:rPr lang="es-ES" b="0" i="0" u="none" dirty="0">
                <a:effectLst/>
                <a:latin typeface="Arial" panose="020B0604020202020204" pitchFamily="34" charset="0"/>
              </a:rPr>
              <a:t>,</a:t>
            </a:r>
            <a:r>
              <a:rPr lang="es-ES" b="0" i="0" dirty="0">
                <a:effectLst/>
                <a:latin typeface="Arial" panose="020B0604020202020204" pitchFamily="34" charset="0"/>
              </a:rPr>
              <a:t> o porcelana con esmalte de plomo pueden estar contaminados porque el plomo puede filtrarse de estos recipientes al alimento o líquido. </a:t>
            </a:r>
          </a:p>
          <a:p>
            <a:endParaRPr lang="es-ES" b="0" i="0" dirty="0">
              <a:effectLst/>
              <a:latin typeface="Arial" panose="020B0604020202020204" pitchFamily="34" charset="0"/>
            </a:endParaRPr>
          </a:p>
          <a:p>
            <a:pPr algn="l"/>
            <a:r>
              <a:rPr lang="es-ES" b="0" i="0" dirty="0">
                <a:effectLst/>
                <a:latin typeface="Arial" panose="020B0604020202020204" pitchFamily="34" charset="0"/>
              </a:rPr>
              <a:t>Varios juguetes y otros productos pueden contener plomo. Los juguetes y muebles más viejos que pasan de una generación a otra, las casas de muñecas antiguas o joyas de juguete, pueden contener pintura a base de plomo o tener plomo en el material de fabricación. Esto puede convertirse en un problema si los niños muerden o ingieren juguetes o joyas de juguete que contienen plomo. Los padres pueden actualizarse sobre la retirada de productos y juguetes debido a la contaminación por plomo y otros contaminantes visitando la página web de la Comisión de Seguridad de Productos del Consumidor. </a:t>
            </a:r>
            <a:r>
              <a:rPr lang="en-US" sz="1200" kern="1200" dirty="0">
                <a:solidFill>
                  <a:schemeClr val="tx1"/>
                </a:solidFill>
                <a:effectLst/>
                <a:latin typeface="+mn-lt"/>
                <a:ea typeface="+mn-ea"/>
                <a:cs typeface="+mn-cs"/>
              </a:rPr>
              <a:t>(paste to chat: </a:t>
            </a:r>
            <a:r>
              <a:rPr lang="en-US" sz="1200" u="sng" kern="1200" dirty="0">
                <a:solidFill>
                  <a:schemeClr val="tx1"/>
                </a:solidFill>
                <a:effectLst/>
                <a:latin typeface="+mn-lt"/>
                <a:ea typeface="+mn-ea"/>
                <a:cs typeface="+mn-cs"/>
                <a:hlinkClick r:id="rId3"/>
              </a:rPr>
              <a:t>https://www.cpsc.gov/</a:t>
            </a:r>
            <a:r>
              <a:rPr lang="en-US" sz="1200" u="sng"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24</a:t>
            </a:fld>
            <a:endParaRPr lang="en-US"/>
          </a:p>
        </p:txBody>
      </p:sp>
    </p:spTree>
    <p:extLst>
      <p:ext uri="{BB962C8B-B14F-4D97-AF65-F5344CB8AC3E}">
        <p14:creationId xmlns:p14="http://schemas.microsoft.com/office/powerpoint/2010/main" val="3348851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u="none" dirty="0">
                <a:effectLst/>
                <a:latin typeface="Arial" panose="020B0604020202020204" pitchFamily="34" charset="0"/>
              </a:rPr>
              <a:t>Trabajar </a:t>
            </a:r>
            <a:r>
              <a:rPr lang="es-ES" b="0" i="0" dirty="0">
                <a:effectLst/>
                <a:latin typeface="Arial" panose="020B0604020202020204" pitchFamily="34" charset="0"/>
              </a:rPr>
              <a:t>en determinados puestos de trabajo puede aumentar la posible exposición al plomo de los adultos, como en el caso de: renovación o reparación de hogares y edificios más viejos; pintura; construcción; recabado de muebles; fundición; minería; reparación de automóviles y trabajo en depósitos de desechos peligrosos. La participación en actividades recreativas, como fabricar cristal colorido, fabricar municiones, disparar en un campo de tiro o el uso de ciertos remedios populares, puede aumentar la posible exposición al plomo en adultos. Estas actividades pueden causar que el polvo de plomo o la tierra contaminada se depositen en la piel, el cabello y la ropa, que luego puede ser transferido al interior de su carro o casa, creando exposición adicional de plomo para el resto de su familia</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EE6F91B4-55F4-4436-A63E-CB05760C1CCC}" type="slidenum">
              <a:rPr lang="en-US" smtClean="0"/>
              <a:t>25</a:t>
            </a:fld>
            <a:endParaRPr lang="en-US"/>
          </a:p>
        </p:txBody>
      </p:sp>
    </p:spTree>
    <p:extLst>
      <p:ext uri="{BB962C8B-B14F-4D97-AF65-F5344CB8AC3E}">
        <p14:creationId xmlns:p14="http://schemas.microsoft.com/office/powerpoint/2010/main" val="3624060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Una persona embarazada puede estar expuesta al plomo por todas las fuentes que he mencionado anteriormente</a:t>
            </a:r>
            <a:r>
              <a:rPr lang="es-ES" b="0" i="0" strike="noStrike" dirty="0">
                <a:effectLst/>
                <a:latin typeface="Arial" panose="020B0604020202020204" pitchFamily="34" charset="0"/>
              </a:rPr>
              <a:t> y</a:t>
            </a:r>
            <a:r>
              <a:rPr lang="es-ES" b="1" i="0" strike="noStrike" dirty="0">
                <a:effectLst/>
                <a:latin typeface="Arial" panose="020B0604020202020204" pitchFamily="34" charset="0"/>
              </a:rPr>
              <a:t> </a:t>
            </a:r>
            <a:r>
              <a:rPr lang="es-ES" b="0" i="0" dirty="0">
                <a:effectLst/>
                <a:latin typeface="Arial" panose="020B0604020202020204" pitchFamily="34" charset="0"/>
              </a:rPr>
              <a:t>es preocupante porque puede provocar la exposición de </a:t>
            </a:r>
            <a:r>
              <a:rPr lang="es-ES" b="0" i="0" strike="noStrike" dirty="0">
                <a:effectLst/>
                <a:latin typeface="Arial" panose="020B0604020202020204" pitchFamily="34" charset="0"/>
              </a:rPr>
              <a:t>su</a:t>
            </a:r>
            <a:r>
              <a:rPr lang="es-ES" b="0" i="0" dirty="0">
                <a:effectLst/>
                <a:latin typeface="Arial" panose="020B0604020202020204" pitchFamily="34" charset="0"/>
              </a:rPr>
              <a:t> feto en desarrollo. </a:t>
            </a:r>
            <a:r>
              <a:rPr lang="es-ES" b="0" i="0" u="none" dirty="0">
                <a:effectLst/>
                <a:latin typeface="Arial" panose="020B0604020202020204" pitchFamily="34" charset="0"/>
              </a:rPr>
              <a:t>Aunque es más común en niños de 1 a 2 años de edad, algunas personas embarazadas también pueden estar expuestas al plomo por la ingestión intencional</a:t>
            </a:r>
            <a:r>
              <a:rPr lang="es-ES" b="1" i="0" u="none" dirty="0">
                <a:effectLst/>
                <a:latin typeface="Arial" panose="020B0604020202020204" pitchFamily="34" charset="0"/>
              </a:rPr>
              <a:t> </a:t>
            </a:r>
            <a:r>
              <a:rPr lang="es-ES" b="0" i="0" u="none" strike="noStrike" dirty="0">
                <a:effectLst/>
                <a:latin typeface="Arial" panose="020B0604020202020204" pitchFamily="34" charset="0"/>
              </a:rPr>
              <a:t>de </a:t>
            </a:r>
            <a:r>
              <a:rPr lang="es-ES" b="0" i="0" u="none" dirty="0">
                <a:effectLst/>
                <a:latin typeface="Arial" panose="020B0604020202020204" pitchFamily="34" charset="0"/>
              </a:rPr>
              <a:t>elementos como tierra, barro o cerámica/alfarería, que es un comportamiento conocido como pica.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u="non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strike="noStrike" kern="1200" dirty="0">
                <a:solidFill>
                  <a:schemeClr val="tx1"/>
                </a:solidFill>
                <a:effectLst/>
                <a:latin typeface="+mn-lt"/>
                <a:ea typeface="+mn-ea"/>
                <a:cs typeface="+mn-cs"/>
              </a:rPr>
              <a:t>Instructor Note: Pica can be traditionally practiced among many cultures. Include if relevant for the community of interest. “</a:t>
            </a:r>
            <a:r>
              <a:rPr lang="es-ES" b="0" i="0" dirty="0">
                <a:effectLst/>
                <a:latin typeface="Arial" panose="020B0604020202020204" pitchFamily="34" charset="0"/>
              </a:rPr>
              <a:t>Algunas personas también pueden participar en el consumo deliberado de tierras (arcilla, suelo y rocas) como parte de sus prácticas culturales. La</a:t>
            </a:r>
            <a:r>
              <a:rPr lang="es-ES" b="1" i="0" dirty="0">
                <a:effectLst/>
                <a:latin typeface="Arial" panose="020B0604020202020204" pitchFamily="34" charset="0"/>
              </a:rPr>
              <a:t> </a:t>
            </a:r>
            <a:r>
              <a:rPr lang="es-ES" b="0" i="0" dirty="0">
                <a:effectLst/>
                <a:latin typeface="Arial" panose="020B0604020202020204" pitchFamily="34" charset="0"/>
              </a:rPr>
              <a:t>pica puede tener graves efectos en la salud tanto para la madre como para el feto en desarrollo si la arcilla, la tierra o las rocas contienen plomo.” </a:t>
            </a:r>
            <a:endParaRPr lang="en-US" sz="1200" i="1"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u="none"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26</a:t>
            </a:fld>
            <a:endParaRPr lang="en-US"/>
          </a:p>
        </p:txBody>
      </p:sp>
    </p:spTree>
    <p:extLst>
      <p:ext uri="{BB962C8B-B14F-4D97-AF65-F5344CB8AC3E}">
        <p14:creationId xmlns:p14="http://schemas.microsoft.com/office/powerpoint/2010/main" val="335685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s-ES" sz="1200" b="0" kern="1200" dirty="0">
                <a:solidFill>
                  <a:schemeClr val="tx1"/>
                </a:solidFill>
                <a:effectLst/>
                <a:latin typeface="+mn-lt"/>
                <a:ea typeface="+mn-ea"/>
                <a:cs typeface="+mn-cs"/>
              </a:rPr>
              <a:t>El plomo tiene efectos nocivos para la salud humana. </a:t>
            </a:r>
          </a:p>
          <a:p>
            <a:endParaRPr lang="es-ES" sz="1200" b="0" kern="1200" dirty="0">
              <a:solidFill>
                <a:schemeClr val="tx1"/>
              </a:solidFill>
              <a:effectLst/>
              <a:latin typeface="+mn-lt"/>
              <a:ea typeface="+mn-ea"/>
              <a:cs typeface="+mn-cs"/>
            </a:endParaRPr>
          </a:p>
          <a:p>
            <a:r>
              <a:rPr lang="es-ES" sz="1200" b="0" kern="1200" dirty="0">
                <a:solidFill>
                  <a:schemeClr val="tx1"/>
                </a:solidFill>
                <a:effectLst/>
                <a:latin typeface="+mn-lt"/>
                <a:ea typeface="+mn-ea"/>
                <a:cs typeface="+mn-cs"/>
              </a:rPr>
              <a:t>La exposición al plomo en los seres humanos puede causar efectos negativos para la salud, que a menudo ocurren sin síntomas evidentes y con frecuencia no se detectan. </a:t>
            </a:r>
          </a:p>
          <a:p>
            <a:endParaRPr lang="es-ES" sz="1200" b="0" kern="1200" dirty="0">
              <a:solidFill>
                <a:schemeClr val="tx1"/>
              </a:solidFill>
              <a:effectLst/>
              <a:latin typeface="+mn-lt"/>
              <a:ea typeface="+mn-ea"/>
              <a:cs typeface="+mn-cs"/>
            </a:endParaRPr>
          </a:p>
          <a:p>
            <a:r>
              <a:rPr lang="es-ES" sz="1200" b="0" kern="1200" dirty="0">
                <a:solidFill>
                  <a:schemeClr val="tx1"/>
                </a:solidFill>
                <a:effectLst/>
                <a:latin typeface="+mn-lt"/>
                <a:ea typeface="+mn-ea"/>
                <a:cs typeface="+mn-cs"/>
              </a:rPr>
              <a:t>El plomo también afecta al medio ambiente y a la vida silvestre.</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4D30F24-102C-45B0-A4D3-3934CE170B8D}" type="slidenum">
              <a:rPr lang="en-US" smtClean="0"/>
              <a:t>27</a:t>
            </a:fld>
            <a:endParaRPr lang="en-US"/>
          </a:p>
        </p:txBody>
      </p:sp>
    </p:spTree>
    <p:extLst>
      <p:ext uri="{BB962C8B-B14F-4D97-AF65-F5344CB8AC3E}">
        <p14:creationId xmlns:p14="http://schemas.microsoft.com/office/powerpoint/2010/main" val="3963557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No se conoce un nivel seguro de exposición al plomo. Incluso pequeñas cantidades de plomo en </a:t>
            </a:r>
            <a:r>
              <a:rPr lang="es-ES" b="0" i="0" strike="noStrike" dirty="0">
                <a:effectLst/>
                <a:latin typeface="Arial" panose="020B0604020202020204" pitchFamily="34" charset="0"/>
              </a:rPr>
              <a:t>la sangre de </a:t>
            </a:r>
            <a:r>
              <a:rPr lang="es-ES" b="0" i="0" dirty="0">
                <a:effectLst/>
                <a:latin typeface="Arial" panose="020B0604020202020204" pitchFamily="34" charset="0"/>
              </a:rPr>
              <a:t>los niños pueden dar lugar 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Problemas de comportamiento y aprendizaje;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Menor coeficiente intelectual (IQ, por sus siglas en inglés) e hiperactividad;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Retraso en el crecimiento;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Problemas de audición; 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Anemia, una condición en la que se tiene niveles bajos de hierro en la sangre.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b="0" i="0" dirty="0">
                <a:effectLst/>
                <a:latin typeface="Arial" panose="020B0604020202020204" pitchFamily="34" charset="0"/>
              </a:rPr>
              <a:t>En casos raros, altas cantidades de plomo pueden tener efectos devastadores en los niños, incluyendo convulsiones, coma y en algunos casos, incluso la muerte.</a:t>
            </a: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28</a:t>
            </a:fld>
            <a:endParaRPr lang="en-US"/>
          </a:p>
        </p:txBody>
      </p:sp>
    </p:spTree>
    <p:extLst>
      <p:ext uri="{BB962C8B-B14F-4D97-AF65-F5344CB8AC3E}">
        <p14:creationId xmlns:p14="http://schemas.microsoft.com/office/powerpoint/2010/main" val="2199715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s-ES" b="0" i="0" dirty="0">
                <a:effectLst/>
                <a:latin typeface="Arial" panose="020B0604020202020204" pitchFamily="34" charset="0"/>
              </a:rPr>
              <a:t>Los adultos expuestos al plomo pueden sufrir:</a:t>
            </a:r>
          </a:p>
          <a:p>
            <a:pPr marL="171450" indent="-171450">
              <a:buFont typeface="Arial" panose="020B0604020202020204" pitchFamily="34" charset="0"/>
              <a:buChar char="•"/>
            </a:pPr>
            <a:r>
              <a:rPr lang="es-ES" b="0" i="0" dirty="0">
                <a:effectLst/>
                <a:latin typeface="Arial" panose="020B0604020202020204" pitchFamily="34" charset="0"/>
              </a:rPr>
              <a:t>Trastornos nerviosos; </a:t>
            </a:r>
          </a:p>
          <a:p>
            <a:pPr marL="171450" indent="-171450">
              <a:buFont typeface="Arial" panose="020B0604020202020204" pitchFamily="34" charset="0"/>
              <a:buChar char="•"/>
            </a:pPr>
            <a:r>
              <a:rPr lang="es-ES" b="0" i="0" dirty="0">
                <a:effectLst/>
                <a:latin typeface="Arial" panose="020B0604020202020204" pitchFamily="34" charset="0"/>
              </a:rPr>
              <a:t>Aumento de la presión arterial </a:t>
            </a:r>
            <a:r>
              <a:rPr lang="es-ES" b="0" i="0" strike="noStrike" dirty="0">
                <a:effectLst/>
                <a:latin typeface="Arial" panose="020B0604020202020204" pitchFamily="34" charset="0"/>
              </a:rPr>
              <a:t>e incidencia de hipertensión</a:t>
            </a:r>
            <a:r>
              <a:rPr lang="es-ES" b="0" i="0" dirty="0">
                <a:effectLst/>
                <a:latin typeface="Arial" panose="020B0604020202020204" pitchFamily="34" charset="0"/>
              </a:rPr>
              <a:t>; </a:t>
            </a:r>
          </a:p>
          <a:p>
            <a:pPr marL="171450" indent="-171450">
              <a:buFont typeface="Arial" panose="020B0604020202020204" pitchFamily="34" charset="0"/>
              <a:buChar char="•"/>
            </a:pPr>
            <a:r>
              <a:rPr lang="es-ES" b="0" i="0" dirty="0">
                <a:solidFill>
                  <a:srgbClr val="1B1B1B"/>
                </a:solidFill>
                <a:effectLst/>
                <a:latin typeface="Source Sans Pro Web"/>
              </a:rPr>
              <a:t>Disminución de la función renal</a:t>
            </a:r>
            <a:r>
              <a:rPr lang="es-ES" b="0" i="0" dirty="0">
                <a:effectLst/>
                <a:latin typeface="Arial" panose="020B0604020202020204" pitchFamily="34" charset="0"/>
              </a:rPr>
              <a:t>; </a:t>
            </a:r>
          </a:p>
          <a:p>
            <a:pPr marL="171450" indent="-171450">
              <a:buFont typeface="Arial" panose="020B0604020202020204" pitchFamily="34" charset="0"/>
              <a:buChar char="•"/>
            </a:pPr>
            <a:r>
              <a:rPr lang="es-ES" b="0" i="0" dirty="0">
                <a:effectLst/>
                <a:latin typeface="Arial" panose="020B0604020202020204" pitchFamily="34" charset="0"/>
              </a:rPr>
              <a:t>Problemas reproductivos</a:t>
            </a:r>
            <a:r>
              <a:rPr lang="es-ES" b="0" i="0" strike="noStrike" dirty="0">
                <a:effectLst/>
                <a:latin typeface="Arial" panose="020B0604020202020204" pitchFamily="34" charset="0"/>
              </a:rPr>
              <a:t> (tanto en hombres como en mujeres)</a:t>
            </a:r>
            <a:r>
              <a:rPr lang="es-ES" b="0" i="0" dirty="0">
                <a:effectLst/>
                <a:latin typeface="Arial" panose="020B0604020202020204" pitchFamily="34" charset="0"/>
              </a:rPr>
              <a:t>; y</a:t>
            </a:r>
          </a:p>
          <a:p>
            <a:pPr marL="171450" indent="-171450">
              <a:buFont typeface="Arial" panose="020B0604020202020204" pitchFamily="34" charset="0"/>
              <a:buChar char="•"/>
            </a:pPr>
            <a:r>
              <a:rPr lang="es-ES" b="0" i="0" dirty="0">
                <a:effectLst/>
                <a:latin typeface="Arial" panose="020B0604020202020204" pitchFamily="34" charset="0"/>
              </a:rPr>
              <a:t>Problemas de memoria y concentración.</a:t>
            </a:r>
            <a:endParaRPr lang="en-US" dirty="0"/>
          </a:p>
        </p:txBody>
      </p:sp>
      <p:sp>
        <p:nvSpPr>
          <p:cNvPr id="4" name="Slide Number Placeholder 3"/>
          <p:cNvSpPr>
            <a:spLocks noGrp="1"/>
          </p:cNvSpPr>
          <p:nvPr>
            <p:ph type="sldNum" sz="quarter" idx="5"/>
          </p:nvPr>
        </p:nvSpPr>
        <p:spPr/>
        <p:txBody>
          <a:bodyPr/>
          <a:lstStyle/>
          <a:p>
            <a:fld id="{14D30F24-102C-45B0-A4D3-3934CE170B8D}" type="slidenum">
              <a:rPr lang="en-US" smtClean="0"/>
              <a:t>29</a:t>
            </a:fld>
            <a:endParaRPr lang="en-US"/>
          </a:p>
        </p:txBody>
      </p:sp>
    </p:spTree>
    <p:extLst>
      <p:ext uri="{BB962C8B-B14F-4D97-AF65-F5344CB8AC3E}">
        <p14:creationId xmlns:p14="http://schemas.microsoft.com/office/powerpoint/2010/main" val="378760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519" y="2718816"/>
            <a:ext cx="5607362" cy="5998464"/>
          </a:xfrm>
        </p:spPr>
        <p:txBody>
          <a:bodyPr/>
          <a:lstStyle/>
          <a:p>
            <a:r>
              <a:rPr lang="en-US" i="1" u="none" dirty="0"/>
              <a:t>I. </a:t>
            </a:r>
            <a:r>
              <a:rPr lang="es-US" sz="1200" b="0" i="1" noProof="0" dirty="0">
                <a:latin typeface="Franklin Gothic Book" panose="020B0503020102020204" pitchFamily="34" charset="0"/>
              </a:rPr>
              <a:t>Introducción</a:t>
            </a:r>
            <a:endParaRPr lang="en-US" b="0" i="1" u="none" dirty="0"/>
          </a:p>
          <a:p>
            <a:endParaRPr lang="en-US" dirty="0"/>
          </a:p>
          <a:p>
            <a:pPr marL="0" marR="0">
              <a:spcBef>
                <a:spcPts val="0"/>
              </a:spcBef>
              <a:spcAft>
                <a:spcPts val="0"/>
              </a:spcAft>
            </a:pPr>
            <a:r>
              <a:rPr lang="es-DO" sz="1200" dirty="0">
                <a:effectLst/>
                <a:latin typeface="+mn-lt"/>
                <a:ea typeface="MS Mincho" panose="02020609040205080304" pitchFamily="49" charset="-128"/>
                <a:cs typeface="Arial" panose="020B0604020202020204" pitchFamily="34" charset="0"/>
              </a:rPr>
              <a:t>Puede que haya oído hablar del plomo o del envenenamiento por plomo antes de hoy, pero puede que no sepa mucho al respecto. Nuestro objetivo de hoy es que salgas con una buena comprensión de lo que es el plomo. Aprenderemos:</a:t>
            </a:r>
            <a:endParaRPr lang="en-US" sz="1200" dirty="0">
              <a:effectLst/>
              <a:latin typeface="+mn-lt"/>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s-DO" sz="1200" dirty="0">
                <a:effectLst/>
                <a:latin typeface="+mn-lt"/>
                <a:ea typeface="MS Mincho" panose="02020609040205080304" pitchFamily="49" charset="-128"/>
                <a:cs typeface="Arial" panose="020B0604020202020204" pitchFamily="34" charset="0"/>
              </a:rPr>
              <a:t>Qué es el plomo; </a:t>
            </a:r>
            <a:endParaRPr lang="en-US" sz="1200" dirty="0">
              <a:effectLst/>
              <a:latin typeface="+mn-lt"/>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s-DO" sz="1200" dirty="0">
                <a:effectLst/>
                <a:latin typeface="+mn-lt"/>
                <a:ea typeface="MS Mincho" panose="02020609040205080304" pitchFamily="49" charset="-128"/>
                <a:cs typeface="Arial" panose="020B0604020202020204" pitchFamily="34" charset="0"/>
              </a:rPr>
              <a:t>Dónde se encuentra; </a:t>
            </a:r>
            <a:endParaRPr lang="en-US" sz="1200" dirty="0">
              <a:effectLst/>
              <a:latin typeface="+mn-lt"/>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s-DO" sz="1200" dirty="0">
                <a:effectLst/>
                <a:latin typeface="+mn-lt"/>
                <a:ea typeface="MS Mincho" panose="02020609040205080304" pitchFamily="49" charset="-128"/>
                <a:cs typeface="Arial" panose="020B0604020202020204" pitchFamily="34" charset="0"/>
              </a:rPr>
              <a:t>Cómo puede causar daños tanto a los niños como a los adultos; y </a:t>
            </a:r>
            <a:endParaRPr lang="en-US" sz="1200" dirty="0">
              <a:effectLst/>
              <a:latin typeface="+mn-lt"/>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s-DO" sz="1200" dirty="0">
                <a:effectLst/>
                <a:latin typeface="+mn-lt"/>
                <a:ea typeface="MS Mincho" panose="02020609040205080304" pitchFamily="49" charset="-128"/>
                <a:cs typeface="Arial" panose="020B0604020202020204" pitchFamily="34" charset="0"/>
              </a:rPr>
              <a:t>Los posibles efectos en el medioambiente, la vida silvestre y las prácticas culturales. </a:t>
            </a:r>
            <a:endParaRPr lang="en-US" sz="1200"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DO" sz="1200" dirty="0">
                <a:effectLst/>
                <a:latin typeface="+mn-lt"/>
                <a:ea typeface="MS Mincho" panose="02020609040205080304" pitchFamily="49" charset="-128"/>
                <a:cs typeface="Arial" panose="020B0604020202020204" pitchFamily="34" charset="0"/>
              </a:rPr>
              <a:t> </a:t>
            </a:r>
            <a:endParaRPr lang="en-US" sz="1200"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DO" sz="1200" dirty="0">
                <a:effectLst/>
                <a:latin typeface="+mn-lt"/>
                <a:ea typeface="MS Mincho" panose="02020609040205080304" pitchFamily="49" charset="-128"/>
                <a:cs typeface="Arial" panose="020B0604020202020204" pitchFamily="34" charset="0"/>
              </a:rPr>
              <a:t>Tenga en cuenta que la exposición al plomo y el envenenamiento por plomo son prevenibles - podemos tomar medidas para reducir la posible exposición al plomo, y hay leyes en vigor para protegernos. Al final de esta sesión, discutiremos varias medidas que podemos adoptar como comunidad y como individuos para reducir la posible exposición al plomo. </a:t>
            </a:r>
            <a:endParaRPr lang="en-US" sz="1200"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DO" sz="1200" dirty="0">
                <a:effectLst/>
                <a:latin typeface="+mn-lt"/>
                <a:ea typeface="MS Mincho" panose="02020609040205080304" pitchFamily="49" charset="-128"/>
                <a:cs typeface="Arial" panose="020B0604020202020204" pitchFamily="34" charset="0"/>
              </a:rPr>
              <a:t> </a:t>
            </a:r>
            <a:endParaRPr lang="en-US" sz="1200"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DO" sz="1200" dirty="0">
                <a:effectLst/>
                <a:latin typeface="+mn-lt"/>
                <a:ea typeface="MS Mincho" panose="02020609040205080304" pitchFamily="49" charset="-128"/>
                <a:cs typeface="Arial" panose="020B0604020202020204" pitchFamily="34" charset="0"/>
              </a:rPr>
              <a:t>Antes de empezar, tengo algunas preguntas para el grupo, con la finalidad de obtener una mejor comprensión de lo que ya sabe sobre el plomo y sobre el envenenamiento por plomo:</a:t>
            </a:r>
            <a:endParaRPr lang="en-US" sz="1200"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DO" sz="1200" dirty="0">
                <a:effectLst/>
                <a:latin typeface="+mn-lt"/>
                <a:ea typeface="MS Mincho" panose="02020609040205080304" pitchFamily="49" charset="-128"/>
                <a:cs typeface="Arial" panose="020B0604020202020204" pitchFamily="34" charset="0"/>
              </a:rPr>
              <a:t> </a:t>
            </a:r>
            <a:endParaRPr lang="en-US" sz="1200" dirty="0">
              <a:effectLst/>
              <a:latin typeface="+mn-lt"/>
              <a:ea typeface="MS Mincho" panose="02020609040205080304" pitchFamily="49" charset="-128"/>
              <a:cs typeface="Arial" panose="020B0604020202020204" pitchFamily="34" charset="0"/>
            </a:endParaRPr>
          </a:p>
          <a:p>
            <a:pPr marL="342900" marR="0" lvl="0" indent="-342900">
              <a:spcBef>
                <a:spcPts val="0"/>
              </a:spcBef>
              <a:spcAft>
                <a:spcPts val="0"/>
              </a:spcAft>
              <a:buFont typeface="+mj-lt"/>
              <a:buAutoNum type="arabicPeriod"/>
            </a:pPr>
            <a:r>
              <a:rPr lang="es-DO" sz="1200" spc="-20" dirty="0">
                <a:effectLst/>
                <a:latin typeface="+mn-lt"/>
                <a:ea typeface="MS Mincho" panose="02020609040205080304" pitchFamily="49" charset="-128"/>
                <a:cs typeface="Arial" panose="020B0604020202020204" pitchFamily="34" charset="0"/>
              </a:rPr>
              <a:t>¿Cuántos de ustedes han oído hablar de plomo o de envenenamiento por plomo antes de hoy? </a:t>
            </a:r>
            <a:r>
              <a:rPr lang="es-DO" sz="1200" b="1" i="1" spc="-20" dirty="0">
                <a:effectLst/>
                <a:latin typeface="+mn-lt"/>
                <a:ea typeface="MS Mincho" panose="02020609040205080304" pitchFamily="49" charset="-128"/>
                <a:cs typeface="Arial" panose="020B0604020202020204" pitchFamily="34" charset="0"/>
              </a:rPr>
              <a:t>Nota para el instructor: </a:t>
            </a:r>
            <a:r>
              <a:rPr lang="es-DO" sz="1200" i="1" spc="-20" dirty="0">
                <a:effectLst/>
                <a:latin typeface="+mn-lt"/>
                <a:ea typeface="MS Mincho" panose="02020609040205080304" pitchFamily="49" charset="-128"/>
                <a:cs typeface="Arial" panose="020B0604020202020204" pitchFamily="34" charset="0"/>
              </a:rPr>
              <a:t>Esto puede ser tan simple como hacer que los participantes levanten sus manos para responder sí o no, o puede dar un tiempo a los participantes para responder.</a:t>
            </a:r>
            <a:r>
              <a:rPr lang="es-DO" sz="1200" spc="-20" dirty="0">
                <a:effectLst/>
                <a:latin typeface="+mn-lt"/>
                <a:ea typeface="MS Mincho" panose="02020609040205080304" pitchFamily="49" charset="-128"/>
                <a:cs typeface="Arial" panose="020B0604020202020204" pitchFamily="34" charset="0"/>
              </a:rPr>
              <a:t> </a:t>
            </a:r>
            <a:r>
              <a:rPr lang="es-DO" sz="1200" dirty="0">
                <a:effectLst/>
                <a:latin typeface="+mn-lt"/>
                <a:ea typeface="MS Mincho" panose="02020609040205080304" pitchFamily="49" charset="-128"/>
                <a:cs typeface="Arial" panose="020B0604020202020204" pitchFamily="34" charset="0"/>
              </a:rPr>
              <a:t> </a:t>
            </a:r>
            <a:endParaRPr lang="en-US" sz="1200" dirty="0">
              <a:effectLst/>
              <a:latin typeface="+mn-lt"/>
              <a:ea typeface="MS Mincho" panose="02020609040205080304" pitchFamily="49" charset="-128"/>
              <a:cs typeface="Arial" panose="020B0604020202020204" pitchFamily="34" charset="0"/>
            </a:endParaRPr>
          </a:p>
          <a:p>
            <a:pPr marL="342900" marR="0" lvl="0" indent="-342900">
              <a:spcBef>
                <a:spcPts val="0"/>
              </a:spcBef>
              <a:spcAft>
                <a:spcPts val="0"/>
              </a:spcAft>
              <a:buFont typeface="+mj-lt"/>
              <a:buAutoNum type="arabicPeriod"/>
            </a:pPr>
            <a:r>
              <a:rPr lang="es-DO" sz="1200" dirty="0">
                <a:effectLst/>
                <a:latin typeface="+mn-lt"/>
                <a:ea typeface="MS Mincho" panose="02020609040205080304" pitchFamily="49" charset="-128"/>
                <a:cs typeface="Arial" panose="020B0604020202020204" pitchFamily="34" charset="0"/>
              </a:rPr>
              <a:t>¿Qué ha oído sobre el plomo o sobre el envenenamiento por plomo? </a:t>
            </a:r>
            <a:r>
              <a:rPr lang="es-DO" sz="1200" b="1" i="1" dirty="0">
                <a:effectLst/>
                <a:latin typeface="+mn-lt"/>
                <a:ea typeface="MS Mincho" panose="02020609040205080304" pitchFamily="49" charset="-128"/>
                <a:cs typeface="Arial" panose="020B0604020202020204" pitchFamily="34" charset="0"/>
              </a:rPr>
              <a:t>Nota para el instructor: </a:t>
            </a:r>
            <a:r>
              <a:rPr lang="es-DO" sz="1200" i="1" dirty="0">
                <a:effectLst/>
                <a:latin typeface="+mn-lt"/>
                <a:ea typeface="MS Mincho" panose="02020609040205080304" pitchFamily="49" charset="-128"/>
                <a:cs typeface="Arial" panose="020B0604020202020204" pitchFamily="34" charset="0"/>
              </a:rPr>
              <a:t>Este es otro buen momento para permitir a los participantes compartir datos relacionados o historias.</a:t>
            </a:r>
            <a:r>
              <a:rPr lang="es-DO" sz="1200" dirty="0">
                <a:effectLst/>
                <a:latin typeface="+mn-lt"/>
                <a:ea typeface="MS Mincho" panose="02020609040205080304" pitchFamily="49" charset="-128"/>
                <a:cs typeface="Arial" panose="020B0604020202020204" pitchFamily="34" charset="0"/>
              </a:rPr>
              <a:t> </a:t>
            </a:r>
            <a:endParaRPr lang="en-US" sz="1200" dirty="0">
              <a:effectLst/>
              <a:latin typeface="+mn-lt"/>
              <a:ea typeface="MS Mincho" panose="02020609040205080304" pitchFamily="49" charset="-128"/>
              <a:cs typeface="Arial" panose="020B0604020202020204" pitchFamily="34" charset="0"/>
            </a:endParaRPr>
          </a:p>
          <a:p>
            <a:pPr marL="342900" marR="0" lvl="0" indent="-342900">
              <a:spcBef>
                <a:spcPts val="0"/>
              </a:spcBef>
              <a:spcAft>
                <a:spcPts val="0"/>
              </a:spcAft>
              <a:buFont typeface="+mj-lt"/>
              <a:buAutoNum type="arabicPeriod"/>
            </a:pPr>
            <a:r>
              <a:rPr lang="es-DO" sz="1200" dirty="0">
                <a:effectLst/>
                <a:latin typeface="+mn-lt"/>
                <a:ea typeface="MS Mincho" panose="02020609040205080304" pitchFamily="49" charset="-128"/>
                <a:cs typeface="Arial" panose="020B0604020202020204" pitchFamily="34" charset="0"/>
              </a:rPr>
              <a:t>¿</a:t>
            </a:r>
            <a:r>
              <a:rPr lang="es-DO" sz="1200" spc="-10" dirty="0">
                <a:effectLst/>
                <a:latin typeface="+mn-lt"/>
                <a:ea typeface="MS Mincho" panose="02020609040205080304" pitchFamily="49" charset="-128"/>
                <a:cs typeface="Arial" panose="020B0604020202020204" pitchFamily="34" charset="0"/>
              </a:rPr>
              <a:t>Alguien sabe en qué año se construyó su casa o apartamento?; ¿Fue antes o después de 1978? Para aquellos de ustedes que viven en una casa o apartamento construido antes de 1978, esta sesión le proporcionará información sobre la pintura a base de plomo que puede estar presente en su casa.</a:t>
            </a:r>
            <a:r>
              <a:rPr lang="es-DO" sz="1200" dirty="0">
                <a:effectLst/>
                <a:latin typeface="+mn-lt"/>
                <a:ea typeface="MS Mincho" panose="02020609040205080304" pitchFamily="49" charset="-128"/>
                <a:cs typeface="Arial" panose="020B0604020202020204" pitchFamily="34" charset="0"/>
              </a:rPr>
              <a:t> </a:t>
            </a:r>
            <a:endParaRPr lang="en-US" sz="1200" dirty="0">
              <a:effectLst/>
              <a:latin typeface="+mn-lt"/>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pPr/>
              <a:t>3</a:t>
            </a:fld>
            <a:endParaRPr lang="en-US"/>
          </a:p>
        </p:txBody>
      </p:sp>
      <p:sp>
        <p:nvSpPr>
          <p:cNvPr id="7" name="Slide Image Placeholder 6">
            <a:extLst>
              <a:ext uri="{FF2B5EF4-FFF2-40B4-BE49-F238E27FC236}">
                <a16:creationId xmlns:a16="http://schemas.microsoft.com/office/drawing/2014/main" id="{F4481D1C-3142-CE04-CD4E-9E459D85DA76}"/>
              </a:ext>
            </a:extLst>
          </p:cNvPr>
          <p:cNvSpPr>
            <a:spLocks noGrp="1" noRot="1" noChangeAspect="1"/>
          </p:cNvSpPr>
          <p:nvPr>
            <p:ph type="sldImg"/>
          </p:nvPr>
        </p:nvSpPr>
        <p:spPr>
          <a:xfrm>
            <a:off x="1998663" y="323850"/>
            <a:ext cx="3011487" cy="2260600"/>
          </a:xfrm>
        </p:spPr>
      </p:sp>
    </p:spTree>
    <p:extLst>
      <p:ext uri="{BB962C8B-B14F-4D97-AF65-F5344CB8AC3E}">
        <p14:creationId xmlns:p14="http://schemas.microsoft.com/office/powerpoint/2010/main" val="2865167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s-ES" b="0" i="0" dirty="0">
                <a:effectLst/>
                <a:latin typeface="Arial"/>
                <a:cs typeface="Arial"/>
              </a:rPr>
              <a:t>El plomo puede acumularse en nuestros cuerpos con el tiempo, donde se almacena en los huesos. Durante el embarazo, el plomo se libera de los huesos de la </a:t>
            </a:r>
            <a:r>
              <a:rPr lang="es-ES" dirty="0">
                <a:latin typeface="Arial"/>
                <a:cs typeface="Arial"/>
              </a:rPr>
              <a:t>mujer</a:t>
            </a:r>
            <a:r>
              <a:rPr lang="es-ES" b="0" i="0" dirty="0">
                <a:effectLst/>
                <a:latin typeface="Arial"/>
                <a:cs typeface="Arial"/>
              </a:rPr>
              <a:t> embarazada junto con el calcio y por eso el feto o el bebé cuando amamanta puede estar expuesto al plomo. Eso ocurre especialmente cuando la </a:t>
            </a:r>
            <a:r>
              <a:rPr lang="es-ES" dirty="0">
                <a:latin typeface="Arial"/>
                <a:cs typeface="Arial"/>
              </a:rPr>
              <a:t>mujer</a:t>
            </a:r>
            <a:r>
              <a:rPr lang="es-ES" b="0" i="0" dirty="0">
                <a:effectLst/>
                <a:latin typeface="Arial"/>
                <a:cs typeface="Arial"/>
              </a:rPr>
              <a:t> embarazada no recibe calcio de forma adecuada por medio de su dieta, y puede tener efectos graves como: </a:t>
            </a:r>
          </a:p>
          <a:p>
            <a:endParaRPr lang="es-ES" b="0" i="0" strike="sngStrike" dirty="0">
              <a:effectLst/>
              <a:latin typeface="Arial" panose="020B0604020202020204" pitchFamily="34" charset="0"/>
            </a:endParaRPr>
          </a:p>
          <a:p>
            <a:pPr marL="171450" indent="-171450">
              <a:buFont typeface="Arial" panose="020B0604020202020204" pitchFamily="34" charset="0"/>
              <a:buChar char="•"/>
            </a:pPr>
            <a:r>
              <a:rPr lang="es-ES" b="0" i="0" dirty="0">
                <a:effectLst/>
                <a:latin typeface="Arial" panose="020B0604020202020204" pitchFamily="34" charset="0"/>
              </a:rPr>
              <a:t>Causar el nacimiento prematuro o excesivamente pequeño del bebé;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u="none" dirty="0">
                <a:effectLst/>
                <a:latin typeface="Arial" panose="020B0604020202020204" pitchFamily="34" charset="0"/>
              </a:rPr>
              <a:t>Poner </a:t>
            </a:r>
            <a:r>
              <a:rPr lang="es-ES" b="0" i="0" dirty="0">
                <a:effectLst/>
                <a:latin typeface="Arial" panose="020B0604020202020204" pitchFamily="34" charset="0"/>
              </a:rPr>
              <a:t>la madre en riesgo de aborto e</a:t>
            </a:r>
            <a:r>
              <a:rPr lang="es-ES" sz="1200" dirty="0">
                <a:latin typeface="Franklin Gothic Book" panose="020B0503020102020204" pitchFamily="34" charset="0"/>
                <a:cs typeface="Calibri Light" panose="020F0302020204030204" pitchFamily="34" charset="0"/>
              </a:rPr>
              <a:t>spontáneo</a:t>
            </a:r>
            <a:r>
              <a:rPr lang="es-ES" b="0" i="0" dirty="0">
                <a:effectLst/>
                <a:latin typeface="Arial" panose="020B0604020202020204" pitchFamily="34" charset="0"/>
              </a:rPr>
              <a:t>.</a:t>
            </a:r>
            <a:endParaRPr lang="en-US" dirty="0"/>
          </a:p>
          <a:p>
            <a:pPr marL="171450" indent="-171450">
              <a:buFont typeface="Arial" panose="020B0604020202020204" pitchFamily="34" charset="0"/>
              <a:buChar char="•"/>
            </a:pPr>
            <a:r>
              <a:rPr lang="es-ES" b="0" i="0" strike="noStrike" dirty="0">
                <a:effectLst/>
                <a:latin typeface="Arial" panose="020B0604020202020204" pitchFamily="34" charset="0"/>
              </a:rPr>
              <a:t>Afectar</a:t>
            </a:r>
            <a:r>
              <a:rPr lang="es-ES" b="0" i="0" dirty="0">
                <a:effectLst/>
                <a:latin typeface="Arial" panose="020B0604020202020204" pitchFamily="34" charset="0"/>
              </a:rPr>
              <a:t> el cerebro, los riñones o el sistema nervioso del bebé; y</a:t>
            </a:r>
          </a:p>
          <a:p>
            <a:pPr marL="171450" indent="-171450">
              <a:buFont typeface="Arial" panose="020B0604020202020204" pitchFamily="34" charset="0"/>
              <a:buChar char="•"/>
            </a:pPr>
            <a:r>
              <a:rPr lang="es-ES" b="0" i="0" dirty="0">
                <a:effectLst/>
                <a:latin typeface="Arial" panose="020B0604020202020204" pitchFamily="34" charset="0"/>
              </a:rPr>
              <a:t>Aumentar la probabilidad de problemas de aprendizaje o de comportamiento.</a:t>
            </a:r>
            <a:endParaRPr lang="es-ES" b="0" i="0" strike="sng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30</a:t>
            </a:fld>
            <a:endParaRPr lang="en-US"/>
          </a:p>
        </p:txBody>
      </p:sp>
    </p:spTree>
    <p:extLst>
      <p:ext uri="{BB962C8B-B14F-4D97-AF65-F5344CB8AC3E}">
        <p14:creationId xmlns:p14="http://schemas.microsoft.com/office/powerpoint/2010/main" val="1212654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Al igual que los humanos, la ingestión de plomo en la red alimenticia también puede afectar a las especies silvestres, como aves, mamíferos y anfibios.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Tras la ingestión</a:t>
            </a:r>
            <a:r>
              <a:rPr lang="es-419" b="0" i="0" dirty="0">
                <a:effectLst/>
                <a:latin typeface="Arial" panose="020B0604020202020204" pitchFamily="34" charset="0"/>
              </a:rPr>
              <a:t> de</a:t>
            </a:r>
            <a:r>
              <a:rPr lang="es-ES" b="0" i="0" dirty="0">
                <a:effectLst/>
                <a:latin typeface="Arial" panose="020B0604020202020204" pitchFamily="34" charset="0"/>
              </a:rPr>
              <a:t> cantidades notables de plomo, las aves pueden mostrar cambios de comportamiento, como:</a:t>
            </a:r>
            <a:r>
              <a:rPr lang="es-DO" sz="1800" dirty="0">
                <a:effectLst/>
                <a:latin typeface="Calibri" panose="020F0502020204030204" pitchFamily="34" charset="0"/>
                <a:ea typeface="MS Mincho" panose="02020609040205080304" pitchFamily="49" charset="-128"/>
                <a:cs typeface="Arial" panose="020B0604020202020204" pitchFamily="34" charset="0"/>
              </a:rPr>
              <a:t> piernas inestables, alas caídas, accidentes al tratar de aterrizar, y en casos más graves, ceguera y la incapacidad de sostener la cabeza en alto. </a:t>
            </a:r>
            <a:r>
              <a:rPr lang="es-ES" b="0" i="0" dirty="0">
                <a:effectLst/>
                <a:latin typeface="Arial" panose="020B0604020202020204" pitchFamily="34" charset="0"/>
              </a:rPr>
              <a:t>En los mamíferos, la exposición al plomo puede dar lugar a vómitos, pérdida del apetito, diarrea, letargo y movimientos corporales no coordinados. En anfibios, como sapos y ranas, la exposición al plomo puede provocar un aumento de la muda de piel, lentitud y disminución del tono muscular.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Los animales pueden estar expuestos al plomo a partir de la minería, las emisiones de instalaciones y de la pintura a base de plomo, pero los estudios indican que la ingestión de las plomadas de pesca y las municiones de plomo usadas son dos de las principales fuentes de exposición en la vida silvestre. </a:t>
            </a:r>
            <a:endParaRPr lang="es-ES" b="0" i="0" strike="sng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kern="1200" dirty="0">
                <a:solidFill>
                  <a:schemeClr val="tx1"/>
                </a:solidFill>
                <a:effectLst/>
                <a:latin typeface="+mn-lt"/>
                <a:ea typeface="+mn-ea"/>
                <a:cs typeface="+mn-cs"/>
              </a:rPr>
              <a:t>Optional information to add: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dirty="0">
              <a:effectLst/>
              <a:latin typeface="Arial" panose="020B0604020202020204" pitchFamily="34" charset="0"/>
            </a:endParaRPr>
          </a:p>
          <a:p>
            <a:pPr marL="0" marR="0">
              <a:lnSpc>
                <a:spcPct val="125000"/>
              </a:lnSpc>
              <a:spcBef>
                <a:spcPts val="0"/>
              </a:spcBef>
              <a:spcAft>
                <a:spcPts val="0"/>
              </a:spcAft>
            </a:pPr>
            <a:r>
              <a:rPr lang="es-DO"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El envenenamiento secundario por plomo puede producirse cuando los depredadores y los carroñeros eligen presas heridas por disparos y partes de animales o residuos de vísceras dejados por los cazadores que contienen fragmentos de plomo de la munición utilizada (Ref. 20). Esta fuente afecta especialmente a especies de aves carroñeras, como halcones, águilas, buitres, cóndores, cuervos, urracas, arrendajos, etc.</a:t>
            </a:r>
            <a:r>
              <a:rPr lang="es-DO" sz="1800" dirty="0">
                <a:effectLst/>
                <a:latin typeface="Calibri" panose="020F0502020204030204" pitchFamily="34" charset="0"/>
                <a:ea typeface="MS Mincho" panose="02020609040205080304" pitchFamily="49" charset="-128"/>
                <a:cs typeface="Arial" panose="020B0604020202020204" pitchFamily="34" charset="0"/>
              </a:rPr>
              <a:t> El envenenamiento por plomo afecta los músculos, nervios, función renal, sistemas reproductivos, capacidad de vuelo y puede dar lugar a parálisis e inanición.</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i="0" dirty="0">
              <a:effectLst/>
              <a:latin typeface="Arial" panose="020B0604020202020204" pitchFamily="34" charset="0"/>
            </a:endParaRPr>
          </a:p>
          <a:p>
            <a:pPr marL="0" marR="0">
              <a:lnSpc>
                <a:spcPct val="125000"/>
              </a:lnSpc>
              <a:spcBef>
                <a:spcPts val="0"/>
              </a:spcBef>
              <a:spcAft>
                <a:spcPts val="0"/>
              </a:spcAft>
            </a:pPr>
            <a:r>
              <a:rPr lang="es-DO" sz="1800" dirty="0">
                <a:effectLst/>
                <a:latin typeface="Calibri" panose="020F0502020204030204" pitchFamily="34" charset="0"/>
                <a:ea typeface="MS Mincho" panose="02020609040205080304" pitchFamily="49" charset="-128"/>
                <a:cs typeface="Arial" panose="020B0604020202020204" pitchFamily="34" charset="0"/>
              </a:rPr>
              <a:t>Las especies de aves acuáticas, como los colimbos, patos, gansos y cisnes, también se ven comúnmente afectados por la ingestión de plomo a través del consumo de perdigones de plomo usado, plomadas y otros equipos de pesca. Sin embargo, muchos otros tipos de aves también pueden verse afectados. Tras la ingestión de cantidades suficientes de plomo, las aves pueden mostrar cambios de comportamiento, tales como: piernas inestables, alas caídas, accidentes al tratar de aterrizar, y en casos más graves, ceguera y la incapacidad de sostener la cabeza en alto. Otros síntomas son la languidez (por ejemplo, sin ánimo), los vómitos, la diarrea y el vuelo deficiente.</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i="0" dirty="0">
              <a:effectLst/>
              <a:latin typeface="Arial" panose="020B0604020202020204" pitchFamily="34" charset="0"/>
            </a:endParaRPr>
          </a:p>
          <a:p>
            <a:pPr marL="0" marR="0">
              <a:lnSpc>
                <a:spcPct val="125000"/>
              </a:lnSpc>
              <a:spcBef>
                <a:spcPts val="0"/>
              </a:spcBef>
              <a:spcAft>
                <a:spcPts val="0"/>
              </a:spcAft>
            </a:pPr>
            <a:r>
              <a:rPr lang="es-DO" sz="1800" dirty="0">
                <a:effectLst/>
                <a:latin typeface="Calibri" panose="020F0502020204030204" pitchFamily="34" charset="0"/>
                <a:ea typeface="MS Mincho" panose="02020609040205080304" pitchFamily="49" charset="-128"/>
                <a:cs typeface="Arial" panose="020B0604020202020204" pitchFamily="34" charset="0"/>
              </a:rPr>
              <a:t>El envenenamiento por plomo también puede ocurrir en mamíferos, como mapaches, osos, lobos y zorros. La exposición al plomo para estos mamíferos puede dar lugar a vómitos, pérdida del apetito, diarrea, letargo y movimientos corporales no coordinados. Las exposiciones repetidas a lo largo del tiempo pueden dar lugar a anemia, convulsiones, ceguera, coma o muerte.</a:t>
            </a:r>
          </a:p>
          <a:p>
            <a:pPr marL="0" marR="0">
              <a:lnSpc>
                <a:spcPct val="125000"/>
              </a:lnSpc>
              <a:spcBef>
                <a:spcPts val="0"/>
              </a:spcBef>
              <a:spcAft>
                <a:spcPts val="0"/>
              </a:spcAft>
            </a:pPr>
            <a:endParaRPr lang="es-DO" sz="1800" dirty="0">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r>
              <a:rPr lang="es-ES" sz="1800" dirty="0">
                <a:effectLst/>
                <a:latin typeface="Calibri" panose="020F0502020204030204" pitchFamily="34" charset="0"/>
                <a:ea typeface="MS Mincho" panose="02020609040205080304" pitchFamily="49" charset="-128"/>
                <a:cs typeface="Arial" panose="020B0604020202020204" pitchFamily="34" charset="0"/>
              </a:rPr>
              <a:t>En los anfibios, como sapos y ranas, la exposición al plomo puede provocar un aumento de la muda de piel, pereza y disminución del tono muscular.</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31</a:t>
            </a:fld>
            <a:endParaRPr lang="en-US"/>
          </a:p>
        </p:txBody>
      </p:sp>
    </p:spTree>
    <p:extLst>
      <p:ext uri="{BB962C8B-B14F-4D97-AF65-F5344CB8AC3E}">
        <p14:creationId xmlns:p14="http://schemas.microsoft.com/office/powerpoint/2010/main" val="13458757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a:lnSpc>
                <a:spcPct val="125000"/>
              </a:lnSpc>
              <a:spcBef>
                <a:spcPts val="0"/>
              </a:spcBef>
              <a:spcAft>
                <a:spcPts val="800"/>
              </a:spcAft>
            </a:pPr>
            <a:r>
              <a:rPr lang="es-419" sz="1800" dirty="0">
                <a:effectLst/>
                <a:latin typeface="Calibri" panose="020F0502020204030204" pitchFamily="34" charset="0"/>
                <a:ea typeface="MS Mincho" panose="02020609040205080304" pitchFamily="49" charset="-128"/>
                <a:cs typeface="Arial" panose="020B0604020202020204" pitchFamily="34" charset="0"/>
              </a:rPr>
              <a:t>Dada la creciente preocupación por los efectos conocidos y potenciales del plomo en la vida silvestre, muchas tribus y estados están tomando medidas para aumentar el uso de alternativas sin plomo para las actividades de pesca y caza dentro de sus fronteras. De hecho, muchas tribus y estados tienen sus propios reglas y programas sobre el uso de munición y equipo de pesca sin plomo.</a:t>
            </a:r>
            <a:r>
              <a:rPr lang="es-419" sz="1200" b="0" u="none" dirty="0">
                <a:effectLst/>
                <a:latin typeface="Calibri" panose="020F0502020204030204" pitchFamily="34" charset="0"/>
                <a:ea typeface="MS Mincho" panose="02020609040205080304" pitchFamily="49" charset="-128"/>
                <a:cs typeface="Arial" panose="020B0604020202020204" pitchFamily="34" charset="0"/>
              </a:rPr>
              <a:t> </a:t>
            </a:r>
            <a:r>
              <a:rPr lang="es-ES" sz="1200" b="0" u="none" dirty="0">
                <a:effectLst/>
                <a:latin typeface="Calibri" panose="020F0502020204030204" pitchFamily="34" charset="0"/>
                <a:ea typeface="MS Mincho" panose="02020609040205080304" pitchFamily="49" charset="-128"/>
                <a:cs typeface="Arial" panose="020B0604020202020204" pitchFamily="34" charset="0"/>
              </a:rPr>
              <a:t>Esto se suma a la prohibición nacional impuesta en 1991 por el Servicio Federal de Pesca y Vida Silvestre de EE.UU. (</a:t>
            </a:r>
            <a:r>
              <a:rPr lang="en-US" b="0" dirty="0"/>
              <a:t>U.S. Fish and Wildlife Service)</a:t>
            </a:r>
            <a:r>
              <a:rPr lang="es-ES" sz="1200" b="0" u="none" dirty="0">
                <a:effectLst/>
                <a:latin typeface="Calibri" panose="020F0502020204030204" pitchFamily="34" charset="0"/>
                <a:ea typeface="MS Mincho" panose="02020609040205080304" pitchFamily="49" charset="-128"/>
                <a:cs typeface="Arial" panose="020B0604020202020204" pitchFamily="34" charset="0"/>
              </a:rPr>
              <a:t> del uso de municiones de plomo para la caza de aves acuáticas.</a:t>
            </a:r>
            <a:endParaRPr lang="es-419" sz="1200" b="0" u="none" dirty="0">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800"/>
              </a:spcAft>
            </a:pPr>
            <a:endParaRPr lang="es-419" sz="1200" b="0" u="none" dirty="0">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800"/>
              </a:spcAft>
            </a:pPr>
            <a:r>
              <a:rPr lang="es-419" sz="1200" b="0" u="none" dirty="0">
                <a:effectLst/>
                <a:latin typeface="Calibri" panose="020F0502020204030204" pitchFamily="34" charset="0"/>
                <a:ea typeface="MS Mincho" panose="02020609040205080304" pitchFamily="49" charset="-128"/>
                <a:cs typeface="Arial" panose="020B0604020202020204" pitchFamily="34" charset="0"/>
              </a:rPr>
              <a:t> </a:t>
            </a:r>
            <a:endParaRPr lang="en-US" sz="1200" b="0" u="none" dirty="0">
              <a:effectLst/>
              <a:latin typeface="Calibri" panose="020F0502020204030204" pitchFamily="34" charset="0"/>
              <a:ea typeface="MS Mincho" panose="02020609040205080304" pitchFamily="49" charset="-128"/>
              <a:cs typeface="Arial" panose="020B0604020202020204" pitchFamily="34" charset="0"/>
            </a:endParaRPr>
          </a:p>
          <a:p>
            <a:r>
              <a:rPr lang="es-419" sz="1200" b="0" u="none" spc="-20" dirty="0">
                <a:effectLst/>
                <a:latin typeface="Calibri" panose="020F0502020204030204" pitchFamily="34" charset="0"/>
                <a:ea typeface="MS Mincho" panose="02020609040205080304" pitchFamily="49" charset="-128"/>
                <a:cs typeface="Arial" panose="020B0604020202020204" pitchFamily="34" charset="0"/>
              </a:rPr>
              <a:t>Un ejemplo de eso es la</a:t>
            </a:r>
            <a:r>
              <a:rPr lang="es-419" sz="1200" b="0" u="none" dirty="0">
                <a:effectLst/>
                <a:latin typeface="Calibri" panose="020F0502020204030204" pitchFamily="34" charset="0"/>
                <a:ea typeface="MS Mincho" panose="02020609040205080304" pitchFamily="49" charset="-128"/>
                <a:cs typeface="Arial" panose="020B0604020202020204" pitchFamily="34" charset="0"/>
              </a:rPr>
              <a:t> Tribu </a:t>
            </a:r>
            <a:r>
              <a:rPr lang="es-419" sz="1200" b="0" u="none" dirty="0" err="1">
                <a:effectLst/>
                <a:latin typeface="Calibri" panose="020F0502020204030204" pitchFamily="34" charset="0"/>
                <a:ea typeface="MS Mincho" panose="02020609040205080304" pitchFamily="49" charset="-128"/>
                <a:cs typeface="Arial" panose="020B0604020202020204" pitchFamily="34" charset="0"/>
              </a:rPr>
              <a:t>Nez</a:t>
            </a:r>
            <a:r>
              <a:rPr lang="es-419" sz="1200" b="0" u="none" dirty="0">
                <a:effectLst/>
                <a:latin typeface="Calibri" panose="020F0502020204030204" pitchFamily="34" charset="0"/>
                <a:ea typeface="MS Mincho" panose="02020609040205080304" pitchFamily="49" charset="-128"/>
                <a:cs typeface="Arial" panose="020B0604020202020204" pitchFamily="34" charset="0"/>
              </a:rPr>
              <a:t> </a:t>
            </a:r>
            <a:r>
              <a:rPr lang="es-419" sz="1200" b="0" u="none" dirty="0" err="1">
                <a:effectLst/>
                <a:latin typeface="Calibri" panose="020F0502020204030204" pitchFamily="34" charset="0"/>
                <a:ea typeface="MS Mincho" panose="02020609040205080304" pitchFamily="49" charset="-128"/>
                <a:cs typeface="Arial" panose="020B0604020202020204" pitchFamily="34" charset="0"/>
              </a:rPr>
              <a:t>Perce</a:t>
            </a:r>
            <a:r>
              <a:rPr lang="es-419" sz="1200" b="0" u="none" dirty="0">
                <a:effectLst/>
                <a:latin typeface="Calibri" panose="020F0502020204030204" pitchFamily="34" charset="0"/>
                <a:ea typeface="MS Mincho" panose="02020609040205080304" pitchFamily="49" charset="-128"/>
                <a:cs typeface="Arial" panose="020B0604020202020204" pitchFamily="34" charset="0"/>
              </a:rPr>
              <a:t> del centro norte de Idaho quien inició un diálogo regional sobre este tema y estableció un programa de gestión y seguridad del cazador centrado en la caza de subsistencia sin plomo. El programa ofrece una opción de intercambio de municiones y facilita el alcance público para compartir el conocimiento sobre los beneficios a la salud humana y la conservación de la vida silvestre a cambiar a municiones a base de cobre para la caza de subsistencia. Un ejemplo de un programa estatal es lo de Minnesota que se llama en inglés </a:t>
            </a:r>
            <a:r>
              <a:rPr lang="es-419" sz="1200" b="0" u="none" spc="-20" dirty="0" err="1">
                <a:effectLst/>
                <a:latin typeface="Calibri" panose="020F0502020204030204" pitchFamily="34" charset="0"/>
                <a:ea typeface="MS Mincho" panose="02020609040205080304" pitchFamily="49" charset="-128"/>
                <a:cs typeface="Arial" panose="020B0604020202020204" pitchFamily="34" charset="0"/>
              </a:rPr>
              <a:t>Get</a:t>
            </a:r>
            <a:r>
              <a:rPr lang="es-419" sz="1200" b="0" u="none" spc="-20" dirty="0">
                <a:effectLst/>
                <a:latin typeface="Calibri" panose="020F0502020204030204" pitchFamily="34" charset="0"/>
                <a:ea typeface="MS Mincho" panose="02020609040205080304" pitchFamily="49" charset="-128"/>
                <a:cs typeface="Arial" panose="020B0604020202020204" pitchFamily="34" charset="0"/>
              </a:rPr>
              <a:t> </a:t>
            </a:r>
            <a:r>
              <a:rPr lang="es-419" sz="1200" b="0" u="none" spc="-20" dirty="0" err="1">
                <a:effectLst/>
                <a:latin typeface="Calibri" panose="020F0502020204030204" pitchFamily="34" charset="0"/>
                <a:ea typeface="MS Mincho" panose="02020609040205080304" pitchFamily="49" charset="-128"/>
                <a:cs typeface="Arial" panose="020B0604020202020204" pitchFamily="34" charset="0"/>
              </a:rPr>
              <a:t>the</a:t>
            </a:r>
            <a:r>
              <a:rPr lang="es-419" sz="1200" b="0" u="none" spc="-20" dirty="0">
                <a:effectLst/>
                <a:latin typeface="Calibri" panose="020F0502020204030204" pitchFamily="34" charset="0"/>
                <a:ea typeface="MS Mincho" panose="02020609040205080304" pitchFamily="49" charset="-128"/>
                <a:cs typeface="Arial" panose="020B0604020202020204" pitchFamily="34" charset="0"/>
              </a:rPr>
              <a:t> Lead </a:t>
            </a:r>
            <a:r>
              <a:rPr lang="es-419" sz="1200" b="0" u="none" spc="-20" dirty="0" err="1">
                <a:effectLst/>
                <a:latin typeface="Calibri" panose="020F0502020204030204" pitchFamily="34" charset="0"/>
                <a:ea typeface="MS Mincho" panose="02020609040205080304" pitchFamily="49" charset="-128"/>
                <a:cs typeface="Arial" panose="020B0604020202020204" pitchFamily="34" charset="0"/>
              </a:rPr>
              <a:t>out</a:t>
            </a:r>
            <a:r>
              <a:rPr lang="es-419" sz="1200" b="0" u="none" spc="-20" dirty="0">
                <a:effectLst/>
                <a:latin typeface="Calibri" panose="020F0502020204030204" pitchFamily="34" charset="0"/>
                <a:ea typeface="MS Mincho" panose="02020609040205080304" pitchFamily="49" charset="-128"/>
                <a:cs typeface="Arial" panose="020B0604020202020204" pitchFamily="34" charset="0"/>
              </a:rPr>
              <a:t>, que es un programa educativo para proteger y restaurar la población de colimbos comunes,</a:t>
            </a:r>
            <a:r>
              <a:rPr lang="es-419" sz="1200" b="0" u="none" dirty="0">
                <a:effectLst/>
                <a:latin typeface="Calibri" panose="020F0502020204030204" pitchFamily="34" charset="0"/>
                <a:ea typeface="MS Mincho" panose="02020609040205080304" pitchFamily="49" charset="-128"/>
                <a:cs typeface="Arial" panose="020B0604020202020204" pitchFamily="34" charset="0"/>
              </a:rPr>
              <a:t> un ave acuático que se llama </a:t>
            </a:r>
            <a:r>
              <a:rPr lang="es-419" sz="1200" b="0" u="none" dirty="0" err="1">
                <a:effectLst/>
                <a:latin typeface="Calibri" panose="020F0502020204030204" pitchFamily="34" charset="0"/>
                <a:ea typeface="MS Mincho" panose="02020609040205080304" pitchFamily="49" charset="-128"/>
                <a:cs typeface="Arial" panose="020B0604020202020204" pitchFamily="34" charset="0"/>
              </a:rPr>
              <a:t>common</a:t>
            </a:r>
            <a:r>
              <a:rPr lang="es-419" sz="1200" b="0" u="none" dirty="0">
                <a:effectLst/>
                <a:latin typeface="Calibri" panose="020F0502020204030204" pitchFamily="34" charset="0"/>
                <a:ea typeface="MS Mincho" panose="02020609040205080304" pitchFamily="49" charset="-128"/>
                <a:cs typeface="Arial" panose="020B0604020202020204" pitchFamily="34" charset="0"/>
              </a:rPr>
              <a:t> </a:t>
            </a:r>
            <a:r>
              <a:rPr lang="es-419" sz="1200" b="0" u="none" dirty="0" err="1">
                <a:effectLst/>
                <a:latin typeface="Calibri" panose="020F0502020204030204" pitchFamily="34" charset="0"/>
                <a:ea typeface="MS Mincho" panose="02020609040205080304" pitchFamily="49" charset="-128"/>
                <a:cs typeface="Arial" panose="020B0604020202020204" pitchFamily="34" charset="0"/>
              </a:rPr>
              <a:t>loon</a:t>
            </a:r>
            <a:r>
              <a:rPr lang="es-419" sz="1200" b="0" u="none" dirty="0">
                <a:effectLst/>
                <a:latin typeface="Calibri" panose="020F0502020204030204" pitchFamily="34" charset="0"/>
                <a:ea typeface="MS Mincho" panose="02020609040205080304" pitchFamily="49" charset="-128"/>
                <a:cs typeface="Arial" panose="020B0604020202020204" pitchFamily="34" charset="0"/>
              </a:rPr>
              <a:t> en inglés</a:t>
            </a:r>
            <a:r>
              <a:rPr lang="es-419" sz="1200" b="0" u="none" spc="-20" dirty="0">
                <a:effectLst/>
                <a:latin typeface="Calibri" panose="020F0502020204030204" pitchFamily="34" charset="0"/>
                <a:ea typeface="MS Mincho" panose="02020609040205080304" pitchFamily="49" charset="-128"/>
                <a:cs typeface="Arial" panose="020B0604020202020204" pitchFamily="34" charset="0"/>
              </a:rPr>
              <a:t> en Minnesota, por reducir su exposición a las plomadas de plomo. </a:t>
            </a:r>
          </a:p>
        </p:txBody>
      </p:sp>
      <p:sp>
        <p:nvSpPr>
          <p:cNvPr id="4" name="Slide Number Placeholder 3"/>
          <p:cNvSpPr>
            <a:spLocks noGrp="1"/>
          </p:cNvSpPr>
          <p:nvPr>
            <p:ph type="sldNum" sz="quarter" idx="5"/>
          </p:nvPr>
        </p:nvSpPr>
        <p:spPr/>
        <p:txBody>
          <a:bodyPr/>
          <a:lstStyle/>
          <a:p>
            <a:fld id="{14D30F24-102C-45B0-A4D3-3934CE170B8D}" type="slidenum">
              <a:rPr lang="en-US" smtClean="0"/>
              <a:t>32</a:t>
            </a:fld>
            <a:endParaRPr lang="en-US"/>
          </a:p>
        </p:txBody>
      </p:sp>
    </p:spTree>
    <p:extLst>
      <p:ext uri="{BB962C8B-B14F-4D97-AF65-F5344CB8AC3E}">
        <p14:creationId xmlns:p14="http://schemas.microsoft.com/office/powerpoint/2010/main" val="5091567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DO" sz="1800" dirty="0">
                <a:effectLst/>
                <a:latin typeface="Calibri" panose="020F0502020204030204" pitchFamily="34" charset="0"/>
                <a:ea typeface="MS Mincho" panose="02020609040205080304" pitchFamily="49" charset="-128"/>
                <a:cs typeface="Arial" panose="020B0604020202020204" pitchFamily="34" charset="0"/>
              </a:rPr>
              <a:t>El plomo, al igual que otros metales pesados, puede afectar las prácticas culturales. ¿Conoce historias concretas de cómo el plomo ha afectado a su comunidad?</a:t>
            </a:r>
            <a:endParaRPr lang="es-ES" b="1" dirty="0"/>
          </a:p>
          <a:p>
            <a:endParaRPr lang="es-ES" b="1" dirty="0"/>
          </a:p>
          <a:p>
            <a:r>
              <a:rPr lang="es-ES" b="0" dirty="0"/>
              <a:t>El plomo, como otros metales pesados, puede afectar a las prácticas culturales. Desde la pesca hasta la recolección de plantas, </a:t>
            </a:r>
            <a:r>
              <a:rPr lang="es-ES" b="0" i="0" dirty="0">
                <a:effectLst/>
                <a:latin typeface="Arial" panose="020B0604020202020204" pitchFamily="34" charset="0"/>
              </a:rPr>
              <a:t>la caza de animales salvajes</a:t>
            </a:r>
            <a:r>
              <a:rPr lang="es-ES" b="0" dirty="0"/>
              <a:t>, o la recogida de madera, las practicas de subsistencia son vulnerables a la exposición al plomo porque están vinculados a comunidades ecológicas.</a:t>
            </a:r>
            <a:endParaRPr lang="en-US" b="0"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33</a:t>
            </a:fld>
            <a:endParaRPr lang="en-US"/>
          </a:p>
        </p:txBody>
      </p:sp>
      <p:sp>
        <p:nvSpPr>
          <p:cNvPr id="7" name="Slide Image Placeholder 6">
            <a:extLst>
              <a:ext uri="{FF2B5EF4-FFF2-40B4-BE49-F238E27FC236}">
                <a16:creationId xmlns:a16="http://schemas.microsoft.com/office/drawing/2014/main" id="{D985080A-F4C7-89DD-FE8A-9E7DB9CF1AC6}"/>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226678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800" dirty="0">
                <a:effectLst/>
                <a:latin typeface="Calibri" panose="020F0502020204030204" pitchFamily="34" charset="0"/>
                <a:ea typeface="MS Mincho" panose="02020609040205080304" pitchFamily="49" charset="-128"/>
                <a:cs typeface="Arial" panose="020B0604020202020204" pitchFamily="34" charset="0"/>
              </a:rPr>
              <a:t>El plomo, al igual que otros metales pesados, puede afectar las prácticas culturales y las prácticas de subsistencia. </a:t>
            </a:r>
            <a:endParaRPr lang="es-DO" sz="1800" strike="sngStrike" dirty="0">
              <a:effectLst/>
              <a:latin typeface="Calibri" panose="020F0502020204030204" pitchFamily="34" charset="0"/>
              <a:ea typeface="MS Mincho" panose="02020609040205080304" pitchFamily="49" charset="-128"/>
              <a:cs typeface="Arial" panose="020B0604020202020204" pitchFamily="34" charset="0"/>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b="0" i="1" kern="1200" dirty="0">
                <a:solidFill>
                  <a:schemeClr val="tx1"/>
                </a:solidFill>
                <a:effectLst/>
                <a:latin typeface="+mn-lt"/>
                <a:ea typeface="+mn-ea"/>
                <a:cs typeface="+mn-cs"/>
              </a:rPr>
              <a:t>SI NO HAY HISTORIAS</a:t>
            </a:r>
            <a:r>
              <a:rPr lang="es-ES" sz="1200" kern="1200" dirty="0">
                <a:solidFill>
                  <a:schemeClr val="tx1"/>
                </a:solidFill>
                <a:effectLst/>
                <a:latin typeface="+mn-lt"/>
                <a:ea typeface="+mn-ea"/>
                <a:cs typeface="+mn-cs"/>
              </a:rPr>
              <a:t>: Tengo un par de ejemplos que se han compartido con nosotros anteriormente de los impactos del plomo:</a:t>
            </a:r>
          </a:p>
          <a:p>
            <a:pPr marL="171450" lvl="0" indent="-171450">
              <a:buFont typeface="Arial" panose="020B0604020202020204" pitchFamily="34" charset="0"/>
              <a:buChar char="•"/>
            </a:pPr>
            <a:endParaRPr lang="es-E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b="0" kern="1200" dirty="0">
                <a:solidFill>
                  <a:schemeClr val="tx1"/>
                </a:solidFill>
                <a:effectLst/>
                <a:latin typeface="+mn-lt"/>
                <a:ea typeface="+mn-ea"/>
                <a:cs typeface="+mn-cs"/>
              </a:rPr>
              <a:t>Tener cuidado con las especias importadas. Se ha encontrado plomo en algunas especias importadas de Vietnam, India y Siria, y otros países. También se ha encontrado plomo en polvos y pastillas tradicionalmente utilizadas para la artritis, la infertilidad, el malestar estomacal, los dolores menstruales, los cólicos y otras enfermedades tradicionalmente utilizadas por las culturas de las Indias Orientales, India, Oriente Medio, Asia Occidental e </a:t>
            </a:r>
            <a:r>
              <a:rPr lang="es-ES" sz="1200" b="0" kern="1200" dirty="0" err="1">
                <a:solidFill>
                  <a:schemeClr val="tx1"/>
                </a:solidFill>
                <a:effectLst/>
                <a:latin typeface="+mn-lt"/>
                <a:ea typeface="+mn-ea"/>
                <a:cs typeface="+mn-cs"/>
              </a:rPr>
              <a:t>Latinoamerica</a:t>
            </a:r>
            <a:r>
              <a:rPr lang="es-ES" sz="1200" b="0" kern="1200" dirty="0">
                <a:solidFill>
                  <a:schemeClr val="tx1"/>
                </a:solidFill>
                <a:effectLst/>
                <a:latin typeface="+mn-lt"/>
                <a:ea typeface="+mn-ea"/>
                <a:cs typeface="+mn-cs"/>
              </a:rPr>
              <a:t>.</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DO" sz="1200" spc="-30" dirty="0">
                <a:effectLst/>
                <a:latin typeface="Calibri" panose="020F0502020204030204" pitchFamily="34" charset="0"/>
                <a:ea typeface="MS Mincho" panose="02020609040205080304" pitchFamily="49" charset="-128"/>
                <a:cs typeface="Arial" panose="020B0604020202020204" pitchFamily="34" charset="0"/>
              </a:rPr>
              <a:t>Uso de fuentes : Los recursos naturales como el barro, la tierra, la madera y las plantas se utilizan comúnmente para diversos artículos. Sin embargo, es importante saber de dónde proceden estos y si los recursos naturales que se utilizan están contaminados con plomo antes de utilizarlos</a:t>
            </a:r>
            <a:r>
              <a:rPr lang="es-DO" sz="1200" b="1" spc="-30" dirty="0">
                <a:effectLst/>
                <a:latin typeface="Calibri" panose="020F0502020204030204" pitchFamily="34" charset="0"/>
                <a:ea typeface="MS Mincho" panose="02020609040205080304" pitchFamily="49" charset="-128"/>
                <a:cs typeface="Arial" panose="020B0604020202020204" pitchFamily="34" charset="0"/>
              </a:rPr>
              <a:t>. </a:t>
            </a:r>
            <a:r>
              <a:rPr lang="es-DO" sz="1200" b="0" spc="-30" dirty="0">
                <a:effectLst/>
                <a:latin typeface="Calibri" panose="020F0502020204030204" pitchFamily="34" charset="0"/>
                <a:ea typeface="MS Mincho" panose="02020609040205080304" pitchFamily="49" charset="-128"/>
                <a:cs typeface="Arial" panose="020B0604020202020204" pitchFamily="34" charset="0"/>
              </a:rPr>
              <a:t>Si sí, </a:t>
            </a:r>
            <a:r>
              <a:rPr lang="es-DO" sz="1200" spc="-30" dirty="0">
                <a:effectLst/>
                <a:latin typeface="Calibri" panose="020F0502020204030204" pitchFamily="34" charset="0"/>
                <a:ea typeface="MS Mincho" panose="02020609040205080304" pitchFamily="49" charset="-128"/>
                <a:cs typeface="Arial" panose="020B0604020202020204" pitchFamily="34" charset="0"/>
              </a:rPr>
              <a:t>considere otras opciones siempre que sea posible.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DO" sz="1200" dirty="0">
                <a:effectLst/>
                <a:latin typeface="Calibri" panose="020F0502020204030204" pitchFamily="34" charset="0"/>
                <a:ea typeface="MS Mincho" panose="02020609040205080304" pitchFamily="49" charset="-128"/>
                <a:cs typeface="Arial" panose="020B0604020202020204" pitchFamily="34" charset="0"/>
              </a:rPr>
              <a:t>Uso de materiales importadas – Hay una historia que nos ha sido compartida de una comunidad en Colorado que tiene una alta población de inmigrantes africanos. Muchos de estos inmigrantes han continuado con la práctica de utilizar una pasta coloreada que se ponen bajo los ojos para aumentar la inteligencia. A un niño de esa comunidad se le detectó una </a:t>
            </a:r>
            <a:r>
              <a:rPr lang="es-DO" sz="1200" spc="-20" dirty="0">
                <a:effectLst/>
                <a:latin typeface="Calibri" panose="020F0502020204030204" pitchFamily="34" charset="0"/>
                <a:ea typeface="MS Mincho" panose="02020609040205080304" pitchFamily="49" charset="-128"/>
                <a:cs typeface="Arial" panose="020B0604020202020204" pitchFamily="34" charset="0"/>
              </a:rPr>
              <a:t>nivele elevado de plomo en la sangre </a:t>
            </a:r>
            <a:r>
              <a:rPr lang="es-DO" sz="1200" dirty="0">
                <a:effectLst/>
                <a:latin typeface="Calibri" panose="020F0502020204030204" pitchFamily="34" charset="0"/>
                <a:ea typeface="MS Mincho" panose="02020609040205080304" pitchFamily="49" charset="-128"/>
                <a:cs typeface="Arial" panose="020B0604020202020204" pitchFamily="34" charset="0"/>
              </a:rPr>
              <a:t>y, tras realizar una investigación, la fuente de exposición resultó ser la pasta, que se enviaba desde África y cuyo colorante procedía de un aditivo a base de plomo. Se recomendó a los padres que abandonaran esta práctica y, cuando lo hicieron, su nivel elevado del plomo en sangre disminuyó rápidamente. </a:t>
            </a:r>
            <a:br>
              <a:rPr lang="en-US" dirty="0"/>
            </a:b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DO" sz="1200" spc="-20" dirty="0">
                <a:effectLst/>
                <a:latin typeface="Calibri" panose="020F0502020204030204" pitchFamily="34" charset="0"/>
                <a:ea typeface="MS Mincho" panose="02020609040205080304" pitchFamily="49" charset="-128"/>
                <a:cs typeface="Arial" panose="020B0604020202020204" pitchFamily="34" charset="0"/>
              </a:rPr>
              <a:t>Algunos tipos de cerámicas</a:t>
            </a:r>
            <a:r>
              <a:rPr lang="es-419" sz="1200" dirty="0">
                <a:effectLst/>
                <a:latin typeface="Calibri" panose="020F0502020204030204" pitchFamily="34" charset="0"/>
                <a:ea typeface="MS Mincho" panose="02020609040205080304" pitchFamily="49" charset="-128"/>
                <a:cs typeface="Arial" panose="020B0604020202020204" pitchFamily="34" charset="0"/>
              </a:rPr>
              <a:t>/</a:t>
            </a:r>
            <a:r>
              <a:rPr lang="es-DO" sz="1200" dirty="0">
                <a:effectLst/>
                <a:latin typeface="Calibri" panose="020F0502020204030204" pitchFamily="34" charset="0"/>
                <a:ea typeface="MS Mincho" panose="02020609040205080304" pitchFamily="49" charset="-128"/>
                <a:cs typeface="Arial" panose="020B0604020202020204" pitchFamily="34" charset="0"/>
              </a:rPr>
              <a:t>alfarerías</a:t>
            </a:r>
            <a:r>
              <a:rPr lang="es-DO" sz="1200" spc="-20" dirty="0">
                <a:effectLst/>
                <a:latin typeface="Calibri" panose="020F0502020204030204" pitchFamily="34" charset="0"/>
                <a:ea typeface="MS Mincho" panose="02020609040205080304" pitchFamily="49" charset="-128"/>
                <a:cs typeface="Arial" panose="020B0604020202020204" pitchFamily="34" charset="0"/>
              </a:rPr>
              <a:t> tradicionales hechas en otros países etiquetadas como libres de plomo pueden contener plomo en los esmaltes o decoraciones que cubren la superficie. Si las piezas de cerámicas</a:t>
            </a:r>
            <a:r>
              <a:rPr lang="es-419" sz="1200" dirty="0">
                <a:effectLst/>
                <a:latin typeface="Calibri" panose="020F0502020204030204" pitchFamily="34" charset="0"/>
                <a:ea typeface="MS Mincho" panose="02020609040205080304" pitchFamily="49" charset="-128"/>
                <a:cs typeface="Arial" panose="020B0604020202020204" pitchFamily="34" charset="0"/>
              </a:rPr>
              <a:t>/</a:t>
            </a:r>
            <a:r>
              <a:rPr lang="es-DO" sz="1200" dirty="0">
                <a:effectLst/>
                <a:latin typeface="Calibri" panose="020F0502020204030204" pitchFamily="34" charset="0"/>
                <a:ea typeface="MS Mincho" panose="02020609040205080304" pitchFamily="49" charset="-128"/>
                <a:cs typeface="Arial" panose="020B0604020202020204" pitchFamily="34" charset="0"/>
              </a:rPr>
              <a:t>alfarería</a:t>
            </a:r>
            <a:r>
              <a:rPr lang="es-DO" sz="1200" spc="-20" dirty="0">
                <a:effectLst/>
                <a:latin typeface="Calibri" panose="020F0502020204030204" pitchFamily="34" charset="0"/>
                <a:ea typeface="MS Mincho" panose="02020609040205080304" pitchFamily="49" charset="-128"/>
                <a:cs typeface="Arial" panose="020B0604020202020204" pitchFamily="34" charset="0"/>
              </a:rPr>
              <a:t> no se fabrican correctamente, el esmalte de plomo puede filtrarse en alimentos y bebidas que se preparan, almacenan o sirven en esos platos. </a:t>
            </a:r>
            <a:endParaRPr lang="en-US" sz="1200" dirty="0">
              <a:effectLst/>
              <a:latin typeface="Calibri" panose="020F0502020204030204" pitchFamily="34" charset="0"/>
              <a:ea typeface="MS Mincho" panose="02020609040205080304" pitchFamily="49" charset="-128"/>
              <a:cs typeface="Arial" panose="020B0604020202020204" pitchFamily="34" charset="0"/>
            </a:endParaRPr>
          </a:p>
          <a:p>
            <a:pPr marL="0" indent="0">
              <a:buFont typeface="Arial" panose="020B0604020202020204" pitchFamily="34" charset="0"/>
              <a:buNone/>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i="0" dirty="0">
                <a:effectLst/>
                <a:latin typeface="Arial" panose="020B0604020202020204" pitchFamily="34" charset="0"/>
              </a:rPr>
              <a:t>Caza de ciervos, alce, anta y otros animales cazados: La mayoría de las municiones de caza están hechas a base de plomo, lo que significa que tanto la vida silvestre como los humanos están en riesgo de exposición al plomo por el consumo de municiones usadas presentes en la carne y órganos internos de un animal utilizado como alimento. En un estudio reciente realizado en Dakota del Norte, los participantes que comieron cualquier carne proveniente de la caza tenían niveles más altos de plomo sanguíneo que los participantes que no consumieron este tipo de carne (Ref. 25). La exposición al plomo no puede limitarse cortando el canal de la herida de bala y cortando la carne en el lugar de impacto. La típica bala con núcleo de plomo pierde de 30 - 40% de su estructura en el cuerpo de los grandes animales de caza y cientos de fragmentos se dispersan cuando una bala de plomo se dispara contra un animal, lo que hace imposible eliminar todos los fragmentos. El uso de municiones libres de plomo es la mejor manera de evitar la posible exposición. </a:t>
            </a:r>
          </a:p>
          <a:p>
            <a:pPr marL="0" indent="0">
              <a:buFont typeface="Arial" panose="020B0604020202020204" pitchFamily="34" charset="0"/>
              <a:buNone/>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i="0" dirty="0">
                <a:effectLst/>
                <a:latin typeface="Arial" panose="020B0604020202020204" pitchFamily="34" charset="0"/>
              </a:rPr>
              <a:t>Recolección de alimentos tradicionales y culturales: Muchos alimentos tradicionales y culturales se recogen en áreas naturales que pueden estar contaminadas con plomo (u otros materiales nocivos); por lo tanto, es importante lavarlos bien con fuentes de agua limpia antes de comerlos. Por ejemplo, para reducir el riesgo de exposición al plomo, una tribu del sudoeste se asegura de que sus miembros laven bien el berro y las cebollas silvestres cultivadas a principios de la primavera para retirar cualquier porción de suelo contaminado de la superficie de la planta. Otra tribu, del noroeste, que vive en una zona con reconocida contaminación por plomo en el suelo, recomienda lavar y luego eliminar la piel de las papas de agua antes de cocinarlas y comerlas, para reducir la exposición. En general, es una buena práctica lavar bien los alimentos recogidos antes de cocinarlos y comerlos, así como entender si existen posibles escenarios de exposición en su comunidad. </a:t>
            </a:r>
            <a:endParaRPr lang="en-US" sz="1800" dirty="0"/>
          </a:p>
          <a:p>
            <a:pPr marL="0" indent="0">
              <a:buFont typeface="Arial" panose="020B0604020202020204" pitchFamily="34" charset="0"/>
              <a:buNone/>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i="0" dirty="0">
                <a:effectLst/>
                <a:latin typeface="Arial" panose="020B0604020202020204" pitchFamily="34" charset="0"/>
              </a:rPr>
              <a:t>Quemar materiales e ingredientes para actividades culturales y medicinales: Muchas actividades tribales implican quemar materiales diferentes para prácticas tradicionales, culturales y medicinales. En algunos casos, se ha comprobado que las cenizas y el humo están contaminados con productos químicos, como cuando se quema madera recubierta con pintura a base de plomo (sin saber que la madera contenía esta pintura). Es importante saber la fuente de los materiales que se están quemando para evitar que los miembros de la comunidad estén expuestos al plomo a través de la ingestión y la aspiración.</a:t>
            </a:r>
          </a:p>
          <a:p>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i="0" dirty="0">
                <a:effectLst/>
                <a:latin typeface="Arial" panose="020B0604020202020204" pitchFamily="34" charset="0"/>
              </a:rPr>
              <a:t>Usar fuentes naturales para fabricar varios artículos: Los recursos naturales se utilizan comúnmente para crear artículos culturales, como maquillaje y pintura. Sin embargo, es importante saber si los recursos naturales que se utilizan están contaminados con plomo antes de utilizarlos. Considere otras opciones si es posible. Contrate a un profesional o póngase en contacto con un laboratorio para verificar la presencia de plomo en los recursos naturales. </a:t>
            </a:r>
          </a:p>
          <a:p>
            <a:r>
              <a:rPr lang="en-US" sz="1800" dirty="0"/>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i="0" dirty="0">
                <a:effectLst/>
                <a:latin typeface="Arial" panose="020B0604020202020204" pitchFamily="34" charset="0"/>
              </a:rPr>
              <a:t>Artefactos de museo devueltos - Los artefactos de museo solían conservarse con mercurio, arsénico, plomo y otros productos químicos tóxicos. Aunque los químicos están trabajando en formas de limpiarlos para dejarlos en condiciones de reutilización, es importante entender que algunos artículos más antiguos pueden contener plomo u otros productos químicos nocivos y pueden aumentar la posible exposición al plomo. Cuando estos artefactos sean devueltos, asegúrese de hacer preguntas sobre los procesos de conservación anteriormente utilizados.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800" b="0" i="0" dirty="0">
              <a:effectLst/>
              <a:latin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DO" sz="1800" dirty="0">
                <a:effectLst/>
                <a:latin typeface="Calibri" panose="020F0502020204030204" pitchFamily="34" charset="0"/>
                <a:ea typeface="MS Mincho" panose="02020609040205080304" pitchFamily="49" charset="-128"/>
                <a:cs typeface="Arial" panose="020B0604020202020204" pitchFamily="34" charset="0"/>
              </a:rPr>
              <a:t>Cultivo de sus propios alimentos - Considere la posibilidad de cultivar un huerto urbano. La construcción de camas elevadas y el cultivo de plantas en contenedores es la forma más común de reducir la posibilidad de entrar en contacto con contaminantes en los huertos urbanos. Se prefieren estas técnicas de jardinería porque la tierra limpia y la materia orgánica utilizadas para construir las camas elevadas crean una barrera física entre los huertos, las plantas y la posible contaminación del suelo. Las camas elevadas pueden construirse para uso permanente o estacional.</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0" lvl="0" indent="0">
              <a:buFont typeface="Arial" panose="020B0604020202020204" pitchFamily="34" charset="0"/>
              <a:buNone/>
            </a:pPr>
            <a:br>
              <a:rPr lang="en-US" sz="1800" strike="sngStrike" dirty="0">
                <a:effectLst/>
                <a:latin typeface="Calibri" panose="020F0502020204030204" pitchFamily="34" charset="0"/>
                <a:ea typeface="MS Mincho" panose="02020609040205080304" pitchFamily="49" charset="-128"/>
                <a:cs typeface="Arial" panose="020B0604020202020204" pitchFamily="34" charset="0"/>
              </a:rPr>
            </a:br>
            <a:endParaRPr lang="en-US" sz="1200" strike="sng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34</a:t>
            </a:fld>
            <a:endParaRPr lang="en-US"/>
          </a:p>
        </p:txBody>
      </p:sp>
    </p:spTree>
    <p:extLst>
      <p:ext uri="{BB962C8B-B14F-4D97-AF65-F5344CB8AC3E}">
        <p14:creationId xmlns:p14="http://schemas.microsoft.com/office/powerpoint/2010/main" val="27108670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US" b="0" strike="noStrike" noProof="0" dirty="0">
                <a:latin typeface="Franklin Gothic Book" panose="020B0503020102020204" pitchFamily="34" charset="0"/>
              </a:rPr>
              <a:t>Tomar </a:t>
            </a:r>
            <a:r>
              <a:rPr lang="es-US" b="0" noProof="0" dirty="0">
                <a:latin typeface="Franklin Gothic Book" panose="020B0503020102020204" pitchFamily="34" charset="0"/>
              </a:rPr>
              <a:t>medidas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La exposición y el envenenamiento por plomo son prevenibles!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De hecho, muchos grupos y tribus en todo el país han implementado sus propios programas y proyectos a lo largo de los años para reducir su exposición al plomo y sus efectos nocivos.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Ahorita vamos a continuar nuestra discusión </a:t>
            </a:r>
            <a:r>
              <a:rPr lang="es-ES" b="0" i="0" strike="noStrike" dirty="0">
                <a:effectLst/>
                <a:latin typeface="Arial" panose="020B0604020202020204" pitchFamily="34" charset="0"/>
              </a:rPr>
              <a:t>del principio de la sesión de hoy </a:t>
            </a:r>
            <a:r>
              <a:rPr lang="es-ES" b="0" i="0" dirty="0">
                <a:effectLst/>
                <a:latin typeface="Arial" panose="020B0604020202020204" pitchFamily="34" charset="0"/>
              </a:rPr>
              <a:t>de las</a:t>
            </a:r>
            <a:r>
              <a:rPr lang="es-ES" b="0" i="0" strike="sngStrike" dirty="0">
                <a:effectLst/>
                <a:latin typeface="Arial" panose="020B0604020202020204" pitchFamily="34" charset="0"/>
              </a:rPr>
              <a:t> </a:t>
            </a:r>
            <a:r>
              <a:rPr lang="es-ES" b="0" i="0" dirty="0">
                <a:effectLst/>
                <a:latin typeface="Arial" panose="020B0604020202020204" pitchFamily="34" charset="0"/>
              </a:rPr>
              <a:t>acciones </a:t>
            </a:r>
            <a:r>
              <a:rPr lang="es-ES" b="0" i="0" strike="noStrike" dirty="0">
                <a:effectLst/>
                <a:latin typeface="Arial" panose="020B0604020202020204" pitchFamily="34" charset="0"/>
              </a:rPr>
              <a:t>de que hablemos </a:t>
            </a:r>
            <a:r>
              <a:rPr lang="es-ES" b="0" i="0" dirty="0">
                <a:effectLst/>
                <a:latin typeface="Arial" panose="020B0604020202020204" pitchFamily="34" charset="0"/>
              </a:rPr>
              <a:t>que puede tomar en casa para reducir la posible exposición al plomo de su familia.</a:t>
            </a:r>
            <a:endParaRPr lang="en-US" dirty="0"/>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35</a:t>
            </a:fld>
            <a:endParaRPr lang="en-US"/>
          </a:p>
        </p:txBody>
      </p:sp>
      <p:sp>
        <p:nvSpPr>
          <p:cNvPr id="7" name="Slide Image Placeholder 6">
            <a:extLst>
              <a:ext uri="{FF2B5EF4-FFF2-40B4-BE49-F238E27FC236}">
                <a16:creationId xmlns:a16="http://schemas.microsoft.com/office/drawing/2014/main" id="{F75B28EF-D47E-3E0F-8B4D-5B3455868B7D}"/>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2538320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lphaLcPeriod"/>
              <a:tabLst/>
              <a:defRPr/>
            </a:pPr>
            <a:r>
              <a:rPr lang="es-ES" b="0" i="1" u="none" dirty="0">
                <a:effectLst/>
                <a:latin typeface="Arial" panose="020B0604020202020204" pitchFamily="34" charset="0"/>
              </a:rPr>
              <a:t>Mantener la casa limpia y libre de polvo</a:t>
            </a:r>
            <a:endParaRPr lang="en-US" sz="1200" b="0" i="1"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b="0" i="0" dirty="0">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Pasar un trapeador/mapo mojado en pisos y superficies duras (por ejemplo, galerías/porches) para minimizar el polvo de plomo.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Limpiar superficies duras como mostradores, alféizares/antepechos y marcos de puertas con un paño mojado.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Inspeccionar y realizar mantenimiento de todas las superficies pintadas para evitar que se deterioren.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Limpiar el área con agua inmediatamente si nota cualquier pintura pelada, descascada, desintegrada o agrietada.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Es importante no picar ni rascar la zona, y también evitar que los niños tengan acceso a la área afectada.</a:t>
            </a:r>
            <a:endParaRPr lang="en-US" b="0" dirty="0"/>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36</a:t>
            </a:fld>
            <a:endParaRPr lang="en-US"/>
          </a:p>
        </p:txBody>
      </p:sp>
    </p:spTree>
    <p:extLst>
      <p:ext uri="{BB962C8B-B14F-4D97-AF65-F5344CB8AC3E}">
        <p14:creationId xmlns:p14="http://schemas.microsoft.com/office/powerpoint/2010/main" val="987332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i="1" u="none" kern="1200" dirty="0">
                <a:solidFill>
                  <a:schemeClr val="tx1"/>
                </a:solidFill>
                <a:effectLst/>
                <a:latin typeface="+mn-lt"/>
                <a:ea typeface="+mn-ea"/>
                <a:cs typeface="+mn-cs"/>
              </a:rPr>
              <a:t>b. </a:t>
            </a:r>
            <a:r>
              <a:rPr lang="es-ES" b="0" i="1" u="none" strike="noStrike" dirty="0">
                <a:effectLst/>
                <a:latin typeface="Arial" panose="020B0604020202020204" pitchFamily="34" charset="0"/>
              </a:rPr>
              <a:t>Llevar </a:t>
            </a:r>
            <a:r>
              <a:rPr lang="es-ES" b="0" i="1" u="none" dirty="0">
                <a:effectLst/>
                <a:latin typeface="Arial" panose="020B0604020202020204" pitchFamily="34" charset="0"/>
              </a:rPr>
              <a:t>una dieta rica en hierro, calcio y vitamina C</a:t>
            </a:r>
          </a:p>
          <a:p>
            <a:pPr marL="171450" lvl="0" indent="-171450">
              <a:buFont typeface="Arial" panose="020B0604020202020204" pitchFamily="34" charset="0"/>
              <a:buChar char="•"/>
            </a:pPr>
            <a:r>
              <a:rPr lang="es-ES" b="0" i="0" dirty="0">
                <a:effectLst/>
                <a:latin typeface="Arial" panose="020B0604020202020204" pitchFamily="34" charset="0"/>
              </a:rPr>
              <a:t>Asegurar de que los miembros de su familia </a:t>
            </a:r>
            <a:r>
              <a:rPr lang="es-ES" b="0" i="0" strike="noStrike" dirty="0">
                <a:effectLst/>
                <a:latin typeface="Arial" panose="020B0604020202020204" pitchFamily="34" charset="0"/>
              </a:rPr>
              <a:t>sigan </a:t>
            </a:r>
            <a:r>
              <a:rPr lang="es-ES" b="0" i="0" dirty="0">
                <a:effectLst/>
                <a:latin typeface="Arial" panose="020B0604020202020204" pitchFamily="34" charset="0"/>
              </a:rPr>
              <a:t>una dieta balanceada de frutas, verduras, granos, productos lácteos y proteínas. Los alimentos que tienen más calcio, hierro y vitamina C pueden ayudar a reducir la absorción del plomo. Los niños con dietas saludables absorben menos plomo. </a:t>
            </a:r>
          </a:p>
          <a:p>
            <a:pPr marL="171450" lvl="0" indent="-171450">
              <a:buFont typeface="Arial" panose="020B0604020202020204" pitchFamily="34" charset="0"/>
              <a:buChar char="•"/>
            </a:pPr>
            <a:r>
              <a:rPr lang="es-ES" b="0" i="0" dirty="0">
                <a:effectLst/>
                <a:latin typeface="Arial" panose="020B0604020202020204" pitchFamily="34" charset="0"/>
              </a:rPr>
              <a:t>Lavar bien todos los alimentos con agua potable antes de comer, incluyendo los alimentos tradicionales y culturales recogidos en áreas naturales. Esto ayuda a eliminar la tierra o el polvo de plomo que pueda haberse adherido a la superficie</a:t>
            </a:r>
            <a:r>
              <a:rPr lang="es-ES" b="1" i="0" dirty="0">
                <a:effectLst/>
                <a:latin typeface="Arial" panose="020B0604020202020204" pitchFamily="34" charset="0"/>
              </a:rPr>
              <a:t> </a:t>
            </a:r>
            <a:r>
              <a:rPr lang="es-ES" b="0" i="0" dirty="0">
                <a:effectLst/>
                <a:latin typeface="Arial" panose="020B0604020202020204" pitchFamily="34" charset="0"/>
              </a:rPr>
              <a:t>del alimento.</a:t>
            </a:r>
          </a:p>
          <a:p>
            <a:pPr marL="171450" lvl="0" indent="-171450">
              <a:buFont typeface="Arial" panose="020B0604020202020204" pitchFamily="34" charset="0"/>
              <a:buChar char="•"/>
            </a:pPr>
            <a:r>
              <a:rPr lang="es-ES" b="0" i="0" dirty="0">
                <a:effectLst/>
                <a:latin typeface="Arial" panose="020B0604020202020204" pitchFamily="34" charset="0"/>
              </a:rPr>
              <a:t>No tomar </a:t>
            </a:r>
            <a:r>
              <a:rPr lang="es-ES" b="0" i="0" strike="noStrike" dirty="0">
                <a:effectLst/>
                <a:latin typeface="Arial" panose="020B0604020202020204" pitchFamily="34" charset="0"/>
              </a:rPr>
              <a:t>agua ni </a:t>
            </a:r>
            <a:r>
              <a:rPr lang="es-ES" b="0" i="0" dirty="0">
                <a:effectLst/>
                <a:latin typeface="Arial" panose="020B0604020202020204" pitchFamily="34" charset="0"/>
              </a:rPr>
              <a:t>consumir alimentos cocidos o almacenados en utensilios de cocina de cerámica, alfarería o porcelana con esmalte a base de plomo con defectos o que son quebrados.</a:t>
            </a:r>
            <a:endParaRPr lang="en-US" dirty="0"/>
          </a:p>
          <a:p>
            <a:pPr marL="0" lvl="0" indent="0">
              <a:buFont typeface="Arial" panose="020B0604020202020204" pitchFamily="34" charset="0"/>
              <a:buNone/>
            </a:pP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37</a:t>
            </a:fld>
            <a:endParaRPr lang="en-US"/>
          </a:p>
        </p:txBody>
      </p:sp>
    </p:spTree>
    <p:extLst>
      <p:ext uri="{BB962C8B-B14F-4D97-AF65-F5344CB8AC3E}">
        <p14:creationId xmlns:p14="http://schemas.microsoft.com/office/powerpoint/2010/main" val="34937076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sz="1200" b="0" dirty="0">
                <a:latin typeface="Franklin Gothic Book"/>
                <a:cs typeface="Calibri Light" panose="020F0302020204030204" pitchFamily="34" charset="0"/>
              </a:rPr>
              <a:t>Tomar solo agua fría de la llave </a:t>
            </a:r>
            <a:r>
              <a:rPr lang="es-ES" b="0" i="0" dirty="0">
                <a:effectLst/>
                <a:latin typeface="Arial"/>
                <a:cs typeface="Arial"/>
              </a:rPr>
              <a:t>para beber, cocinar y preparar la fórmula del bebé. Utilizar agua de una fuente segura para preparar la fórmula del bebé. </a:t>
            </a:r>
            <a:r>
              <a:rPr lang="es-ES" b="0" i="0" strike="noStrike" dirty="0">
                <a:effectLst/>
                <a:latin typeface="Arial"/>
                <a:cs typeface="Arial"/>
              </a:rPr>
              <a:t>Calentar el agua fría en la estufa o en un microondas si se necesita agua tibia o caliente.</a:t>
            </a:r>
            <a:r>
              <a:rPr lang="es-ES" dirty="0">
                <a:latin typeface="Arial"/>
                <a:cs typeface="Arial"/>
              </a:rPr>
              <a:t> </a:t>
            </a:r>
            <a:endParaRPr lang="es-ES" b="0" i="0" strike="noStrike" dirty="0">
              <a:effectLst/>
              <a:latin typeface="Arial" panose="020B0604020202020204" pitchFamily="34" charset="0"/>
            </a:endParaRPr>
          </a:p>
          <a:p>
            <a:pPr marL="171450" lvl="0" indent="-171450">
              <a:buFont typeface="Arial" panose="020B0604020202020204" pitchFamily="34" charset="0"/>
              <a:buChar char="•"/>
            </a:pPr>
            <a:endParaRPr lang="es-ES" b="0" i="0" dirty="0">
              <a:effectLst/>
              <a:latin typeface="Arial" panose="020B0604020202020204" pitchFamily="34" charset="0"/>
            </a:endParaRPr>
          </a:p>
          <a:p>
            <a:pPr marL="171450" lvl="0" indent="-171450">
              <a:buFont typeface="Arial" panose="020B0604020202020204" pitchFamily="34" charset="0"/>
              <a:buChar char="•"/>
            </a:pPr>
            <a:r>
              <a:rPr lang="es-ES" b="0" i="0" dirty="0">
                <a:effectLst/>
                <a:latin typeface="Arial" panose="020B0604020202020204" pitchFamily="34" charset="0"/>
              </a:rPr>
              <a:t>Saber las fuentes de recursos naturales, ingredientes, hierbas, etc. que se utilizan para diversos fines para prevenir la exposición al plomo a través de la ingestión o la aspiración.</a:t>
            </a:r>
            <a:endParaRPr lang="en-US" dirty="0"/>
          </a:p>
          <a:p>
            <a:pPr marL="0" lvl="0" indent="0">
              <a:buFont typeface="Arial" panose="020B0604020202020204" pitchFamily="34" charset="0"/>
              <a:buNone/>
            </a:pPr>
            <a:endParaRPr lang="en-US" sz="1200" u="none" strike="noStrike" kern="1200" dirty="0">
              <a:solidFill>
                <a:schemeClr val="tx1"/>
              </a:solidFill>
              <a:effectLst/>
              <a:latin typeface="+mn-lt"/>
              <a:ea typeface="+mn-ea"/>
              <a:cs typeface="+mn-cs"/>
            </a:endParaRPr>
          </a:p>
          <a:p>
            <a:pPr marL="171450" indent="-171450">
              <a:buFont typeface="Arial" panose="020B0604020202020204" pitchFamily="34" charset="0"/>
              <a:buChar char="•"/>
              <a:defRPr/>
            </a:pPr>
            <a:r>
              <a:rPr lang="es-ES" b="0" i="0" dirty="0">
                <a:effectLst/>
                <a:latin typeface="Arial"/>
                <a:cs typeface="Arial"/>
              </a:rPr>
              <a:t>Verificar las advertencias federales, estatales, tribales o locales sobre el consumo de pescado para</a:t>
            </a:r>
            <a:r>
              <a:rPr lang="es-ES" dirty="0">
                <a:latin typeface="Arial"/>
                <a:cs typeface="Arial"/>
              </a:rPr>
              <a:t> personas</a:t>
            </a:r>
            <a:r>
              <a:rPr lang="es-ES" b="0" i="0" dirty="0">
                <a:effectLst/>
                <a:latin typeface="Arial"/>
                <a:cs typeface="Arial"/>
              </a:rPr>
              <a:t> embarazadas, niños menores de 15 años y el público en general. Esto incluye recomendaciones sobre la cantidad que debe ser consumida por mes para peces específicos y si se recomienda comer solo el flete o el pescado entero.</a:t>
            </a:r>
          </a:p>
        </p:txBody>
      </p:sp>
      <p:sp>
        <p:nvSpPr>
          <p:cNvPr id="4" name="Slide Number Placeholder 3"/>
          <p:cNvSpPr>
            <a:spLocks noGrp="1"/>
          </p:cNvSpPr>
          <p:nvPr>
            <p:ph type="sldNum" sz="quarter" idx="5"/>
          </p:nvPr>
        </p:nvSpPr>
        <p:spPr/>
        <p:txBody>
          <a:bodyPr/>
          <a:lstStyle/>
          <a:p>
            <a:fld id="{14D30F24-102C-45B0-A4D3-3934CE170B8D}" type="slidenum">
              <a:rPr lang="en-US" smtClean="0"/>
              <a:t>38</a:t>
            </a:fld>
            <a:endParaRPr lang="en-US"/>
          </a:p>
        </p:txBody>
      </p:sp>
    </p:spTree>
    <p:extLst>
      <p:ext uri="{BB962C8B-B14F-4D97-AF65-F5344CB8AC3E}">
        <p14:creationId xmlns:p14="http://schemas.microsoft.com/office/powerpoint/2010/main" val="12797876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none" kern="1200" dirty="0">
                <a:solidFill>
                  <a:schemeClr val="tx1"/>
                </a:solidFill>
                <a:effectLst/>
                <a:latin typeface="+mn-lt"/>
                <a:ea typeface="+mn-ea"/>
                <a:cs typeface="+mn-cs"/>
              </a:rPr>
              <a:t>c. </a:t>
            </a:r>
            <a:r>
              <a:rPr lang="en-US" sz="1200" i="1" u="none" kern="1200" dirty="0" err="1">
                <a:solidFill>
                  <a:schemeClr val="tx1"/>
                </a:solidFill>
                <a:effectLst/>
                <a:latin typeface="+mn-lt"/>
                <a:ea typeface="+mn-ea"/>
                <a:cs typeface="+mn-cs"/>
              </a:rPr>
              <a:t>Lavarse</a:t>
            </a:r>
            <a:r>
              <a:rPr lang="en-US" sz="1200" i="1" u="none" kern="1200" dirty="0">
                <a:solidFill>
                  <a:schemeClr val="tx1"/>
                </a:solidFill>
                <a:effectLst/>
                <a:latin typeface="+mn-lt"/>
                <a:ea typeface="+mn-ea"/>
                <a:cs typeface="+mn-cs"/>
              </a:rPr>
              <a:t> las manos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b="0" i="0" dirty="0">
                <a:effectLst/>
                <a:latin typeface="Arial" panose="020B0604020202020204" pitchFamily="34" charset="0"/>
              </a:rPr>
              <a:t>Usar jabón y agua (tibia o fría) para lavar las manos de los niños varias veces al día, especialmente después de jugar fuera de casa o con animales. </a:t>
            </a:r>
          </a:p>
          <a:p>
            <a:pPr marL="171450" lvl="0" indent="-171450">
              <a:buFont typeface="Arial" panose="020B0604020202020204" pitchFamily="34" charset="0"/>
              <a:buChar char="•"/>
            </a:pPr>
            <a:endParaRPr lang="es-ES" b="0" i="0" dirty="0">
              <a:effectLst/>
              <a:latin typeface="Arial" panose="020B0604020202020204" pitchFamily="34" charset="0"/>
            </a:endParaRPr>
          </a:p>
          <a:p>
            <a:pPr marL="171450" lvl="0" indent="-171450">
              <a:buFont typeface="Arial" panose="020B0604020202020204" pitchFamily="34" charset="0"/>
              <a:buChar char="•"/>
            </a:pPr>
            <a:r>
              <a:rPr lang="es-ES" b="0" i="0" dirty="0">
                <a:effectLst/>
                <a:latin typeface="Arial" panose="020B0604020202020204" pitchFamily="34" charset="0"/>
              </a:rPr>
              <a:t>Los adultos deben lavarse las manos después de participar en actividades en las que puedan haber entrado en contacto con el plomo.</a:t>
            </a:r>
            <a:endParaRPr lang="en-US" dirty="0"/>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39</a:t>
            </a:fld>
            <a:endParaRPr lang="en-US"/>
          </a:p>
        </p:txBody>
      </p:sp>
    </p:spTree>
    <p:extLst>
      <p:ext uri="{BB962C8B-B14F-4D97-AF65-F5344CB8AC3E}">
        <p14:creationId xmlns:p14="http://schemas.microsoft.com/office/powerpoint/2010/main" val="1428721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a:spcBef>
                <a:spcPts val="0"/>
              </a:spcBef>
              <a:spcAft>
                <a:spcPts val="0"/>
              </a:spcAft>
            </a:pPr>
            <a:r>
              <a:rPr lang="es-DO" sz="1200" dirty="0">
                <a:effectLst/>
                <a:latin typeface="Calibri" panose="020F0502020204030204" pitchFamily="34" charset="0"/>
                <a:ea typeface="MS Mincho" panose="02020609040205080304" pitchFamily="49" charset="-128"/>
                <a:cs typeface="Arial" panose="020B0604020202020204" pitchFamily="34" charset="0"/>
              </a:rPr>
              <a:t>Hagamos una lista de preguntas sobre el plomo y los impactos en la salud de estar expuestos al plomo con la esperanza de que cuando hayamos terminado hoy habremos cubierto y respondido a todas sus preguntas. Si no tiene preguntas en este momento, le invitamos a formular y añadir su pregunta más tarde. </a:t>
            </a:r>
          </a:p>
          <a:p>
            <a:pPr marL="0" marR="0">
              <a:spcBef>
                <a:spcPts val="0"/>
              </a:spcBef>
              <a:spcAft>
                <a:spcPts val="0"/>
              </a:spcAft>
            </a:pPr>
            <a:endParaRPr lang="es-DO" sz="1200" b="1" i="1" dirty="0">
              <a:effectLst/>
              <a:latin typeface="Calibri" panose="020F050202020403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s-DO" sz="1200" b="1" i="1" dirty="0">
                <a:effectLst/>
                <a:latin typeface="Calibri" panose="020F0502020204030204" pitchFamily="34" charset="0"/>
                <a:ea typeface="MS Mincho" panose="02020609040205080304" pitchFamily="49" charset="-128"/>
                <a:cs typeface="Arial" panose="020B0604020202020204" pitchFamily="34" charset="0"/>
              </a:rPr>
              <a:t>Nota para el instructor:</a:t>
            </a:r>
            <a:r>
              <a:rPr lang="es-DO" sz="1200" dirty="0">
                <a:effectLst/>
                <a:latin typeface="Calibri" panose="020F0502020204030204" pitchFamily="34" charset="0"/>
                <a:ea typeface="MS Mincho" panose="02020609040205080304" pitchFamily="49" charset="-128"/>
                <a:cs typeface="Arial" panose="020B0604020202020204" pitchFamily="34" charset="0"/>
              </a:rPr>
              <a:t> </a:t>
            </a:r>
            <a:r>
              <a:rPr lang="es-DO" sz="1200" i="1" dirty="0">
                <a:effectLst/>
                <a:latin typeface="Calibri" panose="020F0502020204030204" pitchFamily="34" charset="0"/>
                <a:ea typeface="MS Mincho" panose="02020609040205080304" pitchFamily="49" charset="-128"/>
                <a:cs typeface="Arial" panose="020B0604020202020204" pitchFamily="34" charset="0"/>
              </a:rPr>
              <a:t>Dé a los participantes tiempo para pensar y compartir sus preguntas. Pida a un participante que escriba las preguntas en la pizarra de papel para que usted pueda moderar la conversación. Consulte la pizarra durante todo el proceso.</a:t>
            </a:r>
          </a:p>
          <a:p>
            <a:pPr marL="0" marR="0">
              <a:spcBef>
                <a:spcPts val="0"/>
              </a:spcBef>
              <a:spcAft>
                <a:spcPts val="0"/>
              </a:spcAft>
            </a:pPr>
            <a:endParaRPr lang="en-US" sz="1200" dirty="0">
              <a:effectLst/>
              <a:latin typeface="Calibri" panose="020F0502020204030204" pitchFamily="34" charset="0"/>
              <a:ea typeface="MS Mincho" panose="02020609040205080304" pitchFamily="49" charset="-128"/>
              <a:cs typeface="Arial" panose="020B0604020202020204" pitchFamily="34" charset="0"/>
            </a:endParaRPr>
          </a:p>
          <a:p>
            <a:r>
              <a:rPr lang="es-ES" b="0" dirty="0"/>
              <a:t>Deberíamos poder responder a la mayoría de ellas (las preguntas) a lo largo de la sesión, si no, las anotaremos y responderemos</a:t>
            </a:r>
            <a:r>
              <a:rPr lang="es-ES" b="0"/>
              <a:t> </a:t>
            </a:r>
            <a:r>
              <a:rPr lang="es-ES" b="0" dirty="0"/>
              <a:t>al final de la sesión de hoy.</a:t>
            </a:r>
            <a:endParaRPr lang="en-US" b="0"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4</a:t>
            </a:fld>
            <a:endParaRPr lang="en-US"/>
          </a:p>
        </p:txBody>
      </p:sp>
      <p:sp>
        <p:nvSpPr>
          <p:cNvPr id="7" name="Slide Image Placeholder 6">
            <a:extLst>
              <a:ext uri="{FF2B5EF4-FFF2-40B4-BE49-F238E27FC236}">
                <a16:creationId xmlns:a16="http://schemas.microsoft.com/office/drawing/2014/main" id="{501D19BF-D012-5B4B-C945-E5C4B7F4C4A8}"/>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2002492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none" kern="1200" dirty="0">
                <a:solidFill>
                  <a:schemeClr val="tx1"/>
                </a:solidFill>
                <a:effectLst/>
                <a:latin typeface="+mn-lt"/>
                <a:ea typeface="+mn-ea"/>
                <a:cs typeface="+mn-cs"/>
              </a:rPr>
              <a:t>d. </a:t>
            </a:r>
            <a:r>
              <a:rPr lang="en-US" sz="1200" i="1" u="none" kern="1200" dirty="0" err="1">
                <a:solidFill>
                  <a:schemeClr val="tx1"/>
                </a:solidFill>
                <a:effectLst/>
                <a:latin typeface="+mn-lt"/>
                <a:ea typeface="+mn-ea"/>
                <a:cs typeface="+mn-cs"/>
              </a:rPr>
              <a:t>Jugar</a:t>
            </a:r>
            <a:r>
              <a:rPr lang="en-US" sz="1200" i="1" u="none" kern="1200" dirty="0">
                <a:solidFill>
                  <a:schemeClr val="tx1"/>
                </a:solidFill>
                <a:effectLst/>
                <a:latin typeface="+mn-lt"/>
                <a:ea typeface="+mn-ea"/>
                <a:cs typeface="+mn-cs"/>
              </a:rPr>
              <a:t> </a:t>
            </a:r>
            <a:r>
              <a:rPr lang="en-US" sz="1200" i="1" u="none" kern="1200" dirty="0" err="1">
                <a:solidFill>
                  <a:schemeClr val="tx1"/>
                </a:solidFill>
                <a:effectLst/>
                <a:latin typeface="+mn-lt"/>
                <a:ea typeface="+mn-ea"/>
                <a:cs typeface="+mn-cs"/>
              </a:rPr>
              <a:t>en</a:t>
            </a:r>
            <a:r>
              <a:rPr lang="en-US" sz="1200" i="1" u="none" kern="1200" dirty="0">
                <a:solidFill>
                  <a:schemeClr val="tx1"/>
                </a:solidFill>
                <a:effectLst/>
                <a:latin typeface="+mn-lt"/>
                <a:ea typeface="+mn-ea"/>
                <a:cs typeface="+mn-cs"/>
              </a:rPr>
              <a:t> la grama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b="0" i="0" dirty="0">
                <a:effectLst/>
                <a:latin typeface="Arial" panose="020B0604020202020204" pitchFamily="34" charset="0"/>
              </a:rPr>
              <a:t>Guiar a los niños a jugar en zonas con grama o con tierra no contaminada, especialmente si las zonas de recreo están cerca de carreteras, depósitos de chatarra, edificios más antiguos y lugares o propiedades no controlados o abandonados. </a:t>
            </a:r>
          </a:p>
          <a:p>
            <a:pPr marL="171450" lvl="0" indent="-171450">
              <a:buFont typeface="Arial" panose="020B0604020202020204" pitchFamily="34" charset="0"/>
              <a:buChar char="•"/>
            </a:pPr>
            <a:r>
              <a:rPr lang="es-ES" b="0" i="0" dirty="0">
                <a:effectLst/>
                <a:latin typeface="Arial" panose="020B0604020202020204" pitchFamily="34" charset="0"/>
              </a:rPr>
              <a:t>Utilizar zonas designadas para pícnic, acampada (camping) y caminatas.</a:t>
            </a:r>
          </a:p>
          <a:p>
            <a:pPr marL="171450" lvl="0" indent="-171450">
              <a:buFont typeface="Arial" panose="020B0604020202020204" pitchFamily="34" charset="0"/>
              <a:buChar char="•"/>
            </a:pPr>
            <a:r>
              <a:rPr lang="es-ES" b="0" i="0" dirty="0">
                <a:effectLst/>
                <a:latin typeface="Arial" panose="020B0604020202020204" pitchFamily="34" charset="0"/>
              </a:rPr>
              <a:t>Enseñar a los niños a limpiar y quitarse los zapatos y a lavarse las manos después de jugar fuera de casa.</a:t>
            </a:r>
          </a:p>
          <a:p>
            <a:pPr marL="171450" lvl="0" indent="-171450">
              <a:buFont typeface="Arial" panose="020B0604020202020204" pitchFamily="34" charset="0"/>
              <a:buChar char="•"/>
            </a:pPr>
            <a:r>
              <a:rPr lang="es-ES" b="0" i="0" dirty="0">
                <a:effectLst/>
                <a:latin typeface="Arial" panose="020B0604020202020204" pitchFamily="34" charset="0"/>
              </a:rPr>
              <a:t>Limpiar las patas de las mascotas antes de traerlas al interior. </a:t>
            </a:r>
          </a:p>
          <a:p>
            <a:pPr marL="171450" lvl="0" indent="-171450">
              <a:buFont typeface="Arial" panose="020B0604020202020204" pitchFamily="34" charset="0"/>
              <a:buChar char="•"/>
            </a:pPr>
            <a:r>
              <a:rPr lang="es-ES" b="0" i="0" dirty="0">
                <a:effectLst/>
                <a:latin typeface="Arial" panose="020B0604020202020204" pitchFamily="34" charset="0"/>
              </a:rPr>
              <a:t>Colocar tapetes para el polvo dentro y fuera de su casa.</a:t>
            </a:r>
            <a:endParaRPr lang="en-US" dirty="0"/>
          </a:p>
          <a:p>
            <a:pPr marL="0" lvl="0" indent="0">
              <a:buFont typeface="Arial" panose="020B0604020202020204" pitchFamily="34" charset="0"/>
              <a:buNone/>
            </a:pPr>
            <a:endParaRPr lang="en-US" sz="12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40</a:t>
            </a:fld>
            <a:endParaRPr lang="en-US"/>
          </a:p>
        </p:txBody>
      </p:sp>
    </p:spTree>
    <p:extLst>
      <p:ext uri="{BB962C8B-B14F-4D97-AF65-F5344CB8AC3E}">
        <p14:creationId xmlns:p14="http://schemas.microsoft.com/office/powerpoint/2010/main" val="13363364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b="0" i="1" u="none" dirty="0">
                <a:effectLst/>
                <a:latin typeface="Arial" panose="020B0604020202020204" pitchFamily="34" charset="0"/>
              </a:rPr>
              <a:t>e. Contratar a profesionales del plomo certificados</a:t>
            </a:r>
            <a:endParaRPr lang="en-US" sz="1200" i="1" u="none"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s-ES" b="0" i="0" dirty="0">
              <a:effectLst/>
              <a:latin typeface="Arial" panose="020B0604020202020204" pitchFamily="34" charset="0"/>
            </a:endParaRPr>
          </a:p>
          <a:p>
            <a:pPr marL="171450" lvl="0" indent="-171450">
              <a:buFont typeface="Arial" panose="020B0604020202020204" pitchFamily="34" charset="0"/>
              <a:buChar char="•"/>
            </a:pPr>
            <a:r>
              <a:rPr lang="es-ES" b="0" i="0" dirty="0">
                <a:effectLst/>
                <a:latin typeface="Arial" panose="020B0604020202020204" pitchFamily="34" charset="0"/>
              </a:rPr>
              <a:t>Para los hogares construidos antes de 1978, contratar a un profesional certificado en prácticas de trabajo seguras con el plomo para obras de renovación y reparación. Mantener a los habitantes fuera del área de trabajo durante los trabajos de renovación o reparación que alteran las superficies </a:t>
            </a:r>
            <a:r>
              <a:rPr lang="es-ES" b="0" i="0" strike="noStrike" dirty="0">
                <a:effectLst/>
                <a:latin typeface="Arial" panose="020B0604020202020204" pitchFamily="34" charset="0"/>
              </a:rPr>
              <a:t>pintadas</a:t>
            </a:r>
            <a:r>
              <a:rPr lang="es-ES" b="0" i="0" dirty="0">
                <a:effectLst/>
                <a:latin typeface="Arial" panose="020B0604020202020204" pitchFamily="34" charset="0"/>
              </a:rPr>
              <a:t> hasta que el área de trabajo esté limpia.</a:t>
            </a:r>
          </a:p>
          <a:p>
            <a:pPr marL="171450" lvl="0" indent="-171450">
              <a:buFont typeface="Arial" panose="020B0604020202020204" pitchFamily="34" charset="0"/>
              <a:buChar char="•"/>
            </a:pPr>
            <a:r>
              <a:rPr lang="es-ES" b="0" i="0" dirty="0">
                <a:effectLst/>
                <a:latin typeface="Arial" panose="020B0604020202020204" pitchFamily="34" charset="0"/>
              </a:rPr>
              <a:t>Al realizar renovaciones, reparaciones o pintura en el hogar, asegurar de que su contratista es certificado en prácticas de trabajo seguras con el plomo y que sigue las prácticas de trabajo seguras con el plomo según los requisitos de la Regla de Renovación, Reparación y Pintura de la EPA. Estos profesionales tienen formación especial y tienen certificación para realizar este tipo de trabajo. </a:t>
            </a:r>
          </a:p>
          <a:p>
            <a:pPr marL="171450" lvl="0" indent="-171450">
              <a:buFont typeface="Arial" panose="020B0604020202020204" pitchFamily="34" charset="0"/>
              <a:buChar char="•"/>
            </a:pPr>
            <a:r>
              <a:rPr lang="es-ES" b="0" i="0" dirty="0">
                <a:effectLst/>
                <a:latin typeface="Arial" panose="020B0604020202020204" pitchFamily="34" charset="0"/>
              </a:rPr>
              <a:t>Si usted está alquilando una casa o apartamento y piensa que puede contener pintura a base de plomo o peligros relacionados con el plomo, asegurar de que el propietario o la autoridad de vivienda tribal contrate a un profesional certificado en prácticas de trabajo seguras con el plomo para llevar a cabo los trabajos de renovación, reparación y pintura.</a:t>
            </a:r>
          </a:p>
          <a:p>
            <a:pPr marL="171450" lvl="0" indent="-171450">
              <a:buFont typeface="Arial" panose="020B0604020202020204" pitchFamily="34" charset="0"/>
              <a:buChar char="•"/>
            </a:pPr>
            <a:r>
              <a:rPr lang="es-ES" b="0" i="0" dirty="0">
                <a:effectLst/>
                <a:latin typeface="Arial" panose="020B0604020202020204" pitchFamily="34" charset="0"/>
              </a:rPr>
              <a:t>La EPA tiene un sitio web en el que puede encontrar un profesional certificado en prácticas de trabajo seguras con el plomo por estado: www.epa.gov/lead/findacontractor.</a:t>
            </a:r>
          </a:p>
          <a:p>
            <a:pPr marL="171450" lvl="0" indent="-171450">
              <a:buFont typeface="Arial" panose="020B0604020202020204" pitchFamily="34" charset="0"/>
              <a:buChar char="•"/>
            </a:pPr>
            <a:r>
              <a:rPr lang="es-ES" b="0" i="0" dirty="0">
                <a:effectLst/>
                <a:latin typeface="Arial" panose="020B0604020202020204" pitchFamily="34" charset="0"/>
              </a:rPr>
              <a:t>Considerar la posibilidad de contratar a un profesional </a:t>
            </a:r>
            <a:r>
              <a:rPr lang="es-DO" sz="1200" b="0" dirty="0"/>
              <a:t>de plomo certificado </a:t>
            </a:r>
            <a:r>
              <a:rPr lang="es-ES" b="0" i="0" dirty="0">
                <a:effectLst/>
                <a:latin typeface="Arial" panose="020B0604020202020204" pitchFamily="34" charset="0"/>
              </a:rPr>
              <a:t>para que realice una inspección de pintura a base de plomo en cualquier vivienda construida antes de 1978 para averiguar si su casa tiene pintura a base de plomo y dónde se encuentra.</a:t>
            </a:r>
            <a:endParaRPr lang="es-DO" sz="1800" b="0" u="none" strike="noStrike" dirty="0">
              <a:solidFill>
                <a:srgbClr val="1B1B1B"/>
              </a:solidFill>
              <a:effectLst/>
              <a:latin typeface="Calibri" panose="020F0502020204030204" pitchFamily="34" charset="0"/>
              <a:ea typeface="Times New Roman" panose="02020603050405020304" pitchFamily="18"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DO" sz="1800" u="none" strike="noStrike" dirty="0">
                <a:solidFill>
                  <a:srgbClr val="1B1B1B"/>
                </a:solidFill>
                <a:effectLst/>
                <a:latin typeface="Calibri" panose="020F0502020204030204" pitchFamily="34" charset="0"/>
                <a:ea typeface="Times New Roman" panose="02020603050405020304" pitchFamily="18" charset="0"/>
                <a:cs typeface="Arial" panose="020B0604020202020204" pitchFamily="34" charset="0"/>
              </a:rPr>
              <a:t>Si decide hacer sus propios trabajos de renovación, reparación y pintura, asegurar de utilizar las prácticas de trabajo seguras con el plomo de DIY</a:t>
            </a:r>
            <a:r>
              <a:rPr lang="es-DO" sz="1800" u="none" strike="noStrike" dirty="0">
                <a:effectLst/>
                <a:latin typeface="Calibri" panose="020F0502020204030204" pitchFamily="34" charset="0"/>
                <a:ea typeface="Times New Roman" panose="02020603050405020304" pitchFamily="18" charset="0"/>
                <a:cs typeface="Arial" panose="020B0604020202020204" pitchFamily="34" charset="0"/>
              </a:rPr>
              <a:t> (siglas en inglés que significa actividades de renovación, reparación y pintura que realiza uno mismo)</a:t>
            </a:r>
            <a:r>
              <a:rPr lang="es-DO" sz="1800" u="none" strike="noStrike" dirty="0">
                <a:solidFill>
                  <a:srgbClr val="1B1B1B"/>
                </a:solidFill>
                <a:effectLst/>
                <a:latin typeface="Calibri" panose="020F0502020204030204" pitchFamily="34" charset="0"/>
                <a:ea typeface="Times New Roman" panose="02020603050405020304" pitchFamily="18" charset="0"/>
                <a:cs typeface="Arial" panose="020B0604020202020204" pitchFamily="34" charset="0"/>
              </a:rPr>
              <a:t> para protegerse usted y a su familia. </a:t>
            </a:r>
            <a:r>
              <a:rPr lang="es-419" sz="1800" u="none" strike="noStrike" dirty="0">
                <a:solidFill>
                  <a:srgbClr val="1B1B1B"/>
                </a:solidFill>
                <a:effectLst/>
                <a:latin typeface="Calibri" panose="020F0502020204030204" pitchFamily="34" charset="0"/>
                <a:ea typeface="Times New Roman" panose="02020603050405020304" pitchFamily="18" charset="0"/>
                <a:cs typeface="Arial" panose="020B0604020202020204" pitchFamily="34" charset="0"/>
              </a:rPr>
              <a:t>Puede encontrar más información sobre las prácticas de trabajo seguras con el plomo de DIY en https://espanol.epa.gov/plomo/renovaciones-seguras-con-el-plomo-para-los-aficionados-al-DIY.</a:t>
            </a:r>
            <a:r>
              <a:rPr lang="es-419" sz="1800" u="none" strike="noStrike" dirty="0">
                <a:effectLst/>
                <a:latin typeface="Calibri" panose="020F0502020204030204" pitchFamily="34" charset="0"/>
                <a:ea typeface="Times New Roman" panose="02020603050405020304" pitchFamily="18" charset="0"/>
                <a:cs typeface="Arial" panose="020B0604020202020204" pitchFamily="34" charset="0"/>
              </a:rPr>
              <a:t> </a:t>
            </a:r>
            <a:endParaRPr lang="en-US" sz="1800" u="none" strike="noStrike"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41</a:t>
            </a:fld>
            <a:endParaRPr lang="en-US"/>
          </a:p>
        </p:txBody>
      </p:sp>
    </p:spTree>
    <p:extLst>
      <p:ext uri="{BB962C8B-B14F-4D97-AF65-F5344CB8AC3E}">
        <p14:creationId xmlns:p14="http://schemas.microsoft.com/office/powerpoint/2010/main" val="37944328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kern="1200" dirty="0">
                <a:solidFill>
                  <a:schemeClr val="tx1"/>
                </a:solidFill>
                <a:effectLst/>
                <a:latin typeface="+mn-lt"/>
                <a:ea typeface="+mn-ea"/>
                <a:cs typeface="+mn-cs"/>
              </a:rPr>
              <a:t>[Insert state-specific information about their lead programs if the state or tribe has their own program]</a:t>
            </a:r>
          </a:p>
          <a:p>
            <a:endParaRPr lang="en-US" dirty="0"/>
          </a:p>
        </p:txBody>
      </p:sp>
      <p:sp>
        <p:nvSpPr>
          <p:cNvPr id="4" name="Slide Number Placeholder 3"/>
          <p:cNvSpPr>
            <a:spLocks noGrp="1"/>
          </p:cNvSpPr>
          <p:nvPr>
            <p:ph type="sldNum" sz="quarter" idx="5"/>
          </p:nvPr>
        </p:nvSpPr>
        <p:spPr/>
        <p:txBody>
          <a:bodyPr/>
          <a:lstStyle/>
          <a:p>
            <a:fld id="{14D30F24-102C-45B0-A4D3-3934CE170B8D}" type="slidenum">
              <a:rPr lang="en-US" smtClean="0"/>
              <a:t>42</a:t>
            </a:fld>
            <a:endParaRPr lang="en-US"/>
          </a:p>
        </p:txBody>
      </p:sp>
    </p:spTree>
    <p:extLst>
      <p:ext uri="{BB962C8B-B14F-4D97-AF65-F5344CB8AC3E}">
        <p14:creationId xmlns:p14="http://schemas.microsoft.com/office/powerpoint/2010/main" val="20925975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1" u="none" dirty="0">
                <a:effectLst/>
                <a:latin typeface="Arial" panose="020B0604020202020204" pitchFamily="34" charset="0"/>
              </a:rPr>
              <a:t>f. </a:t>
            </a:r>
            <a:r>
              <a:rPr lang="en-US" b="0" i="1" u="none" dirty="0" err="1">
                <a:effectLst/>
                <a:latin typeface="Arial" panose="020B0604020202020204" pitchFamily="34" charset="0"/>
              </a:rPr>
              <a:t>Ducharse</a:t>
            </a:r>
            <a:r>
              <a:rPr lang="en-US" b="0" i="1" u="none" dirty="0">
                <a:effectLst/>
                <a:latin typeface="Arial" panose="020B0604020202020204" pitchFamily="34" charset="0"/>
              </a:rPr>
              <a:t> y </a:t>
            </a:r>
            <a:r>
              <a:rPr lang="en-US" b="0" i="1" u="none" dirty="0" err="1">
                <a:effectLst/>
                <a:latin typeface="Arial" panose="020B0604020202020204" pitchFamily="34" charset="0"/>
              </a:rPr>
              <a:t>cambiarse</a:t>
            </a:r>
            <a:endParaRPr lang="en-US" b="0" i="1" u="non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Limpiar o quitarse la ropa y los zapatos de trabajo antes de entrar en casa para evitar el ingreso del plomo del suelo, del lugar de trabajo o de actividades recreativas. Guardar la ropa y los zapatos de trabajo en una zona designada fuera de la casa.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Lavar la ropa de trabajo separada de la de otros miembros de la familia.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Tomar una ducha después de participar en actividades donde puede haber estado expuesto al plomo para eliminar el polvo de plomo de la piel y el cabello.</a:t>
            </a: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43</a:t>
            </a:fld>
            <a:endParaRPr lang="en-US"/>
          </a:p>
        </p:txBody>
      </p:sp>
    </p:spTree>
    <p:extLst>
      <p:ext uri="{BB962C8B-B14F-4D97-AF65-F5344CB8AC3E}">
        <p14:creationId xmlns:p14="http://schemas.microsoft.com/office/powerpoint/2010/main" val="3427840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1" u="none" dirty="0">
                <a:effectLst/>
                <a:latin typeface="Arial" panose="020B0604020202020204" pitchFamily="34" charset="0"/>
              </a:rPr>
              <a:t>g. Lavar los juguetes, bobos (chupetes) y biberones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b="0" i="0" dirty="0">
                <a:effectLst/>
                <a:latin typeface="Arial" panose="020B0604020202020204" pitchFamily="34" charset="0"/>
              </a:rPr>
              <a:t>Lavar con frecuencia los biberones, los chupetes (bobos) y los juguetes, como los muñecos de peluche.</a:t>
            </a:r>
          </a:p>
          <a:p>
            <a:pPr marL="171450" lvl="0" indent="-171450">
              <a:buFont typeface="Arial" panose="020B0604020202020204" pitchFamily="34" charset="0"/>
              <a:buChar char="•"/>
            </a:pPr>
            <a:r>
              <a:rPr lang="es-ES" b="0" i="0" dirty="0">
                <a:effectLst/>
                <a:latin typeface="Arial" panose="020B0604020202020204" pitchFamily="34" charset="0"/>
              </a:rPr>
              <a:t>No dejar que los niños muerdan juguetes pintados, alféizares/antepechos de ventanas u otras superficies pintadas.</a:t>
            </a: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44</a:t>
            </a:fld>
            <a:endParaRPr lang="en-US"/>
          </a:p>
        </p:txBody>
      </p:sp>
    </p:spTree>
    <p:extLst>
      <p:ext uri="{BB962C8B-B14F-4D97-AF65-F5344CB8AC3E}">
        <p14:creationId xmlns:p14="http://schemas.microsoft.com/office/powerpoint/2010/main" val="14836309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i="1" u="none" dirty="0">
                <a:effectLst/>
                <a:latin typeface="Arial" panose="020B0604020202020204" pitchFamily="34" charset="0"/>
              </a:rPr>
              <a:t>h. </a:t>
            </a:r>
            <a:r>
              <a:rPr lang="en-US" b="0" i="1" u="none" dirty="0" err="1">
                <a:effectLst/>
                <a:latin typeface="Arial" panose="020B0604020202020204" pitchFamily="34" charset="0"/>
              </a:rPr>
              <a:t>Hacer</a:t>
            </a:r>
            <a:r>
              <a:rPr lang="en-US" b="0" i="1" u="none" dirty="0">
                <a:effectLst/>
                <a:latin typeface="Arial" panose="020B0604020202020204" pitchFamily="34" charset="0"/>
              </a:rPr>
              <a:t> </a:t>
            </a:r>
            <a:r>
              <a:rPr lang="en-US" b="0" i="1" u="none" dirty="0" err="1">
                <a:effectLst/>
                <a:latin typeface="Arial" panose="020B0604020202020204" pitchFamily="34" charset="0"/>
              </a:rPr>
              <a:t>correr</a:t>
            </a:r>
            <a:r>
              <a:rPr lang="en-US" b="0" i="1" u="none" dirty="0">
                <a:effectLst/>
                <a:latin typeface="Arial" panose="020B0604020202020204" pitchFamily="34" charset="0"/>
              </a:rPr>
              <a:t> </a:t>
            </a:r>
            <a:r>
              <a:rPr lang="en-US" b="0" i="1" u="none" dirty="0" err="1">
                <a:effectLst/>
                <a:latin typeface="Arial" panose="020B0604020202020204" pitchFamily="34" charset="0"/>
              </a:rPr>
              <a:t>el</a:t>
            </a:r>
            <a:r>
              <a:rPr lang="en-US" b="0" i="1" u="none" dirty="0">
                <a:effectLst/>
                <a:latin typeface="Arial" panose="020B0604020202020204" pitchFamily="34" charset="0"/>
              </a:rPr>
              <a:t> </a:t>
            </a:r>
            <a:r>
              <a:rPr lang="en-US" b="0" i="1" u="none" dirty="0" err="1">
                <a:effectLst/>
                <a:latin typeface="Arial" panose="020B0604020202020204" pitchFamily="34" charset="0"/>
              </a:rPr>
              <a:t>agua</a:t>
            </a:r>
            <a:endParaRPr lang="en-US" b="0" i="1" u="none" dirty="0">
              <a:effectLst/>
              <a:latin typeface="Arial" panose="020B0604020202020204" pitchFamily="34" charset="0"/>
            </a:endParaRPr>
          </a:p>
          <a:p>
            <a:pPr marL="0" lvl="0" indent="0">
              <a:buFont typeface="Arial" panose="020B0604020202020204" pitchFamily="34" charset="0"/>
              <a:buNone/>
            </a:pPr>
            <a:endParaRPr lang="en-US" sz="1200" u="sng"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b="0" i="0" dirty="0">
                <a:effectLst/>
                <a:latin typeface="Arial" panose="020B0604020202020204" pitchFamily="34" charset="0"/>
              </a:rPr>
              <a:t>Antes de beber, descargar las tuberías de la casa abriendo la llave, tomando una ducha, lavando una tanda de ropa o lavando los platos. La cantidad de tiempo que debe dejar el agua correr dependerá de la existencia de una </a:t>
            </a:r>
            <a:r>
              <a:rPr lang="es-ES" b="0" i="0" u="none" dirty="0">
                <a:effectLst/>
                <a:latin typeface="Arial" panose="020B0604020202020204" pitchFamily="34" charset="0"/>
              </a:rPr>
              <a:t>línea de servicio </a:t>
            </a:r>
            <a:r>
              <a:rPr lang="es-ES" b="0" i="0" dirty="0">
                <a:effectLst/>
                <a:latin typeface="Arial" panose="020B0604020202020204" pitchFamily="34" charset="0"/>
              </a:rPr>
              <a:t>de plomo, y la longitud de dicha </a:t>
            </a:r>
            <a:r>
              <a:rPr lang="es-ES" b="0" i="0" u="none" dirty="0">
                <a:effectLst/>
                <a:latin typeface="Arial" panose="020B0604020202020204" pitchFamily="34" charset="0"/>
              </a:rPr>
              <a:t>línea de servicio</a:t>
            </a:r>
            <a:r>
              <a:rPr lang="es-ES" b="0" i="0" dirty="0">
                <a:effectLst/>
                <a:latin typeface="Arial" panose="020B0604020202020204" pitchFamily="34" charset="0"/>
              </a:rPr>
              <a:t>. Los residentes deben ponerse en contacto con su proveedor de agua para obtener recomendaciones sobre el tiempo de descarga en su comunidad.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dirty="0">
                <a:latin typeface="Franklin Gothic Book" panose="020B0503020102020204" pitchFamily="34" charset="0"/>
                <a:cs typeface="Calibri Light" panose="020F0302020204030204" pitchFamily="34" charset="0"/>
              </a:rPr>
              <a:t>Tomar solo agua fría de la llave </a:t>
            </a:r>
            <a:r>
              <a:rPr lang="es-ES" b="0" i="0" dirty="0">
                <a:effectLst/>
                <a:latin typeface="Arial" panose="020B0604020202020204" pitchFamily="34" charset="0"/>
              </a:rPr>
              <a:t>para beber, cocinar y preparar la fórmula del bebé. Recuerde: hervir el agua no elimina el plomo en el agua. </a:t>
            </a:r>
            <a:r>
              <a:rPr lang="es-ES" b="0" i="0" strike="noStrike" dirty="0">
                <a:effectLst/>
                <a:latin typeface="Arial" panose="020B0604020202020204" pitchFamily="34" charset="0"/>
              </a:rPr>
              <a:t>Caliente el agua fría en la estufa o en un microondas si se necesita agua tibia o caliente. Hervir el agua no elimina el plomo del agua.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Utilizar un filtro certificado para eliminar el plomo. Lea las instrucciones para aprender a instalar y utilizar correctamente su cartucho y cuándo reemplazarlo. El uso del cartucho después de que ha expirado puede hacer que sea menos eficaz en la eliminación del plomo. No use agua caliente con el filtro. </a:t>
            </a:r>
          </a:p>
          <a:p>
            <a:pPr marL="171450" lvl="0" indent="-171450">
              <a:buFont typeface="Arial" panose="020B0604020202020204" pitchFamily="34" charset="0"/>
              <a:buChar char="•"/>
            </a:pPr>
            <a:r>
              <a:rPr lang="es-ES" b="0" i="0" dirty="0">
                <a:effectLst/>
                <a:latin typeface="Arial" panose="020B0604020202020204" pitchFamily="34" charset="0"/>
              </a:rPr>
              <a:t>Limpiar la rejilla de la llave (también conocida como aireador) regularmente. Sedimento, escombros y partículas de plomo pueden recolectarse en su aireador. Si las partículas de plomo quedan retenidas en el aireador, el plomo puede llegar al agua. </a:t>
            </a: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45</a:t>
            </a:fld>
            <a:endParaRPr lang="en-US"/>
          </a:p>
        </p:txBody>
      </p:sp>
    </p:spTree>
    <p:extLst>
      <p:ext uri="{BB962C8B-B14F-4D97-AF65-F5344CB8AC3E}">
        <p14:creationId xmlns:p14="http://schemas.microsoft.com/office/powerpoint/2010/main" val="16743946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s-ES" b="0" i="0" dirty="0">
                <a:effectLst/>
                <a:latin typeface="Arial" panose="020B0604020202020204" pitchFamily="34" charset="0"/>
              </a:rPr>
              <a:t>Ponerse en contacto con su proveedor de agua o con un plomero profesional para determinar si la tubería que conecta su casa con la principal (llamada la línea de servicio) está hecha de plomo. </a:t>
            </a:r>
          </a:p>
          <a:p>
            <a:pPr marL="171450" lvl="0" indent="-171450">
              <a:buFont typeface="Arial" panose="020B0604020202020204" pitchFamily="34" charset="0"/>
              <a:buChar char="•"/>
            </a:pPr>
            <a:r>
              <a:rPr lang="es-ES" b="0" i="0" dirty="0">
                <a:effectLst/>
                <a:latin typeface="Arial" panose="020B0604020202020204" pitchFamily="34" charset="0"/>
              </a:rPr>
              <a:t>Ponerse en contacto con su proveedor de agua para que analicen el agua y le informen sobre los niveles de plomo en la misma.</a:t>
            </a:r>
          </a:p>
          <a:p>
            <a:pPr marL="171450" lvl="0" indent="-171450">
              <a:buFont typeface="Arial" panose="020B0604020202020204" pitchFamily="34" charset="0"/>
              <a:buChar char="•"/>
            </a:pPr>
            <a:endParaRPr lang="en-US" sz="12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4D30F24-102C-45B0-A4D3-3934CE170B8D}" type="slidenum">
              <a:rPr lang="en-US" smtClean="0"/>
              <a:t>46</a:t>
            </a:fld>
            <a:endParaRPr lang="en-US"/>
          </a:p>
        </p:txBody>
      </p:sp>
    </p:spTree>
    <p:extLst>
      <p:ext uri="{BB962C8B-B14F-4D97-AF65-F5344CB8AC3E}">
        <p14:creationId xmlns:p14="http://schemas.microsoft.com/office/powerpoint/2010/main" val="42217601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s-ES" b="0" i="0" dirty="0">
                <a:effectLst/>
                <a:latin typeface="Arial" panose="020B0604020202020204" pitchFamily="34" charset="0"/>
              </a:rPr>
              <a:t>Si el agua que recibe procede de un pozo (o de una cisterna), consultar a su departamento de salud o a su proveedor de agua cercana que utiliza agua subterránea para obtener información sobre el agua de su zona.</a:t>
            </a:r>
          </a:p>
          <a:p>
            <a:pPr marL="171450" lvl="0" indent="-171450">
              <a:buFont typeface="Arial" panose="020B0604020202020204" pitchFamily="34" charset="0"/>
              <a:buChar char="•"/>
            </a:pPr>
            <a:r>
              <a:rPr lang="es-ES" b="0" i="0" dirty="0">
                <a:effectLst/>
                <a:latin typeface="Arial" panose="020B0604020202020204" pitchFamily="34" charset="0"/>
              </a:rPr>
              <a:t>Tener en cuenta cualquier trabajo de construcción o mantenimiento que pueda alterar su línea de servicio de plomo. La construcción puede hacer que se libere más plomo de una línea de servicio.</a:t>
            </a:r>
            <a:endParaRPr lang="en-US" dirty="0"/>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47</a:t>
            </a:fld>
            <a:endParaRPr lang="en-US"/>
          </a:p>
        </p:txBody>
      </p:sp>
    </p:spTree>
    <p:extLst>
      <p:ext uri="{BB962C8B-B14F-4D97-AF65-F5344CB8AC3E}">
        <p14:creationId xmlns:p14="http://schemas.microsoft.com/office/powerpoint/2010/main" val="36612708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La única manera de saber si un niño tiene plomo en su sangre es </a:t>
            </a:r>
            <a:r>
              <a:rPr lang="es-ES" b="0" i="0" u="none" dirty="0">
                <a:effectLst/>
                <a:latin typeface="Arial" panose="020B0604020202020204" pitchFamily="34" charset="0"/>
              </a:rPr>
              <a:t>hacerle </a:t>
            </a:r>
            <a:r>
              <a:rPr lang="es-ES" b="0" i="0" dirty="0">
                <a:effectLst/>
                <a:latin typeface="Arial" panose="020B0604020202020204" pitchFamily="34" charset="0"/>
              </a:rPr>
              <a:t>un análisis de sangre.</a:t>
            </a:r>
            <a:r>
              <a:rPr lang="es-ES" b="0" i="0" strike="sngStrike" dirty="0">
                <a:effectLs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strike="sng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Debido a que la exposición al plomo a menudo ocurre sin síntomas obvios, con frecuencia pasa desapercibida.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Ninguna cantidad de plomo es segura para los niños. Generalmente se recomienda que los niños hagan análisis a un año y 2 años de edad.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ffectLst/>
                <a:latin typeface="Segoe UI" panose="020B0502040204020203" pitchFamily="34" charset="0"/>
              </a:rPr>
              <a:t>Se requieren pruebas de plomo en la sangre para: </a:t>
            </a:r>
            <a:br>
              <a:rPr lang="es-ES" sz="1200" dirty="0">
                <a:effectLst/>
                <a:latin typeface="Segoe UI" panose="020B0502040204020203" pitchFamily="34" charset="0"/>
              </a:rPr>
            </a:br>
            <a:br>
              <a:rPr lang="es-ES" sz="1200" dirty="0">
                <a:effectLst/>
                <a:latin typeface="Segoe UI" panose="020B0502040204020203" pitchFamily="34" charset="0"/>
              </a:rPr>
            </a:br>
            <a:r>
              <a:rPr lang="es-ES" sz="1200" dirty="0">
                <a:effectLst/>
                <a:latin typeface="Segoe UI" panose="020B0502040204020203" pitchFamily="34" charset="0"/>
              </a:rPr>
              <a:t>Niños de 12 y 24 meses de edad que reciben Medicaid y</a:t>
            </a:r>
            <a:br>
              <a:rPr lang="es-ES" sz="1200" dirty="0">
                <a:effectLst/>
                <a:latin typeface="Segoe UI" panose="020B0502040204020203" pitchFamily="34" charset="0"/>
              </a:rPr>
            </a:br>
            <a:br>
              <a:rPr lang="es-ES" sz="1200" dirty="0">
                <a:effectLst/>
                <a:latin typeface="Segoe UI" panose="020B0502040204020203" pitchFamily="34" charset="0"/>
              </a:rPr>
            </a:br>
            <a:r>
              <a:rPr lang="es-ES" sz="1200" dirty="0">
                <a:effectLst/>
                <a:latin typeface="Segoe UI" panose="020B0502040204020203" pitchFamily="34" charset="0"/>
              </a:rPr>
              <a:t>Niños entre 24 y 72 meses de edad que reciben Medicaid sin tener registrada una prueba de plomo en la sangre realiza previamente. </a:t>
            </a:r>
            <a:br>
              <a:rPr lang="es-ES" sz="1200" dirty="0">
                <a:effectLst/>
                <a:latin typeface="Segoe UI" panose="020B0502040204020203" pitchFamily="34" charset="0"/>
              </a:rPr>
            </a:br>
            <a:br>
              <a:rPr lang="es-ES" sz="1200" dirty="0">
                <a:effectLst/>
                <a:latin typeface="Segoe UI" panose="020B0502040204020203" pitchFamily="34" charset="0"/>
              </a:rPr>
            </a:br>
            <a:r>
              <a:rPr lang="es-ES" sz="1200" dirty="0">
                <a:effectLst/>
                <a:latin typeface="Segoe UI" panose="020B0502040204020203" pitchFamily="34" charset="0"/>
              </a:rPr>
              <a:t>Los Centros de Control y Prevención de Enfermedades (CDC, por sus siglas en inglés) recomienda hacer pruebas de plomo en la sangre en: </a:t>
            </a:r>
            <a:br>
              <a:rPr lang="es-ES" sz="1200" dirty="0">
                <a:effectLst/>
                <a:latin typeface="Segoe UI" panose="020B0502040204020203" pitchFamily="34" charset="0"/>
              </a:rPr>
            </a:br>
            <a:br>
              <a:rPr lang="es-ES" sz="1200" dirty="0">
                <a:effectLst/>
                <a:latin typeface="Segoe UI" panose="020B0502040204020203" pitchFamily="34" charset="0"/>
              </a:rPr>
            </a:br>
            <a:r>
              <a:rPr lang="es-ES" sz="1200" dirty="0">
                <a:effectLst/>
                <a:latin typeface="Segoe UI" panose="020B0502040204020203" pitchFamily="34" charset="0"/>
              </a:rPr>
              <a:t>Niños de 12 y 24 meses de edad que viven en zonas o que pertenecen a grupos de alto riesgo, </a:t>
            </a:r>
            <a:br>
              <a:rPr lang="es-ES" sz="1200" dirty="0">
                <a:effectLst/>
                <a:latin typeface="Segoe UI" panose="020B0502040204020203" pitchFamily="34" charset="0"/>
              </a:rPr>
            </a:br>
            <a:br>
              <a:rPr lang="es-ES" sz="1200" dirty="0">
                <a:effectLst/>
                <a:latin typeface="Segoe UI" panose="020B0502040204020203" pitchFamily="34" charset="0"/>
              </a:rPr>
            </a:br>
            <a:r>
              <a:rPr lang="es-ES" sz="1200" dirty="0">
                <a:effectLst/>
                <a:latin typeface="Segoe UI" panose="020B0502040204020203" pitchFamily="34" charset="0"/>
              </a:rPr>
              <a:t>Niños u otros familiares que han estado expuestos a altos niveles de plomo, </a:t>
            </a:r>
            <a:br>
              <a:rPr lang="es-ES" sz="1200" dirty="0">
                <a:effectLst/>
                <a:latin typeface="Segoe UI" panose="020B0502040204020203" pitchFamily="34" charset="0"/>
              </a:rPr>
            </a:br>
            <a:br>
              <a:rPr lang="es-ES" sz="1200" dirty="0">
                <a:effectLst/>
                <a:latin typeface="Segoe UI" panose="020B0502040204020203" pitchFamily="34" charset="0"/>
              </a:rPr>
            </a:br>
            <a:r>
              <a:rPr lang="es-ES" sz="1200" dirty="0">
                <a:effectLst/>
                <a:latin typeface="Segoe UI" panose="020B0502040204020203" pitchFamily="34" charset="0"/>
              </a:rPr>
              <a:t>Niños que deben hacerse la prueba según su plan de exámenes de salud estatal o local, y </a:t>
            </a:r>
            <a:br>
              <a:rPr lang="es-ES" sz="1200" dirty="0">
                <a:effectLst/>
                <a:latin typeface="Segoe UI" panose="020B0502040204020203" pitchFamily="34" charset="0"/>
              </a:rPr>
            </a:br>
            <a:br>
              <a:rPr lang="es-ES" sz="1200" dirty="0">
                <a:effectLst/>
                <a:latin typeface="Segoe UI" panose="020B0502040204020203" pitchFamily="34" charset="0"/>
              </a:rPr>
            </a:br>
            <a:r>
              <a:rPr lang="es-ES" sz="1200" dirty="0">
                <a:effectLst/>
                <a:latin typeface="Segoe UI" panose="020B0502040204020203" pitchFamily="34" charset="0"/>
              </a:rPr>
              <a:t>Personas embarazadas que creen haber estado expuestas al plomo.</a:t>
            </a:r>
            <a:br>
              <a:rPr lang="es-ES" sz="1200" dirty="0">
                <a:effectLst/>
                <a:latin typeface="Segoe UI" panose="020B0502040204020203" pitchFamily="34" charset="0"/>
              </a:rPr>
            </a:br>
            <a:br>
              <a:rPr lang="es-ES" sz="1200" dirty="0">
                <a:effectLst/>
                <a:latin typeface="Segoe UI" panose="020B0502040204020203" pitchFamily="34" charset="0"/>
              </a:rPr>
            </a:br>
            <a:r>
              <a:rPr lang="es-ES" sz="1200" dirty="0">
                <a:effectLst/>
                <a:latin typeface="Segoe UI" panose="020B0502040204020203" pitchFamily="34" charset="0"/>
              </a:rPr>
              <a:t>En 2021, los CDC actualizaron el valor de referencia de plomo en sangre (BLRV, por sus siglas en inglés) de 5,0 μg/</a:t>
            </a:r>
            <a:r>
              <a:rPr lang="es-ES" sz="1200" dirty="0" err="1">
                <a:effectLst/>
                <a:latin typeface="Segoe UI" panose="020B0502040204020203" pitchFamily="34" charset="0"/>
              </a:rPr>
              <a:t>dL</a:t>
            </a:r>
            <a:r>
              <a:rPr lang="es-ES" sz="1200" dirty="0">
                <a:effectLst/>
                <a:latin typeface="Segoe UI" panose="020B0502040204020203" pitchFamily="34" charset="0"/>
              </a:rPr>
              <a:t> a 3,5 μg/</a:t>
            </a:r>
            <a:r>
              <a:rPr lang="es-ES" sz="1200" dirty="0" err="1">
                <a:effectLst/>
                <a:latin typeface="Segoe UI" panose="020B0502040204020203" pitchFamily="34" charset="0"/>
              </a:rPr>
              <a:t>dL</a:t>
            </a:r>
            <a:r>
              <a:rPr lang="es-ES" sz="1200" dirty="0">
                <a:effectLst/>
                <a:latin typeface="Segoe UI" panose="020B0502040204020203" pitchFamily="34" charset="0"/>
              </a:rPr>
              <a:t>. El BLRV es el nivel en el que un niño tiene más plomo en la sangre que la mayoría de los niños estadounidenses (97.5% de los niños de 1 a 5 años) y se utiliza como una guía para determinar</a:t>
            </a:r>
            <a:endParaRPr lang="es-ES" sz="1200" dirty="0">
              <a:effectLst/>
              <a:latin typeface="Arial" panose="020B0604020202020204" pitchFamily="34"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4D30F24-102C-45B0-A4D3-3934CE170B8D}" type="slidenum">
              <a:rPr lang="en-US" smtClean="0"/>
              <a:t>48</a:t>
            </a:fld>
            <a:endParaRPr lang="en-US"/>
          </a:p>
        </p:txBody>
      </p:sp>
    </p:spTree>
    <p:extLst>
      <p:ext uri="{BB962C8B-B14F-4D97-AF65-F5344CB8AC3E}">
        <p14:creationId xmlns:p14="http://schemas.microsoft.com/office/powerpoint/2010/main" val="2900812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tx1"/>
                </a:solidFill>
                <a:effectLst/>
                <a:latin typeface="+mn-lt"/>
                <a:ea typeface="+mn-ea"/>
                <a:cs typeface="+mn-cs"/>
              </a:rPr>
              <a:t>Levant</a:t>
            </a:r>
            <a:r>
              <a:rPr lang="es-ES" sz="1800" b="0" kern="1200" dirty="0">
                <a:solidFill>
                  <a:schemeClr val="tx1"/>
                </a:solidFill>
                <a:effectLst/>
                <a:latin typeface="+mn-lt"/>
                <a:ea typeface="+mn-ea"/>
                <a:cs typeface="+mn-cs"/>
              </a:rPr>
              <a:t>e</a:t>
            </a:r>
            <a:r>
              <a:rPr lang="es-ES" sz="1800" kern="1200" dirty="0">
                <a:solidFill>
                  <a:schemeClr val="tx1"/>
                </a:solidFill>
                <a:effectLst/>
                <a:latin typeface="+mn-lt"/>
                <a:ea typeface="+mn-ea"/>
                <a:cs typeface="+mn-cs"/>
              </a:rPr>
              <a:t> la mano si se han hecho análisis de plomo para sus hijos o nietos en el pasado.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tx1"/>
                </a:solidFill>
                <a:effectLst/>
                <a:latin typeface="+mn-lt"/>
                <a:ea typeface="+mn-ea"/>
                <a:cs typeface="+mn-cs"/>
              </a:rPr>
              <a:t>Ponerse en contacto con su médico, departamento de salud local, clínica u hospital si desea más información sobre los análisis de plomo o como realizar un análisis de plomo para sus hijos o familiares. Si se detecta plomo, su medico le hará recomendaciones sobre los próximos pasos.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kern="1200" dirty="0">
                <a:solidFill>
                  <a:schemeClr val="tx1"/>
                </a:solidFill>
                <a:effectLst/>
                <a:latin typeface="+mn-lt"/>
                <a:ea typeface="+mn-ea"/>
                <a:cs typeface="+mn-cs"/>
              </a:rPr>
              <a:t>Si no tiene un médico, puede visitar </a:t>
            </a:r>
            <a:r>
              <a:rPr lang="en-US" sz="1800" b="0" dirty="0">
                <a:solidFill>
                  <a:srgbClr val="000000"/>
                </a:solidFill>
                <a:effectLst/>
                <a:latin typeface="Trebuchet MS" panose="020B0603020202020204" pitchFamily="34" charset="0"/>
              </a:rPr>
              <a:t>[insert community-specific information].</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49</a:t>
            </a:fld>
            <a:endParaRPr lang="en-US"/>
          </a:p>
        </p:txBody>
      </p:sp>
    </p:spTree>
    <p:extLst>
      <p:ext uri="{BB962C8B-B14F-4D97-AF65-F5344CB8AC3E}">
        <p14:creationId xmlns:p14="http://schemas.microsoft.com/office/powerpoint/2010/main" val="3645396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53568" y="2523744"/>
            <a:ext cx="6388608" cy="6461760"/>
          </a:xfrm>
        </p:spPr>
        <p:txBody>
          <a:bodyPr/>
          <a:lstStyle/>
          <a:p>
            <a:r>
              <a:rPr lang="es-ES" sz="1200" b="0" i="1" kern="1200" dirty="0">
                <a:solidFill>
                  <a:schemeClr val="tx1"/>
                </a:solidFill>
                <a:effectLst/>
                <a:latin typeface="+mn-lt"/>
                <a:ea typeface="+mn-ea"/>
                <a:cs typeface="+mn-cs"/>
              </a:rPr>
              <a:t>DIAPOSITIVA ANIMADA - Los cuadros de texto aparecerán en orden cuando se produzca cada clic. </a:t>
            </a:r>
          </a:p>
          <a:p>
            <a:endParaRPr lang="es-ES" sz="1200" b="1" i="1" kern="1200" dirty="0">
              <a:solidFill>
                <a:schemeClr val="tx1"/>
              </a:solidFill>
              <a:effectLst/>
              <a:latin typeface="+mn-lt"/>
              <a:ea typeface="+mn-ea"/>
              <a:cs typeface="+mn-cs"/>
            </a:endParaRPr>
          </a:p>
          <a:p>
            <a:pPr marL="0" marR="0">
              <a:spcBef>
                <a:spcPts val="0"/>
              </a:spcBef>
              <a:spcAft>
                <a:spcPts val="0"/>
              </a:spcAft>
            </a:pPr>
            <a:r>
              <a:rPr lang="es-DO" sz="1200" dirty="0">
                <a:effectLst/>
                <a:latin typeface="+mn-lt"/>
                <a:ea typeface="MS Mincho" panose="02020609040205080304" pitchFamily="49" charset="-128"/>
                <a:cs typeface="Arial" panose="020B0604020202020204" pitchFamily="34" charset="0"/>
              </a:rPr>
              <a:t>Debo reconocer que la información que estamos cubriendo hoy puede parecer alarmante, pero cuando estamos conscientes e informados sobre el tema, estamos facultados para tomar medidas preventivas para salvaguardar nuestra salud. Prevenir la exposición al plomo en niños pequeños (menores de seis años) es sumamente importante, porque a medida que sus cuerpos crecen y se desarrollan, son más vulnerables a los impactos perjudiciales permanentes del plomo. Como padres, abuelos, maestros, líderes tribales y otras personas que se preocupan por el bienestar de nuestra comunidad, podemos tomar acciones sencillas en este mismo instante para prevenir la exposición al plomo, lo que al mismo tiempo puede beneficiar la salud general de nuestra tierra y de nuestras familias. ¡La exposición al plomo es prevenible!</a:t>
            </a:r>
          </a:p>
          <a:p>
            <a:pPr marL="0" marR="0">
              <a:spcBef>
                <a:spcPts val="0"/>
              </a:spcBef>
              <a:spcAft>
                <a:spcPts val="0"/>
              </a:spcAft>
            </a:pPr>
            <a:endParaRPr lang="es-DO" sz="1200"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ES" sz="1200" b="1" dirty="0">
                <a:effectLst/>
                <a:latin typeface="+mn-lt"/>
                <a:ea typeface="MS Mincho" panose="02020609040205080304" pitchFamily="49" charset="-128"/>
                <a:cs typeface="Arial" panose="020B0604020202020204" pitchFamily="34" charset="0"/>
              </a:rPr>
              <a:t>Empecemos con repasar la imagen en la hoja de ejercicios. La imagen muestra acciones sencillas que podemos tomar para reducir la exposición potencial al plomo.</a:t>
            </a:r>
            <a:endParaRPr lang="en-US" sz="1200" b="1"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DO" sz="1200" dirty="0">
                <a:effectLst/>
                <a:latin typeface="+mn-lt"/>
                <a:ea typeface="MS Mincho" panose="02020609040205080304" pitchFamily="49" charset="-128"/>
                <a:cs typeface="Arial" panose="020B0604020202020204" pitchFamily="34" charset="0"/>
              </a:rPr>
              <a:t> </a:t>
            </a:r>
            <a:endParaRPr lang="en-US" sz="1200"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DO" sz="1200" b="1" i="1" strike="noStrike" dirty="0">
                <a:effectLst/>
                <a:latin typeface="+mn-lt"/>
                <a:ea typeface="MS Mincho" panose="02020609040205080304" pitchFamily="49" charset="-128"/>
                <a:cs typeface="Arial" panose="020B0604020202020204" pitchFamily="34" charset="0"/>
              </a:rPr>
              <a:t>Nota para el instructor:</a:t>
            </a:r>
            <a:r>
              <a:rPr lang="es-DO" sz="1200" strike="noStrike" dirty="0">
                <a:effectLst/>
                <a:latin typeface="+mn-lt"/>
                <a:ea typeface="MS Mincho" panose="02020609040205080304" pitchFamily="49" charset="-128"/>
                <a:cs typeface="Arial" panose="020B0604020202020204" pitchFamily="34" charset="0"/>
              </a:rPr>
              <a:t> </a:t>
            </a:r>
            <a:r>
              <a:rPr lang="es-DO" sz="1200" i="1" strike="noStrike" dirty="0">
                <a:effectLst/>
                <a:latin typeface="+mn-lt"/>
                <a:ea typeface="MS Mincho" panose="02020609040205080304" pitchFamily="49" charset="-128"/>
                <a:cs typeface="Arial" panose="020B0604020202020204" pitchFamily="34" charset="0"/>
              </a:rPr>
              <a:t>Entregue un lápiz y una copia de la Hoja de trabajo y de los Mensajes clave del Módulo 1 a cada participante. </a:t>
            </a:r>
            <a:endParaRPr lang="en-US" sz="1200" strike="noStrike"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DO" sz="1200" strike="noStrike" dirty="0">
                <a:effectLst/>
                <a:latin typeface="+mn-lt"/>
                <a:ea typeface="MS Mincho" panose="02020609040205080304" pitchFamily="49" charset="-128"/>
                <a:cs typeface="Arial" panose="020B0604020202020204" pitchFamily="34" charset="0"/>
              </a:rPr>
              <a:t> </a:t>
            </a:r>
            <a:endParaRPr lang="en-US" sz="1200" strike="noStrike"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DO" sz="1200" strike="noStrike" dirty="0">
                <a:effectLst/>
                <a:latin typeface="+mn-lt"/>
                <a:ea typeface="MS Mincho" panose="02020609040205080304" pitchFamily="49" charset="-128"/>
                <a:cs typeface="Arial" panose="020B0604020202020204" pitchFamily="34" charset="0"/>
              </a:rPr>
              <a:t>Aquí está el material que usaremos hoy, la </a:t>
            </a:r>
            <a:r>
              <a:rPr lang="es-DO" sz="1200" i="1" strike="noStrike" dirty="0">
                <a:effectLst/>
                <a:latin typeface="+mn-lt"/>
                <a:ea typeface="MS Mincho" panose="02020609040205080304" pitchFamily="49" charset="-128"/>
                <a:cs typeface="Arial" panose="020B0604020202020204" pitchFamily="34" charset="0"/>
              </a:rPr>
              <a:t>Hoja de trabajo y los Mensajes clave </a:t>
            </a:r>
            <a:r>
              <a:rPr lang="es-DO" sz="1200" strike="noStrike" dirty="0">
                <a:effectLst/>
                <a:latin typeface="+mn-lt"/>
                <a:ea typeface="MS Mincho" panose="02020609040205080304" pitchFamily="49" charset="-128"/>
                <a:cs typeface="Arial" panose="020B0604020202020204" pitchFamily="34" charset="0"/>
              </a:rPr>
              <a:t>del M</a:t>
            </a:r>
            <a:r>
              <a:rPr lang="es-419" sz="1200" strike="noStrike" dirty="0" err="1">
                <a:effectLst/>
                <a:latin typeface="+mn-lt"/>
                <a:ea typeface="MS Mincho" panose="02020609040205080304" pitchFamily="49" charset="-128"/>
                <a:cs typeface="Arial" panose="020B0604020202020204" pitchFamily="34" charset="0"/>
              </a:rPr>
              <a:t>ódulo</a:t>
            </a:r>
            <a:r>
              <a:rPr lang="es-419" sz="1200" strike="noStrike" dirty="0">
                <a:effectLst/>
                <a:latin typeface="+mn-lt"/>
                <a:ea typeface="MS Mincho" panose="02020609040205080304" pitchFamily="49" charset="-128"/>
                <a:cs typeface="Arial" panose="020B0604020202020204" pitchFamily="34" charset="0"/>
              </a:rPr>
              <a:t> 1</a:t>
            </a:r>
            <a:r>
              <a:rPr lang="es-DO" sz="1200" strike="noStrike" dirty="0">
                <a:effectLst/>
                <a:latin typeface="+mn-lt"/>
                <a:ea typeface="MS Mincho" panose="02020609040205080304" pitchFamily="49" charset="-128"/>
                <a:cs typeface="Arial" panose="020B0604020202020204" pitchFamily="34" charset="0"/>
              </a:rPr>
              <a:t>. Usaremos la hoja de trabajo durante esta sesión como instrumento de debate y revisaremos lo que aprendimos juntos. Los Mensajes clave es un material para llevar a casa que resume la información tratada hoy.</a:t>
            </a:r>
            <a:endParaRPr lang="en-US" sz="1200" strike="noStrike"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DO" sz="1200" strike="noStrike" dirty="0">
                <a:effectLst/>
                <a:latin typeface="+mn-lt"/>
                <a:ea typeface="MS Mincho" panose="02020609040205080304" pitchFamily="49" charset="-128"/>
                <a:cs typeface="Arial" panose="020B0604020202020204" pitchFamily="34" charset="0"/>
              </a:rPr>
              <a:t> </a:t>
            </a:r>
            <a:endParaRPr lang="en-US" sz="1200" strike="noStrike"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DO" sz="1200" strike="noStrike" dirty="0">
                <a:effectLst/>
                <a:latin typeface="+mn-lt"/>
                <a:ea typeface="MS Mincho" panose="02020609040205080304" pitchFamily="49" charset="-128"/>
                <a:cs typeface="Arial" panose="020B0604020202020204" pitchFamily="34" charset="0"/>
              </a:rPr>
              <a:t>Vamos a repasar la imagen en la parte frontal de la hoja de trabajo. La imagen muestra acciones simples que podemos tomar para reducir la posible exposición al plomo. </a:t>
            </a:r>
            <a:r>
              <a:rPr lang="es-DO" sz="1200" strike="sngStrike" dirty="0">
                <a:effectLst/>
                <a:latin typeface="+mn-lt"/>
                <a:ea typeface="MS Mincho" panose="02020609040205080304" pitchFamily="49" charset="-128"/>
                <a:cs typeface="Arial" panose="020B0604020202020204" pitchFamily="34" charset="0"/>
              </a:rPr>
              <a:t>Aprenderemos más detalles sobre cada acción a lo largo de las diferentes sesiones. </a:t>
            </a:r>
            <a:endParaRPr lang="en-US" sz="1200" strike="sngStrike"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DO" sz="1200" strike="noStrike" dirty="0">
                <a:effectLst/>
                <a:latin typeface="+mn-lt"/>
                <a:ea typeface="MS Mincho" panose="02020609040205080304" pitchFamily="49" charset="-128"/>
                <a:cs typeface="Arial" panose="020B0604020202020204" pitchFamily="34" charset="0"/>
              </a:rPr>
              <a:t> </a:t>
            </a:r>
            <a:endParaRPr lang="en-US" sz="1200" strike="noStrike" dirty="0">
              <a:effectLst/>
              <a:latin typeface="+mn-lt"/>
              <a:ea typeface="MS Mincho" panose="02020609040205080304" pitchFamily="49" charset="-128"/>
              <a:cs typeface="Arial" panose="020B0604020202020204" pitchFamily="34" charset="0"/>
            </a:endParaRPr>
          </a:p>
          <a:p>
            <a:pPr marL="0" marR="0" lvl="0" indent="0">
              <a:spcBef>
                <a:spcPts val="0"/>
              </a:spcBef>
              <a:spcAft>
                <a:spcPts val="0"/>
              </a:spcAft>
              <a:buFont typeface="+mj-lt"/>
              <a:buNone/>
            </a:pPr>
            <a:r>
              <a:rPr lang="es-DO" sz="1200" b="0" u="sng" dirty="0">
                <a:effectLst/>
                <a:latin typeface="+mn-lt"/>
                <a:ea typeface="MS Mincho" panose="02020609040205080304" pitchFamily="49" charset="-128"/>
                <a:cs typeface="Arial" panose="020B0604020202020204" pitchFamily="34" charset="0"/>
              </a:rPr>
              <a:t>Estas son: las 8 a</a:t>
            </a:r>
            <a:r>
              <a:rPr lang="es-DO" sz="1200" u="sng" dirty="0">
                <a:effectLst/>
                <a:latin typeface="+mn-lt"/>
                <a:ea typeface="MS Mincho" panose="02020609040205080304" pitchFamily="49" charset="-128"/>
                <a:cs typeface="Arial" panose="020B0604020202020204" pitchFamily="34" charset="0"/>
              </a:rPr>
              <a:t>cciones para reducir la posible exposición al plomo, y incluyen:</a:t>
            </a:r>
            <a:br>
              <a:rPr lang="es-DO" sz="1200" u="sng" dirty="0">
                <a:effectLst/>
                <a:latin typeface="+mn-lt"/>
                <a:ea typeface="MS Mincho" panose="02020609040205080304" pitchFamily="49" charset="-128"/>
                <a:cs typeface="Arial" panose="020B0604020202020204" pitchFamily="34" charset="0"/>
              </a:rPr>
            </a:br>
            <a:r>
              <a:rPr lang="es-ES" sz="1200" b="1" i="1" u="none" dirty="0">
                <a:effectLst/>
                <a:latin typeface="+mn-lt"/>
                <a:ea typeface="MS Mincho" panose="02020609040205080304" pitchFamily="49" charset="-128"/>
                <a:cs typeface="Arial" panose="020B0604020202020204" pitchFamily="34" charset="0"/>
              </a:rPr>
              <a:t>Nota del instructor:</a:t>
            </a:r>
            <a:r>
              <a:rPr lang="es-ES" sz="1200" b="0" i="1" u="none" dirty="0">
                <a:effectLst/>
                <a:latin typeface="+mn-lt"/>
                <a:ea typeface="MS Mincho" panose="02020609040205080304" pitchFamily="49" charset="-128"/>
                <a:cs typeface="Arial" panose="020B0604020202020204" pitchFamily="34" charset="0"/>
              </a:rPr>
              <a:t> dar una pausa breve entre cada uno para dar tiempo a los interpretes)</a:t>
            </a:r>
            <a:endParaRPr lang="en-US" sz="1200" b="0" i="1" u="none" dirty="0">
              <a:effectLst/>
              <a:latin typeface="+mn-lt"/>
              <a:ea typeface="MS Mincho" panose="02020609040205080304" pitchFamily="49" charset="-128"/>
              <a:cs typeface="Arial" panose="020B0604020202020204" pitchFamily="34" charset="0"/>
            </a:endParaRPr>
          </a:p>
          <a:p>
            <a:pPr marL="285750" marR="0" lvl="0" indent="-285750">
              <a:spcBef>
                <a:spcPts val="0"/>
              </a:spcBef>
              <a:spcAft>
                <a:spcPts val="0"/>
              </a:spcAft>
              <a:buFont typeface="+mj-lt"/>
              <a:buAutoNum type="arabicPeriod"/>
            </a:pPr>
            <a:r>
              <a:rPr lang="es-DO" sz="1200" dirty="0">
                <a:effectLst/>
                <a:latin typeface="+mn-lt"/>
                <a:ea typeface="MS Mincho" panose="02020609040205080304" pitchFamily="49" charset="-128"/>
                <a:cs typeface="Arial" panose="020B0604020202020204" pitchFamily="34" charset="0"/>
              </a:rPr>
              <a:t>Limpi</a:t>
            </a:r>
            <a:r>
              <a:rPr lang="es-DO" sz="1200" b="0" dirty="0">
                <a:effectLst/>
                <a:latin typeface="+mn-lt"/>
                <a:ea typeface="MS Mincho" panose="02020609040205080304" pitchFamily="49" charset="-128"/>
                <a:cs typeface="Arial" panose="020B0604020202020204" pitchFamily="34" charset="0"/>
              </a:rPr>
              <a:t>ar</a:t>
            </a:r>
            <a:r>
              <a:rPr lang="es-DO" sz="1200" dirty="0">
                <a:effectLst/>
                <a:latin typeface="+mn-lt"/>
                <a:ea typeface="MS Mincho" panose="02020609040205080304" pitchFamily="49" charset="-128"/>
                <a:cs typeface="Arial" panose="020B0604020202020204" pitchFamily="34" charset="0"/>
              </a:rPr>
              <a:t> su casa una vez a la semana con un paño, esponja o trapeador/mapo, limpio y mojado o húmedo para minimizar el polvo, que puede contener plomo.</a:t>
            </a:r>
            <a:r>
              <a:rPr lang="en-US" sz="1200" dirty="0">
                <a:effectLst/>
                <a:latin typeface="+mn-lt"/>
                <a:ea typeface="MS Mincho" panose="02020609040205080304" pitchFamily="49" charset="-128"/>
                <a:cs typeface="Arial" panose="020B0604020202020204" pitchFamily="34" charset="0"/>
              </a:rPr>
              <a:t> </a:t>
            </a:r>
          </a:p>
          <a:p>
            <a:pPr marL="285750" marR="0" lvl="0" indent="-285750">
              <a:spcBef>
                <a:spcPts val="0"/>
              </a:spcBef>
              <a:spcAft>
                <a:spcPts val="0"/>
              </a:spcAft>
              <a:buFont typeface="+mj-lt"/>
              <a:buAutoNum type="arabicPeriod"/>
            </a:pPr>
            <a:r>
              <a:rPr lang="es-DO" sz="1200" strike="noStrike" dirty="0">
                <a:effectLst/>
                <a:latin typeface="+mn-lt"/>
                <a:ea typeface="MS Mincho" panose="02020609040205080304" pitchFamily="49" charset="-128"/>
                <a:cs typeface="Arial" panose="020B0604020202020204" pitchFamily="34" charset="0"/>
              </a:rPr>
              <a:t>Seguir </a:t>
            </a:r>
            <a:r>
              <a:rPr lang="es-DO" sz="1200" dirty="0">
                <a:effectLst/>
                <a:latin typeface="+mn-lt"/>
                <a:ea typeface="MS Mincho" panose="02020609040205080304" pitchFamily="49" charset="-128"/>
                <a:cs typeface="Arial" panose="020B0604020202020204" pitchFamily="34" charset="0"/>
              </a:rPr>
              <a:t>una dieta balanceada con alimentos ricos en calcio, hierro y vitamina C para ayudar a reducir la absorción del plomo. </a:t>
            </a:r>
          </a:p>
          <a:p>
            <a:pPr marL="285750" marR="0" lvl="0" indent="-285750">
              <a:spcBef>
                <a:spcPts val="0"/>
              </a:spcBef>
              <a:spcAft>
                <a:spcPts val="0"/>
              </a:spcAft>
              <a:buFont typeface="+mj-lt"/>
              <a:buAutoNum type="arabicPeriod"/>
            </a:pPr>
            <a:r>
              <a:rPr lang="es-DO" sz="1200" dirty="0">
                <a:effectLst/>
                <a:latin typeface="+mn-lt"/>
                <a:ea typeface="MS Mincho" panose="02020609040205080304" pitchFamily="49" charset="-128"/>
                <a:cs typeface="Arial" panose="020B0604020202020204" pitchFamily="34" charset="0"/>
              </a:rPr>
              <a:t>Us</a:t>
            </a:r>
            <a:r>
              <a:rPr lang="es-DO" sz="1200" b="0" dirty="0">
                <a:effectLst/>
                <a:latin typeface="+mn-lt"/>
                <a:ea typeface="MS Mincho" panose="02020609040205080304" pitchFamily="49" charset="-128"/>
                <a:cs typeface="Arial" panose="020B0604020202020204" pitchFamily="34" charset="0"/>
              </a:rPr>
              <a:t>ar </a:t>
            </a:r>
            <a:r>
              <a:rPr lang="es-DO" sz="1200" dirty="0">
                <a:effectLst/>
                <a:latin typeface="+mn-lt"/>
                <a:ea typeface="MS Mincho" panose="02020609040205080304" pitchFamily="49" charset="-128"/>
                <a:cs typeface="Arial" panose="020B0604020202020204" pitchFamily="34" charset="0"/>
              </a:rPr>
              <a:t>jabón y agua (tibia o fría) para lavar las manos de los niños varias veces al día, especialmente después de jugar fuera de casa o con animales. </a:t>
            </a:r>
          </a:p>
          <a:p>
            <a:pPr marL="285750" marR="0" lvl="0" indent="-285750">
              <a:spcBef>
                <a:spcPts val="0"/>
              </a:spcBef>
              <a:spcAft>
                <a:spcPts val="0"/>
              </a:spcAft>
              <a:buFont typeface="+mj-lt"/>
              <a:buAutoNum type="arabicPeriod"/>
            </a:pPr>
            <a:r>
              <a:rPr lang="es-DO" sz="1200" dirty="0">
                <a:effectLst/>
                <a:latin typeface="+mn-lt"/>
                <a:ea typeface="MS Mincho" panose="02020609040205080304" pitchFamily="49" charset="-128"/>
                <a:cs typeface="Arial" panose="020B0604020202020204" pitchFamily="34" charset="0"/>
              </a:rPr>
              <a:t>Jug</a:t>
            </a:r>
            <a:r>
              <a:rPr lang="es-DO" sz="1200" b="0" dirty="0">
                <a:effectLst/>
                <a:latin typeface="+mn-lt"/>
                <a:ea typeface="MS Mincho" panose="02020609040205080304" pitchFamily="49" charset="-128"/>
                <a:cs typeface="Arial" panose="020B0604020202020204" pitchFamily="34" charset="0"/>
              </a:rPr>
              <a:t>ar</a:t>
            </a:r>
            <a:r>
              <a:rPr lang="es-DO" sz="1200" dirty="0">
                <a:effectLst/>
                <a:latin typeface="+mn-lt"/>
                <a:ea typeface="MS Mincho" panose="02020609040205080304" pitchFamily="49" charset="-128"/>
                <a:cs typeface="Arial" panose="020B0604020202020204" pitchFamily="34" charset="0"/>
              </a:rPr>
              <a:t> en la grama y en tierra no contaminada con plomo, y us</a:t>
            </a:r>
            <a:r>
              <a:rPr lang="es-DO" sz="1200" b="0" dirty="0">
                <a:effectLst/>
                <a:latin typeface="+mn-lt"/>
                <a:ea typeface="MS Mincho" panose="02020609040205080304" pitchFamily="49" charset="-128"/>
                <a:cs typeface="Arial" panose="020B0604020202020204" pitchFamily="34" charset="0"/>
              </a:rPr>
              <a:t>ar</a:t>
            </a:r>
            <a:r>
              <a:rPr lang="es-DO" sz="1200" dirty="0">
                <a:effectLst/>
                <a:latin typeface="+mn-lt"/>
                <a:ea typeface="MS Mincho" panose="02020609040205080304" pitchFamily="49" charset="-128"/>
                <a:cs typeface="Arial" panose="020B0604020202020204" pitchFamily="34" charset="0"/>
              </a:rPr>
              <a:t> áreas designadas para pícnic, camping y caminatas. </a:t>
            </a:r>
          </a:p>
          <a:p>
            <a:pPr marL="285750" marR="0" lvl="0" indent="-285750">
              <a:spcBef>
                <a:spcPts val="0"/>
              </a:spcBef>
              <a:spcAft>
                <a:spcPts val="0"/>
              </a:spcAft>
              <a:buFont typeface="+mj-lt"/>
              <a:buAutoNum type="arabicPeriod"/>
            </a:pPr>
            <a:r>
              <a:rPr lang="es-DO" sz="1200" dirty="0">
                <a:effectLst/>
                <a:latin typeface="+mn-lt"/>
                <a:ea typeface="MS Mincho" panose="02020609040205080304" pitchFamily="49" charset="-128"/>
                <a:cs typeface="Arial" panose="020B0604020202020204" pitchFamily="34" charset="0"/>
              </a:rPr>
              <a:t>Contrat</a:t>
            </a:r>
            <a:r>
              <a:rPr lang="es-DO" sz="1200" b="0" dirty="0">
                <a:effectLst/>
                <a:latin typeface="+mn-lt"/>
                <a:ea typeface="MS Mincho" panose="02020609040205080304" pitchFamily="49" charset="-128"/>
                <a:cs typeface="Arial" panose="020B0604020202020204" pitchFamily="34" charset="0"/>
              </a:rPr>
              <a:t>ar</a:t>
            </a:r>
            <a:r>
              <a:rPr lang="es-DO" sz="1200" dirty="0">
                <a:effectLst/>
                <a:latin typeface="+mn-lt"/>
                <a:ea typeface="MS Mincho" panose="02020609040205080304" pitchFamily="49" charset="-128"/>
                <a:cs typeface="Arial" panose="020B0604020202020204" pitchFamily="34" charset="0"/>
              </a:rPr>
              <a:t> a un profesional certificado en prácticas seguras con el plomo cuando la renovación, reparación o pintura alterará las superficies pintadas en una casa construida antes de 1978. Mante</a:t>
            </a:r>
            <a:r>
              <a:rPr lang="es-DO" sz="1200" b="0" dirty="0">
                <a:effectLst/>
                <a:latin typeface="+mn-lt"/>
                <a:ea typeface="MS Mincho" panose="02020609040205080304" pitchFamily="49" charset="-128"/>
                <a:cs typeface="Arial" panose="020B0604020202020204" pitchFamily="34" charset="0"/>
              </a:rPr>
              <a:t>ner</a:t>
            </a:r>
            <a:r>
              <a:rPr lang="es-DO" sz="1200" dirty="0">
                <a:effectLst/>
                <a:latin typeface="+mn-lt"/>
                <a:ea typeface="MS Mincho" panose="02020609040205080304" pitchFamily="49" charset="-128"/>
                <a:cs typeface="Arial" panose="020B0604020202020204" pitchFamily="34" charset="0"/>
              </a:rPr>
              <a:t> a la familia fuera del área de trabajo. </a:t>
            </a:r>
          </a:p>
          <a:p>
            <a:pPr marL="285750" marR="0" lvl="0" indent="-285750">
              <a:spcBef>
                <a:spcPts val="0"/>
              </a:spcBef>
              <a:spcAft>
                <a:spcPts val="0"/>
              </a:spcAft>
              <a:buFont typeface="+mj-lt"/>
              <a:buAutoNum type="arabicPeriod"/>
            </a:pPr>
            <a:r>
              <a:rPr lang="es-DO" sz="1200" dirty="0">
                <a:effectLst/>
                <a:latin typeface="+mn-lt"/>
                <a:ea typeface="MS Mincho" panose="02020609040205080304" pitchFamily="49" charset="-128"/>
                <a:cs typeface="Arial" panose="020B0604020202020204" pitchFamily="34" charset="0"/>
              </a:rPr>
              <a:t>Cambiar y lavar </a:t>
            </a:r>
            <a:r>
              <a:rPr lang="es-DO" sz="1200" b="0" u="none" dirty="0">
                <a:effectLst/>
                <a:latin typeface="+mn-lt"/>
                <a:ea typeface="MS Mincho" panose="02020609040205080304" pitchFamily="49" charset="-128"/>
                <a:cs typeface="Arial" panose="020B0604020202020204" pitchFamily="34" charset="0"/>
              </a:rPr>
              <a:t>la ropa</a:t>
            </a:r>
            <a:r>
              <a:rPr lang="es-DO" sz="1200" dirty="0">
                <a:effectLst/>
                <a:latin typeface="+mn-lt"/>
                <a:ea typeface="MS Mincho" panose="02020609040205080304" pitchFamily="49" charset="-128"/>
                <a:cs typeface="Arial" panose="020B0604020202020204" pitchFamily="34" charset="0"/>
              </a:rPr>
              <a:t>, quitarse los zapatos y tomar un baño para evitar la entrada del plomo en la casa desde el suelo, lugares de trabajo o actividades de recreación. </a:t>
            </a:r>
          </a:p>
          <a:p>
            <a:pPr marL="285750" marR="0" lvl="0" indent="-285750">
              <a:spcBef>
                <a:spcPts val="0"/>
              </a:spcBef>
              <a:spcAft>
                <a:spcPts val="0"/>
              </a:spcAft>
              <a:buFont typeface="+mj-lt"/>
              <a:buAutoNum type="arabicPeriod"/>
            </a:pPr>
            <a:r>
              <a:rPr lang="es-DO" sz="1200" dirty="0">
                <a:effectLst/>
                <a:latin typeface="+mn-lt"/>
                <a:ea typeface="MS Mincho" panose="02020609040205080304" pitchFamily="49" charset="-128"/>
                <a:cs typeface="Arial" panose="020B0604020202020204" pitchFamily="34" charset="0"/>
              </a:rPr>
              <a:t>Lavar diariamente cualquier artículo que su hijo usa regularmente, como chupetes (bobos) y juguetes, para minimizar la exposición al polvo, que puede contener plomo.</a:t>
            </a:r>
          </a:p>
          <a:p>
            <a:pPr marL="285750" marR="0" lvl="0" indent="-285750">
              <a:spcBef>
                <a:spcPts val="0"/>
              </a:spcBef>
              <a:spcAft>
                <a:spcPts val="0"/>
              </a:spcAft>
              <a:buFont typeface="+mj-lt"/>
              <a:buAutoNum type="arabicPeriod"/>
            </a:pPr>
            <a:r>
              <a:rPr lang="es-DO" sz="1200" dirty="0">
                <a:effectLst/>
                <a:latin typeface="+mn-lt"/>
                <a:ea typeface="MS Mincho" panose="02020609040205080304" pitchFamily="49" charset="-128"/>
                <a:cs typeface="Arial" panose="020B0604020202020204" pitchFamily="34" charset="0"/>
              </a:rPr>
              <a:t>Enjuagar las tuberías de su hogar abriendo la llave, tomando una ducha o lavando una tanda de ropa o los platos antes de beber o cocinar.</a:t>
            </a:r>
          </a:p>
          <a:p>
            <a:pPr marL="742950" marR="0" lvl="1" indent="-285750">
              <a:spcBef>
                <a:spcPts val="0"/>
              </a:spcBef>
              <a:spcAft>
                <a:spcPts val="0"/>
              </a:spcAft>
              <a:buFont typeface="Arial" panose="020B0604020202020204" pitchFamily="34" charset="0"/>
              <a:buChar char="•"/>
            </a:pPr>
            <a:r>
              <a:rPr lang="es-ES" sz="1200" b="1" i="1" dirty="0">
                <a:effectLst/>
                <a:latin typeface="+mn-lt"/>
                <a:ea typeface="MS Mincho" panose="02020609040205080304" pitchFamily="49" charset="-128"/>
                <a:cs typeface="Arial" panose="020B0604020202020204" pitchFamily="34" charset="0"/>
              </a:rPr>
              <a:t>Nota del instructor: [Insertar aquí el tiempo de enjuague recomendado para la comunidad].</a:t>
            </a:r>
            <a:endParaRPr lang="en-US" sz="1200" b="1" i="1" dirty="0">
              <a:effectLst/>
              <a:latin typeface="+mn-lt"/>
              <a:ea typeface="MS Mincho" panose="02020609040205080304" pitchFamily="49" charset="-128"/>
              <a:cs typeface="Arial" panose="020B0604020202020204" pitchFamily="34" charset="0"/>
            </a:endParaRPr>
          </a:p>
          <a:p>
            <a:pPr marL="561975" marR="0">
              <a:spcBef>
                <a:spcPts val="0"/>
              </a:spcBef>
              <a:spcAft>
                <a:spcPts val="0"/>
              </a:spcAft>
            </a:pPr>
            <a:r>
              <a:rPr lang="es-DO" sz="1200" b="1" dirty="0">
                <a:effectLst/>
                <a:latin typeface="+mn-lt"/>
                <a:ea typeface="MS Mincho" panose="02020609040205080304" pitchFamily="49" charset="-128"/>
                <a:cs typeface="Arial" panose="020B0604020202020204" pitchFamily="34" charset="0"/>
              </a:rPr>
              <a:t>  </a:t>
            </a:r>
            <a:endParaRPr lang="en-US" sz="1200" b="1"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DO" sz="1200" dirty="0">
                <a:effectLst/>
                <a:latin typeface="+mn-lt"/>
                <a:ea typeface="MS Mincho" panose="02020609040205080304" pitchFamily="49" charset="-128"/>
                <a:cs typeface="Arial" panose="020B0604020202020204" pitchFamily="34" charset="0"/>
              </a:rPr>
              <a:t>Estas son solo algunas de las acciones que podemos tomar para reducir nuestra posible exposición al plomo. </a:t>
            </a:r>
            <a:r>
              <a:rPr lang="es-DO" sz="1200" b="0" u="none" dirty="0">
                <a:effectLst/>
                <a:latin typeface="+mn-lt"/>
                <a:ea typeface="MS Mincho" panose="02020609040205080304" pitchFamily="49" charset="-128"/>
                <a:cs typeface="Arial" panose="020B0604020202020204" pitchFamily="34" charset="0"/>
              </a:rPr>
              <a:t>Mas tarde en</a:t>
            </a:r>
            <a:r>
              <a:rPr lang="es-DO" sz="1200" b="1" dirty="0">
                <a:effectLst/>
                <a:latin typeface="+mn-lt"/>
                <a:ea typeface="MS Mincho" panose="02020609040205080304" pitchFamily="49" charset="-128"/>
                <a:cs typeface="Arial" panose="020B0604020202020204" pitchFamily="34" charset="0"/>
              </a:rPr>
              <a:t> </a:t>
            </a:r>
            <a:r>
              <a:rPr lang="es-DO" sz="1200" dirty="0">
                <a:effectLst/>
                <a:latin typeface="+mn-lt"/>
                <a:ea typeface="MS Mincho" panose="02020609040205080304" pitchFamily="49" charset="-128"/>
                <a:cs typeface="Arial" panose="020B0604020202020204" pitchFamily="34" charset="0"/>
              </a:rPr>
              <a:t>la sesión, revisaremos estas acciones y aprenderemos otras. </a:t>
            </a:r>
            <a:endParaRPr lang="en-US" sz="1200" dirty="0">
              <a:effectLst/>
              <a:latin typeface="+mn-lt"/>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906272EC-7B22-49FD-BD2D-D410FAF21729}" type="slidenum">
              <a:rPr lang="es-MX" smtClean="0"/>
              <a:pPr/>
              <a:t>5</a:t>
            </a:fld>
            <a:endParaRPr lang="es-MX"/>
          </a:p>
        </p:txBody>
      </p:sp>
      <p:sp>
        <p:nvSpPr>
          <p:cNvPr id="7" name="Slide Image Placeholder 6">
            <a:extLst>
              <a:ext uri="{FF2B5EF4-FFF2-40B4-BE49-F238E27FC236}">
                <a16:creationId xmlns:a16="http://schemas.microsoft.com/office/drawing/2014/main" id="{300BC15B-7856-78F7-1371-E6FD71BE5156}"/>
              </a:ext>
            </a:extLst>
          </p:cNvPr>
          <p:cNvSpPr>
            <a:spLocks noGrp="1" noRot="1" noChangeAspect="1"/>
          </p:cNvSpPr>
          <p:nvPr>
            <p:ph type="sldImg"/>
          </p:nvPr>
        </p:nvSpPr>
        <p:spPr>
          <a:xfrm>
            <a:off x="2020888" y="177800"/>
            <a:ext cx="2968625" cy="2227263"/>
          </a:xfrm>
        </p:spPr>
      </p:sp>
    </p:spTree>
    <p:extLst>
      <p:ext uri="{BB962C8B-B14F-4D97-AF65-F5344CB8AC3E}">
        <p14:creationId xmlns:p14="http://schemas.microsoft.com/office/powerpoint/2010/main" val="31618594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419" sz="1800" dirty="0">
                <a:effectLst/>
                <a:latin typeface="Calibri" panose="020F0502020204030204" pitchFamily="34" charset="0"/>
                <a:ea typeface="DengXian" panose="02010600030101010101" pitchFamily="2" charset="-122"/>
                <a:cs typeface="Arial" panose="020B0604020202020204" pitchFamily="34" charset="0"/>
              </a:rPr>
              <a:t>Antes de terminar la sesión de hoy, quiero compartir información importante sobre el derecho de los compradores e inquilinos</a:t>
            </a:r>
            <a:r>
              <a:rPr lang="es-419" sz="1800" b="0" strike="noStrike" dirty="0">
                <a:effectLst/>
                <a:latin typeface="Calibri" panose="020F0502020204030204" pitchFamily="34" charset="0"/>
                <a:ea typeface="DengXian" panose="02010600030101010101" pitchFamily="2" charset="-122"/>
                <a:cs typeface="Arial" panose="020B0604020202020204" pitchFamily="34" charset="0"/>
              </a:rPr>
              <a:t>/arrendatarios </a:t>
            </a:r>
            <a:r>
              <a:rPr lang="es-419" sz="1800" dirty="0">
                <a:effectLst/>
                <a:latin typeface="Calibri" panose="020F0502020204030204" pitchFamily="34" charset="0"/>
                <a:ea typeface="DengXian" panose="02010600030101010101" pitchFamily="2" charset="-122"/>
                <a:cs typeface="Arial" panose="020B0604020202020204" pitchFamily="34" charset="0"/>
              </a:rPr>
              <a:t>de viviendas a saber si hay presencia de plomo antes de firmar un contrato de </a:t>
            </a:r>
            <a:r>
              <a:rPr lang="es-419" sz="1800" b="0" u="none" dirty="0">
                <a:effectLst/>
                <a:latin typeface="Calibri" panose="020F0502020204030204" pitchFamily="34" charset="0"/>
                <a:ea typeface="DengXian" panose="02010600030101010101" pitchFamily="2" charset="-122"/>
                <a:cs typeface="Arial" panose="020B0604020202020204" pitchFamily="34" charset="0"/>
              </a:rPr>
              <a:t>alquilar</a:t>
            </a:r>
            <a:r>
              <a:rPr lang="es-419" sz="1800" dirty="0">
                <a:effectLst/>
                <a:latin typeface="Calibri" panose="020F0502020204030204" pitchFamily="34" charset="0"/>
                <a:ea typeface="DengXian" panose="02010600030101010101" pitchFamily="2" charset="-122"/>
                <a:cs typeface="Arial" panose="020B0604020202020204" pitchFamily="34" charset="0"/>
              </a:rPr>
              <a:t> o comprar.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419" sz="1800" i="1" dirty="0">
              <a:effectLst/>
              <a:latin typeface="Calibri" panose="020F050202020403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419" sz="1800" i="0" dirty="0">
                <a:effectLst/>
                <a:latin typeface="Calibri" panose="020F0502020204030204" pitchFamily="34" charset="0"/>
                <a:ea typeface="DengXian" panose="02010600030101010101" pitchFamily="2" charset="-122"/>
                <a:cs typeface="Arial" panose="020B0604020202020204" pitchFamily="34" charset="0"/>
              </a:rPr>
              <a:t>La ley federal de EE. UU. exige que cualquier persona que venda o alquile una vivienda construida antes de 1978 proporcione información específica sobre la pintura a base de plomo y/o los peligros de la pintura a base de plomo antes de firmar un contrato de </a:t>
            </a:r>
            <a:r>
              <a:rPr lang="es-419" sz="1800" b="0" i="0" u="none" dirty="0">
                <a:solidFill>
                  <a:srgbClr val="FF0000"/>
                </a:solidFill>
                <a:effectLst/>
                <a:highlight>
                  <a:srgbClr val="FFFF00"/>
                </a:highlight>
                <a:latin typeface="Calibri" panose="020F0502020204030204" pitchFamily="34" charset="0"/>
                <a:ea typeface="DengXian" panose="02010600030101010101" pitchFamily="2" charset="-122"/>
                <a:cs typeface="Arial" panose="020B0604020202020204" pitchFamily="34" charset="0"/>
              </a:rPr>
              <a:t>alquilar</a:t>
            </a:r>
            <a:r>
              <a:rPr lang="es-419" sz="1800" b="1" i="0" dirty="0">
                <a:effectLst/>
                <a:latin typeface="Calibri" panose="020F0502020204030204" pitchFamily="34" charset="0"/>
                <a:ea typeface="DengXian" panose="02010600030101010101" pitchFamily="2" charset="-122"/>
                <a:cs typeface="Arial" panose="020B0604020202020204" pitchFamily="34" charset="0"/>
              </a:rPr>
              <a:t> </a:t>
            </a:r>
            <a:r>
              <a:rPr lang="es-419" sz="1800" b="0" i="0" dirty="0">
                <a:effectLst/>
                <a:latin typeface="Calibri" panose="020F0502020204030204" pitchFamily="34" charset="0"/>
                <a:ea typeface="DengXian" panose="02010600030101010101" pitchFamily="2" charset="-122"/>
                <a:cs typeface="Arial" panose="020B0604020202020204" pitchFamily="34" charset="0"/>
              </a:rPr>
              <a:t>o comprar</a:t>
            </a:r>
            <a:r>
              <a:rPr lang="es-419" sz="1800" i="0" dirty="0">
                <a:effectLst/>
                <a:latin typeface="Calibri" panose="020F0502020204030204" pitchFamily="34" charset="0"/>
                <a:ea typeface="DengXian" panose="02010600030101010101" pitchFamily="2" charset="-122"/>
                <a:cs typeface="Arial" panose="020B0604020202020204" pitchFamily="34" charset="0"/>
              </a:rPr>
              <a:t>. Sin embargo, esto no es necesario si la vivienda está:</a:t>
            </a:r>
            <a:endParaRPr lang="en-US" sz="1800" i="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defRPr/>
            </a:pPr>
            <a:r>
              <a:rPr lang="es-419" sz="1800" i="0" dirty="0">
                <a:effectLst/>
                <a:latin typeface="Calibri"/>
                <a:ea typeface="DengXian"/>
                <a:cs typeface="Calibri"/>
              </a:rPr>
              <a:t>1. </a:t>
            </a:r>
            <a:r>
              <a:rPr lang="es-419" sz="1800" dirty="0">
                <a:effectLst/>
                <a:latin typeface="Calibri"/>
                <a:ea typeface="DengXian"/>
                <a:cs typeface="Calibri"/>
              </a:rPr>
              <a:t>Para </a:t>
            </a:r>
            <a:r>
              <a:rPr lang="es-419" sz="1800" b="0" dirty="0">
                <a:effectLst/>
                <a:latin typeface="Calibri"/>
                <a:ea typeface="DengXian"/>
                <a:cs typeface="Calibri"/>
              </a:rPr>
              <a:t>adultos mayores </a:t>
            </a:r>
            <a:r>
              <a:rPr lang="es-419" sz="1800" dirty="0">
                <a:effectLst/>
                <a:latin typeface="Calibri"/>
                <a:ea typeface="DengXian"/>
                <a:cs typeface="Calibri"/>
              </a:rPr>
              <a:t>o personas con discapacidades </a:t>
            </a:r>
            <a:r>
              <a:rPr lang="es-419" sz="1800" dirty="0">
                <a:latin typeface="Calibri"/>
                <a:ea typeface="DengXian"/>
                <a:cs typeface="Calibri"/>
              </a:rPr>
              <a:t>o una vivienda sin dormitorios </a:t>
            </a:r>
            <a:r>
              <a:rPr lang="es-419" sz="1800" dirty="0">
                <a:effectLst/>
                <a:latin typeface="Calibri"/>
                <a:ea typeface="DengXian"/>
                <a:cs typeface="Calibri"/>
              </a:rPr>
              <a:t>(a menos que un niño menor de 6 años </a:t>
            </a:r>
            <a:r>
              <a:rPr lang="es-419" sz="1800" b="0" dirty="0">
                <a:effectLst/>
                <a:latin typeface="Calibri"/>
                <a:ea typeface="DengXian"/>
                <a:cs typeface="Calibri"/>
              </a:rPr>
              <a:t>también viva</a:t>
            </a:r>
            <a:r>
              <a:rPr lang="es-419" sz="1800" b="1" dirty="0">
                <a:effectLst/>
                <a:latin typeface="Calibri"/>
                <a:ea typeface="DengXian"/>
                <a:cs typeface="Calibri"/>
              </a:rPr>
              <a:t> </a:t>
            </a:r>
            <a:r>
              <a:rPr lang="es-419" sz="1800" dirty="0">
                <a:effectLst/>
                <a:latin typeface="Calibri"/>
                <a:ea typeface="DengXian"/>
                <a:cs typeface="Calibri"/>
              </a:rPr>
              <a:t>o se espere que viva en dicha vivienda);  </a:t>
            </a:r>
            <a:r>
              <a:rPr lang="es-419" sz="1800" dirty="0">
                <a:latin typeface="Calibri"/>
                <a:ea typeface="DengXian"/>
                <a:cs typeface="Calibri"/>
              </a:rPr>
              <a:t>o</a:t>
            </a:r>
            <a:endParaRPr lang="es-419" sz="1800" dirty="0">
              <a:effectLst/>
              <a:latin typeface="Calibri" panose="020F0502020204030204" pitchFamily="34" charset="0"/>
              <a:ea typeface="DengXian" panose="02010600030101010101" pitchFamily="2" charset="-122"/>
              <a:cs typeface="Calibri"/>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419" sz="1800" dirty="0">
                <a:effectLst/>
                <a:latin typeface="Calibri" panose="020F0502020204030204" pitchFamily="34" charset="0"/>
                <a:ea typeface="DengXian" panose="02010600030101010101" pitchFamily="2" charset="-122"/>
                <a:cs typeface="Arial" panose="020B0604020202020204" pitchFamily="34" charset="0"/>
              </a:rPr>
              <a:t>3. Si las superficies pintadas* han sido declaradas libres de plomo.</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419" sz="1800" b="1" i="1" dirty="0">
                <a:effectLst/>
                <a:latin typeface="Calibri" panose="020F0502020204030204" pitchFamily="34" charset="0"/>
                <a:ea typeface="DengXian" panose="02010600030101010101" pitchFamily="2" charset="-122"/>
                <a:cs typeface="Arial" panose="020B0604020202020204" pitchFamily="34" charset="0"/>
              </a:rPr>
              <a:t>*Nota para instructor</a:t>
            </a:r>
            <a:r>
              <a:rPr lang="es-419" sz="1800" i="1" dirty="0">
                <a:effectLst/>
                <a:latin typeface="Calibri" panose="020F0502020204030204" pitchFamily="34" charset="0"/>
                <a:ea typeface="DengXian" panose="02010600030101010101" pitchFamily="2" charset="-122"/>
                <a:cs typeface="Arial" panose="020B0604020202020204" pitchFamily="34" charset="0"/>
              </a:rPr>
              <a:t>: Si se le pregunta qué significa superficies pintadas en #3, eso incluye puertas, ventanas, paredes, cualquier dependencia, cercas, letreros, etc.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419" sz="1800" b="1" i="1" baseline="30000" dirty="0">
              <a:effectLst/>
              <a:latin typeface="Calibri" panose="020F050202020403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419" sz="1800" b="1" i="1" baseline="30000" dirty="0">
                <a:effectLst/>
                <a:latin typeface="Calibri" panose="020F0502020204030204" pitchFamily="34" charset="0"/>
                <a:ea typeface="DengXian" panose="02010600030101010101" pitchFamily="2" charset="-122"/>
                <a:cs typeface="Arial" panose="020B0604020202020204" pitchFamily="34" charset="0"/>
              </a:rPr>
              <a:t>#</a:t>
            </a:r>
            <a:r>
              <a:rPr lang="es-419" sz="1800" b="1" i="1" dirty="0">
                <a:effectLst/>
                <a:latin typeface="Calibri" panose="020F0502020204030204" pitchFamily="34" charset="0"/>
                <a:ea typeface="DengXian" panose="02010600030101010101" pitchFamily="2" charset="-122"/>
                <a:cs typeface="Arial" panose="020B0604020202020204" pitchFamily="34" charset="0"/>
              </a:rPr>
              <a:t>Nota para instructor: </a:t>
            </a:r>
            <a:r>
              <a:rPr lang="es-419" sz="1800" b="0" i="1" dirty="0">
                <a:effectLst/>
                <a:latin typeface="Calibri" panose="020F0502020204030204" pitchFamily="34" charset="0"/>
                <a:ea typeface="DengXian" panose="02010600030101010101" pitchFamily="2" charset="-122"/>
                <a:cs typeface="Arial" panose="020B0604020202020204" pitchFamily="34" charset="0"/>
              </a:rPr>
              <a:t>Renter in EPA documents is either translated as inquilinos or arrendatarios (this is the term used in the Spanish Sample Lesser Disclosure Form)</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419" sz="1800" i="1"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14D30F24-102C-45B0-A4D3-3934CE170B8D}" type="slidenum">
              <a:rPr lang="en-US" smtClean="0"/>
              <a:t>50</a:t>
            </a:fld>
            <a:endParaRPr lang="en-US"/>
          </a:p>
        </p:txBody>
      </p:sp>
    </p:spTree>
    <p:extLst>
      <p:ext uri="{BB962C8B-B14F-4D97-AF65-F5344CB8AC3E}">
        <p14:creationId xmlns:p14="http://schemas.microsoft.com/office/powerpoint/2010/main" val="5597933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s-419" sz="1000" u="none" strike="noStrike" kern="1200" noProof="0" dirty="0">
                <a:solidFill>
                  <a:schemeClr val="tx1"/>
                </a:solidFill>
                <a:effectLst/>
                <a:latin typeface="+mn-lt"/>
                <a:ea typeface="+mn-ea"/>
                <a:cs typeface="+mn-cs"/>
              </a:rPr>
              <a:t>Antes de firmar un contrato de alquiler o comprar </a:t>
            </a:r>
            <a:r>
              <a:rPr lang="es-419" sz="1000" b="0" u="none" strike="noStrike" kern="1200" noProof="0" dirty="0">
                <a:solidFill>
                  <a:srgbClr val="FF0000"/>
                </a:solidFill>
                <a:effectLst/>
                <a:latin typeface="+mn-lt"/>
                <a:ea typeface="+mn-ea"/>
                <a:cs typeface="+mn-cs"/>
              </a:rPr>
              <a:t>de</a:t>
            </a:r>
            <a:r>
              <a:rPr lang="es-419" sz="1000" b="0" u="none" strike="noStrike" kern="1200" noProof="0" dirty="0">
                <a:solidFill>
                  <a:schemeClr val="tx1"/>
                </a:solidFill>
                <a:effectLst/>
                <a:latin typeface="+mn-lt"/>
                <a:ea typeface="+mn-ea"/>
                <a:cs typeface="+mn-cs"/>
              </a:rPr>
              <a:t> una vivienda construida antes de 1978, la ley federal de EE. UU. exige que los compradores e</a:t>
            </a:r>
            <a:r>
              <a:rPr lang="es-419" sz="1000" u="none" strike="noStrike" kern="1200" noProof="0" dirty="0">
                <a:solidFill>
                  <a:schemeClr val="tx1"/>
                </a:solidFill>
                <a:effectLst/>
                <a:latin typeface="+mn-lt"/>
                <a:ea typeface="+mn-ea"/>
                <a:cs typeface="+mn-cs"/>
              </a:rPr>
              <a:t> inquilinos</a:t>
            </a:r>
            <a:r>
              <a:rPr lang="es-419" sz="1000" b="0" u="none" strike="noStrike" kern="1200" noProof="0" dirty="0">
                <a:solidFill>
                  <a:schemeClr val="tx1"/>
                </a:solidFill>
                <a:effectLst/>
                <a:latin typeface="+mn-lt"/>
                <a:ea typeface="+mn-ea"/>
                <a:cs typeface="+mn-cs"/>
              </a:rPr>
              <a:t>/arrendatarios</a:t>
            </a:r>
            <a:r>
              <a:rPr lang="es-419" sz="1000" b="1" u="none" strike="sngStrike" kern="1200" noProof="0" dirty="0">
                <a:solidFill>
                  <a:schemeClr val="tx1"/>
                </a:solidFill>
                <a:effectLst/>
                <a:latin typeface="+mn-lt"/>
                <a:ea typeface="+mn-ea"/>
                <a:cs typeface="+mn-cs"/>
              </a:rPr>
              <a:t> </a:t>
            </a:r>
            <a:r>
              <a:rPr lang="es-419" sz="1000" u="none" strike="noStrike" kern="1200" noProof="0" dirty="0">
                <a:solidFill>
                  <a:schemeClr val="tx1"/>
                </a:solidFill>
                <a:effectLst/>
                <a:latin typeface="+mn-lt"/>
                <a:ea typeface="+mn-ea"/>
                <a:cs typeface="+mn-cs"/>
              </a:rPr>
              <a:t>reciban todo lo siguiente:</a:t>
            </a:r>
          </a:p>
          <a:p>
            <a:pPr marL="171450" lvl="0" indent="-171450">
              <a:buFont typeface="Arial" panose="020B0604020202020204" pitchFamily="34" charset="0"/>
              <a:buChar char="•"/>
            </a:pPr>
            <a:r>
              <a:rPr lang="es-419" sz="1000" u="none" strike="noStrike" kern="1200" noProof="0" dirty="0">
                <a:solidFill>
                  <a:schemeClr val="tx1"/>
                </a:solidFill>
                <a:effectLst/>
                <a:latin typeface="+mn-lt"/>
                <a:ea typeface="+mn-ea"/>
                <a:cs typeface="+mn-cs"/>
              </a:rPr>
              <a:t>Una copia del folleto </a:t>
            </a:r>
            <a:r>
              <a:rPr lang="es-419" sz="1000" i="1" u="none" strike="noStrike" kern="1200" noProof="0" dirty="0">
                <a:solidFill>
                  <a:schemeClr val="tx1"/>
                </a:solidFill>
                <a:effectLst/>
                <a:latin typeface="+mn-lt"/>
                <a:ea typeface="+mn-ea"/>
                <a:cs typeface="+mn-cs"/>
              </a:rPr>
              <a:t>Proteja a su familia contra el plomo en el hogar </a:t>
            </a:r>
            <a:r>
              <a:rPr lang="es-419" sz="1000" b="0" u="none" strike="noStrike" kern="1200" noProof="0" dirty="0">
                <a:solidFill>
                  <a:schemeClr val="tx1"/>
                </a:solidFill>
                <a:effectLst/>
                <a:latin typeface="+mn-lt"/>
                <a:ea typeface="+mn-ea"/>
                <a:cs typeface="+mn-cs"/>
              </a:rPr>
              <a:t>de la EPA, </a:t>
            </a:r>
            <a:r>
              <a:rPr lang="es-419" sz="1000" u="none" strike="noStrike" kern="1200" noProof="0" dirty="0">
                <a:solidFill>
                  <a:schemeClr val="tx1"/>
                </a:solidFill>
                <a:effectLst/>
                <a:latin typeface="+mn-lt"/>
                <a:ea typeface="+mn-ea"/>
                <a:cs typeface="+mn-cs"/>
              </a:rPr>
              <a:t>que está disponible en varios idiomas, </a:t>
            </a:r>
            <a:r>
              <a:rPr lang="es-419" sz="1000" b="0" u="none" strike="noStrike" kern="1200" noProof="0" dirty="0">
                <a:solidFill>
                  <a:schemeClr val="tx1"/>
                </a:solidFill>
                <a:effectLst/>
                <a:latin typeface="+mn-lt"/>
                <a:ea typeface="+mn-ea"/>
                <a:cs typeface="+mn-cs"/>
              </a:rPr>
              <a:t>incluido el </a:t>
            </a:r>
            <a:r>
              <a:rPr lang="es-419" sz="1000" u="none" strike="noStrike" kern="1200" noProof="0" dirty="0">
                <a:solidFill>
                  <a:schemeClr val="tx1"/>
                </a:solidFill>
                <a:effectLst/>
                <a:latin typeface="+mn-lt"/>
                <a:ea typeface="+mn-ea"/>
                <a:cs typeface="+mn-cs"/>
              </a:rPr>
              <a:t>español </a:t>
            </a:r>
            <a:r>
              <a:rPr lang="es-419" sz="1000" b="0" u="none" strike="noStrike" kern="1200" noProof="0" dirty="0">
                <a:solidFill>
                  <a:schemeClr val="tx1"/>
                </a:solidFill>
                <a:effectLst/>
                <a:latin typeface="+mn-lt"/>
                <a:ea typeface="+mn-ea"/>
                <a:cs typeface="+mn-cs"/>
              </a:rPr>
              <a:t>y se muestra aquí</a:t>
            </a:r>
          </a:p>
          <a:p>
            <a:pPr marL="171450" lvl="0" indent="-171450">
              <a:buFont typeface="Arial" panose="020B0604020202020204" pitchFamily="34" charset="0"/>
              <a:buChar char="•"/>
            </a:pPr>
            <a:r>
              <a:rPr lang="es-419" sz="1000" u="none" strike="noStrike" kern="1200" noProof="0" dirty="0">
                <a:solidFill>
                  <a:schemeClr val="tx1"/>
                </a:solidFill>
                <a:effectLst/>
                <a:latin typeface="+mn-lt"/>
                <a:ea typeface="+mn-ea"/>
                <a:cs typeface="+mn-cs"/>
              </a:rPr>
              <a:t>Cualquier información conocida sobre la presencia de pintura a base de plomo y/o peligros de la pintura a base de plomo en la casa o edificio</a:t>
            </a:r>
          </a:p>
          <a:p>
            <a:pPr marL="628650" lvl="1" indent="-171450">
              <a:buFont typeface="Arial" panose="020B0604020202020204" pitchFamily="34" charset="0"/>
              <a:buChar char="•"/>
            </a:pPr>
            <a:r>
              <a:rPr lang="es-419" sz="1000" u="none" strike="noStrike" kern="1200" noProof="0" dirty="0">
                <a:solidFill>
                  <a:schemeClr val="tx1"/>
                </a:solidFill>
                <a:effectLst/>
                <a:latin typeface="+mn-lt"/>
                <a:ea typeface="+mn-ea"/>
                <a:cs typeface="+mn-cs"/>
              </a:rPr>
              <a:t>En el caso de edificios de varias unidades, esto incluye informes y expedientes de áreas comunes y otras unidades de evaluaciones de todo el edificio</a:t>
            </a:r>
          </a:p>
          <a:p>
            <a:pPr marL="171450" lvl="0" indent="-171450">
              <a:buFont typeface="Arial" panose="020B0604020202020204" pitchFamily="34" charset="0"/>
              <a:buChar char="•"/>
            </a:pPr>
            <a:r>
              <a:rPr lang="es-419" sz="1000" u="none" strike="noStrike" kern="1200" noProof="0" dirty="0">
                <a:solidFill>
                  <a:schemeClr val="tx1"/>
                </a:solidFill>
                <a:effectLst/>
                <a:latin typeface="+mn-lt"/>
                <a:ea typeface="+mn-ea"/>
                <a:cs typeface="+mn-cs"/>
              </a:rPr>
              <a:t>Una divulgación de información adjunta o incluida en el contrato de </a:t>
            </a:r>
            <a:r>
              <a:rPr lang="es-419" sz="1000" b="0" u="none" strike="noStrike" kern="1200" noProof="0" dirty="0">
                <a:solidFill>
                  <a:schemeClr val="tx1"/>
                </a:solidFill>
                <a:effectLst/>
                <a:latin typeface="+mn-lt"/>
                <a:ea typeface="+mn-ea"/>
                <a:cs typeface="+mn-cs"/>
              </a:rPr>
              <a:t>alquilar</a:t>
            </a:r>
            <a:r>
              <a:rPr lang="es-419" sz="1000" b="1" u="none" strike="noStrike" kern="1200" noProof="0" dirty="0">
                <a:solidFill>
                  <a:schemeClr val="tx1"/>
                </a:solidFill>
                <a:effectLst/>
                <a:latin typeface="+mn-lt"/>
                <a:ea typeface="+mn-ea"/>
                <a:cs typeface="+mn-cs"/>
              </a:rPr>
              <a:t> </a:t>
            </a:r>
            <a:r>
              <a:rPr lang="es-419" sz="1000" u="none" strike="noStrike" kern="1200" noProof="0" dirty="0">
                <a:solidFill>
                  <a:schemeClr val="tx1"/>
                </a:solidFill>
                <a:effectLst/>
                <a:latin typeface="+mn-lt"/>
                <a:ea typeface="+mn-ea"/>
                <a:cs typeface="+mn-cs"/>
              </a:rPr>
              <a:t>o comprar que incluya una </a:t>
            </a:r>
            <a:r>
              <a:rPr lang="en-US" sz="1000" u="none" strike="noStrike" kern="1200" noProof="0" dirty="0">
                <a:solidFill>
                  <a:schemeClr val="tx1"/>
                </a:solidFill>
                <a:effectLst/>
                <a:latin typeface="+mn-lt"/>
                <a:ea typeface="+mn-ea"/>
                <a:cs typeface="+mn-cs"/>
              </a:rPr>
              <a:t>“</a:t>
            </a:r>
            <a:r>
              <a:rPr lang="es-ES" sz="1200" dirty="0"/>
              <a:t>Declaración de advertencia sobre el plomo</a:t>
            </a:r>
            <a:r>
              <a:rPr lang="en-US" sz="1200" dirty="0"/>
              <a:t>” </a:t>
            </a:r>
            <a:r>
              <a:rPr lang="es-419" sz="1200" noProof="0" dirty="0"/>
              <a:t>y confirme que el vendedor o el propietario* han cumplido todos los requisitos de notificación</a:t>
            </a:r>
          </a:p>
          <a:p>
            <a:pPr marL="171450" lvl="0" indent="-171450">
              <a:buFont typeface="Arial" panose="020B0604020202020204" pitchFamily="34" charset="0"/>
              <a:buChar char="•"/>
            </a:pPr>
            <a:r>
              <a:rPr lang="es-ES" sz="1200" noProof="0" dirty="0"/>
              <a:t>Los compradores también tienen 10 días</a:t>
            </a:r>
            <a:r>
              <a:rPr lang="es-419" sz="1200" noProof="0" dirty="0"/>
              <a:t> para realizar una inspección o evaluacion de riesgo de pintura a base de plomo</a:t>
            </a:r>
            <a:r>
              <a:rPr lang="en-US" sz="1200" dirty="0"/>
              <a:t> </a:t>
            </a:r>
          </a:p>
          <a:p>
            <a:pPr marL="0" lvl="0" indent="0">
              <a:buFont typeface="Arial" panose="020B0604020202020204" pitchFamily="34" charset="0"/>
              <a:buNone/>
            </a:pPr>
            <a:endParaRPr lang="en-US" sz="1200" u="none" strike="noStrike" kern="1200" noProof="0" dirty="0">
              <a:solidFill>
                <a:schemeClr val="tx1"/>
              </a:solidFill>
              <a:effectLst/>
              <a:latin typeface="+mn-lt"/>
              <a:ea typeface="+mn-ea"/>
              <a:cs typeface="+mn-cs"/>
            </a:endParaRPr>
          </a:p>
          <a:p>
            <a:pPr marL="0" lvl="0" indent="0">
              <a:buFont typeface="Arial" panose="020B0604020202020204" pitchFamily="34" charset="0"/>
              <a:buNone/>
            </a:pPr>
            <a:r>
              <a:rPr lang="es-419" sz="1200" u="none" strike="noStrike" kern="1200" noProof="0" dirty="0">
                <a:solidFill>
                  <a:schemeClr val="tx1"/>
                </a:solidFill>
                <a:effectLst/>
                <a:latin typeface="+mn-lt"/>
                <a:ea typeface="+mn-ea"/>
                <a:cs typeface="+mn-cs"/>
              </a:rPr>
              <a:t>Si no le facilitan esta información, solicítela. También puede presentar una queja a la EPA </a:t>
            </a:r>
            <a:r>
              <a:rPr lang="es-419" sz="1200" b="0" u="none" strike="noStrike" kern="1200" noProof="0" dirty="0">
                <a:solidFill>
                  <a:schemeClr val="tx1"/>
                </a:solidFill>
                <a:effectLst/>
                <a:latin typeface="+mn-lt"/>
                <a:ea typeface="+mn-ea"/>
                <a:cs typeface="+mn-cs"/>
              </a:rPr>
              <a:t>por llamar </a:t>
            </a:r>
            <a:r>
              <a:rPr lang="es-419" sz="1200" u="none" strike="noStrike" kern="1200" noProof="0" dirty="0">
                <a:solidFill>
                  <a:schemeClr val="tx1"/>
                </a:solidFill>
                <a:effectLst/>
                <a:latin typeface="+mn-lt"/>
                <a:ea typeface="+mn-ea"/>
                <a:cs typeface="+mn-cs"/>
              </a:rPr>
              <a:t>a la Centro Nacional de Información sobre el Plomo al 1-800-424-LEAD [5323]</a:t>
            </a:r>
            <a:r>
              <a:rPr lang="en-US" sz="1200" u="none" strike="noStrike" kern="1200" noProof="0" dirty="0">
                <a:solidFill>
                  <a:schemeClr val="tx1"/>
                </a:solidFill>
                <a:effectLst/>
                <a:latin typeface="+mn-lt"/>
                <a:ea typeface="+mn-ea"/>
                <a:cs typeface="+mn-cs"/>
              </a:rPr>
              <a:t> </a:t>
            </a:r>
          </a:p>
          <a:p>
            <a:pPr marL="0" lvl="0" indent="0">
              <a:buFont typeface="Arial" panose="020B0604020202020204" pitchFamily="34" charset="0"/>
              <a:buNone/>
            </a:pPr>
            <a:endParaRPr lang="en-US" sz="1200" u="none" strike="noStrike" kern="1200" noProof="0" dirty="0">
              <a:solidFill>
                <a:schemeClr val="tx1"/>
              </a:solidFill>
              <a:effectLst/>
              <a:latin typeface="+mn-lt"/>
              <a:ea typeface="+mn-ea"/>
              <a:cs typeface="+mn-cs"/>
            </a:endParaRPr>
          </a:p>
          <a:p>
            <a:pPr marL="0" lvl="0" indent="0" rtl="0">
              <a:buFont typeface="Arial" panose="020B0604020202020204" pitchFamily="34" charset="0"/>
              <a:buNone/>
            </a:pPr>
            <a:r>
              <a:rPr lang="en-US" sz="1200" i="1" u="none" strike="noStrike" kern="1200" noProof="0" dirty="0">
                <a:solidFill>
                  <a:schemeClr val="tx1"/>
                </a:solidFill>
                <a:effectLst/>
                <a:latin typeface="+mn-lt"/>
                <a:ea typeface="+mn-ea"/>
                <a:cs typeface="+mn-cs"/>
              </a:rPr>
              <a:t>*</a:t>
            </a:r>
            <a:r>
              <a:rPr lang="en-US" sz="1200" b="1" i="1" u="none" strike="noStrike" kern="1200" noProof="0" dirty="0">
                <a:solidFill>
                  <a:schemeClr val="tx1"/>
                </a:solidFill>
                <a:effectLst/>
                <a:latin typeface="+mn-lt"/>
                <a:ea typeface="+mn-ea"/>
                <a:cs typeface="+mn-cs"/>
              </a:rPr>
              <a:t>Nota para instructor</a:t>
            </a:r>
            <a:r>
              <a:rPr lang="en-US" sz="1200" i="1" u="none" strike="noStrike" kern="1200" noProof="0" dirty="0">
                <a:solidFill>
                  <a:schemeClr val="tx1"/>
                </a:solidFill>
                <a:effectLst/>
                <a:latin typeface="+mn-lt"/>
                <a:ea typeface="+mn-ea"/>
                <a:cs typeface="+mn-cs"/>
              </a:rPr>
              <a:t>: You can also use </a:t>
            </a:r>
            <a:r>
              <a:rPr lang="en-US" sz="1200" i="1" u="none" strike="noStrike" kern="1200" noProof="0" dirty="0" err="1">
                <a:solidFill>
                  <a:schemeClr val="tx1"/>
                </a:solidFill>
                <a:effectLst/>
                <a:latin typeface="+mn-lt"/>
                <a:ea typeface="+mn-ea"/>
                <a:cs typeface="+mn-cs"/>
              </a:rPr>
              <a:t>dueño</a:t>
            </a:r>
            <a:r>
              <a:rPr lang="en-US" sz="1200" i="1" u="none" strike="noStrike" kern="1200" noProof="0" dirty="0">
                <a:solidFill>
                  <a:schemeClr val="tx1"/>
                </a:solidFill>
                <a:effectLst/>
                <a:latin typeface="+mn-lt"/>
                <a:ea typeface="+mn-ea"/>
                <a:cs typeface="+mn-cs"/>
              </a:rPr>
              <a:t> or </a:t>
            </a:r>
            <a:r>
              <a:rPr lang="es-419" sz="1200" b="0" i="1" strike="noStrike" noProof="0" dirty="0"/>
              <a:t>arrendador for propietario</a:t>
            </a:r>
            <a:endParaRPr lang="en-US" sz="1200" i="1" u="none" strike="noStrike"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51</a:t>
            </a:fld>
            <a:endParaRPr lang="en-US"/>
          </a:p>
        </p:txBody>
      </p:sp>
    </p:spTree>
    <p:extLst>
      <p:ext uri="{BB962C8B-B14F-4D97-AF65-F5344CB8AC3E}">
        <p14:creationId xmlns:p14="http://schemas.microsoft.com/office/powerpoint/2010/main" val="38274826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none" kern="1200" dirty="0">
                <a:solidFill>
                  <a:schemeClr val="tx1"/>
                </a:solidFill>
                <a:effectLst/>
                <a:latin typeface="+mn-lt"/>
                <a:ea typeface="+mn-ea"/>
                <a:cs typeface="+mn-cs"/>
              </a:rPr>
              <a:t>VI. Conclusion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Hoy discutimos las fuentes de exposición al plomo; cómo el plomo perjudica a los niños y a los adultos; sus impactos en el medioambiente y la vida silvestre; y acciones que se pueden tomar para prevenir la posible exposición al plomo. </a:t>
            </a:r>
            <a:endParaRPr lang="en-US" sz="1200" i="1"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52</a:t>
            </a:fld>
            <a:endParaRPr lang="en-US"/>
          </a:p>
        </p:txBody>
      </p:sp>
    </p:spTree>
    <p:extLst>
      <p:ext uri="{BB962C8B-B14F-4D97-AF65-F5344CB8AC3E}">
        <p14:creationId xmlns:p14="http://schemas.microsoft.com/office/powerpoint/2010/main" val="10793140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a:lnSpc>
                <a:spcPct val="125000"/>
              </a:lnSpc>
              <a:spcBef>
                <a:spcPts val="0"/>
              </a:spcBef>
              <a:spcAft>
                <a:spcPts val="0"/>
              </a:spcAft>
            </a:pPr>
            <a:r>
              <a:rPr lang="es-DO" sz="1200" dirty="0">
                <a:effectLst/>
                <a:latin typeface="Calibri" panose="020F0502020204030204" pitchFamily="34" charset="0"/>
                <a:ea typeface="MS Mincho" panose="02020609040205080304" pitchFamily="49" charset="-128"/>
                <a:cs typeface="Arial" panose="020B0604020202020204" pitchFamily="34" charset="0"/>
              </a:rPr>
              <a:t>También tengo algunas preguntas para el grupo:</a:t>
            </a:r>
            <a:endParaRPr lang="en-US" sz="1200" dirty="0">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r>
              <a:rPr lang="es-DO" sz="1200" dirty="0">
                <a:effectLst/>
                <a:latin typeface="Calibri" panose="020F0502020204030204" pitchFamily="34" charset="0"/>
                <a:ea typeface="MS Mincho" panose="02020609040205080304" pitchFamily="49" charset="-128"/>
                <a:cs typeface="Arial" panose="020B0604020202020204" pitchFamily="34" charset="0"/>
              </a:rPr>
              <a:t> </a:t>
            </a:r>
            <a:endParaRPr lang="en-US" sz="1200" dirty="0">
              <a:effectLst/>
              <a:latin typeface="Calibri" panose="020F0502020204030204" pitchFamily="34" charset="0"/>
              <a:ea typeface="MS Mincho" panose="02020609040205080304" pitchFamily="49" charset="-128"/>
              <a:cs typeface="Arial" panose="020B0604020202020204" pitchFamily="34" charset="0"/>
            </a:endParaRPr>
          </a:p>
          <a:p>
            <a:pPr marL="342900" marR="0" lvl="0" indent="-342900">
              <a:lnSpc>
                <a:spcPct val="125000"/>
              </a:lnSpc>
              <a:spcBef>
                <a:spcPts val="0"/>
              </a:spcBef>
              <a:spcAft>
                <a:spcPts val="0"/>
              </a:spcAft>
              <a:buFont typeface="+mj-lt"/>
              <a:buAutoNum type="arabicPeriod"/>
            </a:pPr>
            <a:r>
              <a:rPr lang="es-DO" sz="1200" dirty="0">
                <a:effectLst/>
                <a:latin typeface="Calibri" panose="020F0502020204030204" pitchFamily="34" charset="0"/>
                <a:ea typeface="MS Mincho" panose="02020609040205080304" pitchFamily="49" charset="-128"/>
                <a:cs typeface="Arial" panose="020B0604020202020204" pitchFamily="34" charset="0"/>
              </a:rPr>
              <a:t>¿Cuáles son los posibles efectos para la salud de los niños expuestos al plomo? </a:t>
            </a:r>
            <a:r>
              <a:rPr lang="es-ES" sz="1200" b="0" dirty="0">
                <a:effectLst/>
                <a:latin typeface="Calibri" panose="020F0502020204030204" pitchFamily="34" charset="0"/>
                <a:ea typeface="MS Mincho" panose="02020609040205080304" pitchFamily="49" charset="-128"/>
                <a:cs typeface="Arial" panose="020B0604020202020204" pitchFamily="34" charset="0"/>
              </a:rPr>
              <a:t>Tomar un momento para pensar y, </a:t>
            </a:r>
            <a:r>
              <a:rPr lang="es-AR" sz="1200" b="0" noProof="0" dirty="0">
                <a:effectLst/>
                <a:latin typeface="Calibri" panose="020F0502020204030204" pitchFamily="34" charset="0"/>
                <a:ea typeface="MS Mincho" panose="02020609040205080304" pitchFamily="49" charset="-128"/>
                <a:cs typeface="Arial" panose="020B0604020202020204" pitchFamily="34" charset="0"/>
              </a:rPr>
              <a:t>después, escribir al menos un posible efecto en la salud.</a:t>
            </a:r>
          </a:p>
          <a:p>
            <a:endParaRPr lang="es-AR" sz="1200" kern="1200" noProof="0" dirty="0">
              <a:solidFill>
                <a:schemeClr val="tx1"/>
              </a:solidFill>
              <a:effectLst/>
              <a:latin typeface="+mn-lt"/>
              <a:ea typeface="+mn-ea"/>
              <a:cs typeface="+mn-cs"/>
            </a:endParaRPr>
          </a:p>
          <a:p>
            <a:pPr marL="0" marR="0">
              <a:lnSpc>
                <a:spcPct val="125000"/>
              </a:lnSpc>
              <a:spcBef>
                <a:spcPts val="0"/>
              </a:spcBef>
              <a:spcAft>
                <a:spcPts val="0"/>
              </a:spcAft>
            </a:pPr>
            <a:r>
              <a:rPr lang="es-AR" sz="1200" noProof="0" dirty="0">
                <a:effectLst/>
                <a:latin typeface="Calibri" panose="020F0502020204030204" pitchFamily="34" charset="0"/>
                <a:ea typeface="MS Mincho" panose="02020609040205080304" pitchFamily="49" charset="-128"/>
                <a:cs typeface="Arial" panose="020B0604020202020204" pitchFamily="34" charset="0"/>
              </a:rPr>
              <a:t>Incluso pequeñas cantidades de plomo en la sangre de los niños pueden dar lugar a:</a:t>
            </a:r>
          </a:p>
          <a:p>
            <a:pPr marL="800100" marR="0" lvl="1" indent="-342900">
              <a:lnSpc>
                <a:spcPct val="125000"/>
              </a:lnSpc>
              <a:spcBef>
                <a:spcPts val="0"/>
              </a:spcBef>
              <a:spcAft>
                <a:spcPts val="0"/>
              </a:spcAft>
              <a:buFont typeface="Symbol" panose="05050102010706020507" pitchFamily="18" charset="2"/>
              <a:buChar char=""/>
            </a:pPr>
            <a:r>
              <a:rPr lang="es-AR" sz="1200" u="none" strike="noStrike" noProof="0" dirty="0">
                <a:effectLst/>
                <a:latin typeface="Calibri" panose="020F0502020204030204" pitchFamily="34" charset="0"/>
                <a:ea typeface="MS Mincho" panose="02020609040205080304" pitchFamily="49" charset="-128"/>
                <a:cs typeface="Arial" panose="020B0604020202020204" pitchFamily="34" charset="0"/>
              </a:rPr>
              <a:t>Problemas de comportamiento y aprendizaje;</a:t>
            </a:r>
          </a:p>
          <a:p>
            <a:pPr marL="800100" marR="0" lvl="1" indent="-342900">
              <a:lnSpc>
                <a:spcPct val="125000"/>
              </a:lnSpc>
              <a:spcBef>
                <a:spcPts val="0"/>
              </a:spcBef>
              <a:spcAft>
                <a:spcPts val="0"/>
              </a:spcAft>
              <a:buFont typeface="Symbol" panose="05050102010706020507" pitchFamily="18" charset="2"/>
              <a:buChar char=""/>
            </a:pPr>
            <a:r>
              <a:rPr lang="es-AR" sz="1200" u="none" strike="noStrike" noProof="0" dirty="0">
                <a:effectLst/>
                <a:latin typeface="Calibri" panose="020F0502020204030204" pitchFamily="34" charset="0"/>
                <a:ea typeface="MS Mincho" panose="02020609040205080304" pitchFamily="49" charset="-128"/>
                <a:cs typeface="Arial" panose="020B0604020202020204" pitchFamily="34" charset="0"/>
              </a:rPr>
              <a:t>Menor </a:t>
            </a:r>
            <a:r>
              <a:rPr lang="es-AR" sz="1200" u="none" strike="noStrike" noProof="0" dirty="0">
                <a:solidFill>
                  <a:srgbClr val="1B1B1B"/>
                </a:solidFill>
                <a:effectLst/>
                <a:latin typeface="Calibri" panose="020F0502020204030204" pitchFamily="34" charset="0"/>
                <a:ea typeface="MS Mincho" panose="02020609040205080304" pitchFamily="49" charset="-128"/>
                <a:cs typeface="Calibri" panose="020F0502020204030204" pitchFamily="34" charset="0"/>
              </a:rPr>
              <a:t>coeficiente intelectual (IQ, por sus siglas en inglés)</a:t>
            </a:r>
            <a:r>
              <a:rPr lang="es-AR" sz="1200" u="none" strike="noStrike" noProof="0" dirty="0">
                <a:effectLst/>
                <a:latin typeface="Calibri" panose="020F0502020204030204" pitchFamily="34" charset="0"/>
                <a:ea typeface="MS Mincho" panose="02020609040205080304" pitchFamily="49" charset="-128"/>
                <a:cs typeface="Calibri" panose="020F0502020204030204" pitchFamily="34" charset="0"/>
              </a:rPr>
              <a:t> </a:t>
            </a:r>
            <a:r>
              <a:rPr lang="es-AR" sz="1200" u="none" strike="noStrike" noProof="0" dirty="0">
                <a:effectLst/>
                <a:latin typeface="Calibri" panose="020F0502020204030204" pitchFamily="34" charset="0"/>
                <a:ea typeface="MS Mincho" panose="02020609040205080304" pitchFamily="49" charset="-128"/>
                <a:cs typeface="Arial" panose="020B0604020202020204" pitchFamily="34" charset="0"/>
              </a:rPr>
              <a:t>e hiperactividad;</a:t>
            </a:r>
          </a:p>
          <a:p>
            <a:pPr marL="800100" marR="0" lvl="1" indent="-342900">
              <a:lnSpc>
                <a:spcPct val="125000"/>
              </a:lnSpc>
              <a:spcBef>
                <a:spcPts val="0"/>
              </a:spcBef>
              <a:spcAft>
                <a:spcPts val="0"/>
              </a:spcAft>
              <a:buFont typeface="Symbol" panose="05050102010706020507" pitchFamily="18" charset="2"/>
              <a:buChar char=""/>
            </a:pPr>
            <a:r>
              <a:rPr lang="es-AR" sz="1200" u="none" strike="noStrike" noProof="0" dirty="0">
                <a:effectLst/>
                <a:latin typeface="Calibri" panose="020F0502020204030204" pitchFamily="34" charset="0"/>
                <a:ea typeface="MS Mincho" panose="02020609040205080304" pitchFamily="49" charset="-128"/>
                <a:cs typeface="Arial" panose="020B0604020202020204" pitchFamily="34" charset="0"/>
              </a:rPr>
              <a:t>Retraso en el crecimiento;</a:t>
            </a:r>
          </a:p>
          <a:p>
            <a:pPr marL="800100" marR="0" lvl="1" indent="-342900">
              <a:lnSpc>
                <a:spcPct val="125000"/>
              </a:lnSpc>
              <a:spcBef>
                <a:spcPts val="0"/>
              </a:spcBef>
              <a:spcAft>
                <a:spcPts val="0"/>
              </a:spcAft>
              <a:buFont typeface="Symbol" panose="05050102010706020507" pitchFamily="18" charset="2"/>
              <a:buChar char=""/>
            </a:pPr>
            <a:r>
              <a:rPr lang="es-AR" sz="1200" u="none" strike="noStrike" noProof="0" dirty="0">
                <a:effectLst/>
                <a:latin typeface="Calibri" panose="020F0502020204030204" pitchFamily="34" charset="0"/>
                <a:ea typeface="MS Mincho" panose="02020609040205080304" pitchFamily="49" charset="-128"/>
                <a:cs typeface="Arial" panose="020B0604020202020204" pitchFamily="34" charset="0"/>
              </a:rPr>
              <a:t>Problemas de audición; y</a:t>
            </a:r>
          </a:p>
          <a:p>
            <a:pPr marL="800100" marR="0" lvl="1" indent="-342900">
              <a:lnSpc>
                <a:spcPct val="125000"/>
              </a:lnSpc>
              <a:spcBef>
                <a:spcPts val="0"/>
              </a:spcBef>
              <a:spcAft>
                <a:spcPts val="0"/>
              </a:spcAft>
              <a:buFont typeface="Symbol" panose="05050102010706020507" pitchFamily="18" charset="2"/>
              <a:buChar char=""/>
            </a:pPr>
            <a:r>
              <a:rPr lang="es-AR" sz="1200" u="none" strike="noStrike" noProof="0" dirty="0">
                <a:effectLst/>
                <a:latin typeface="Calibri" panose="020F0502020204030204" pitchFamily="34" charset="0"/>
                <a:ea typeface="MS Mincho" panose="02020609040205080304" pitchFamily="49" charset="-128"/>
                <a:cs typeface="Arial" panose="020B0604020202020204" pitchFamily="34" charset="0"/>
              </a:rPr>
              <a:t>Anemia.</a:t>
            </a:r>
          </a:p>
          <a:p>
            <a:pPr marL="0" marR="0">
              <a:lnSpc>
                <a:spcPct val="125000"/>
              </a:lnSpc>
              <a:spcBef>
                <a:spcPts val="0"/>
              </a:spcBef>
              <a:spcAft>
                <a:spcPts val="0"/>
              </a:spcAft>
            </a:pPr>
            <a:r>
              <a:rPr lang="es-AR" sz="1200" noProof="0" dirty="0">
                <a:effectLst/>
                <a:latin typeface="Calibri" panose="020F0502020204030204" pitchFamily="34" charset="0"/>
                <a:ea typeface="MS Mincho" panose="02020609040205080304" pitchFamily="49" charset="-128"/>
                <a:cs typeface="Calibri" panose="020F0502020204030204" pitchFamily="34" charset="0"/>
              </a:rPr>
              <a:t>En</a:t>
            </a:r>
            <a:r>
              <a:rPr lang="es-AR" sz="1200" noProof="0" dirty="0">
                <a:effectLst/>
                <a:latin typeface="Calibri" panose="020F0502020204030204" pitchFamily="34" charset="0"/>
                <a:ea typeface="MS Mincho" panose="02020609040205080304" pitchFamily="49" charset="-128"/>
                <a:cs typeface="Arial" panose="020B0604020202020204" pitchFamily="34" charset="0"/>
              </a:rPr>
              <a:t> casos raros, las altas cantidades de plomo pueden tener efectos devastadores en los niños, incluyendo convulsiones, coma y en algunos casos, incluso la muerte.</a:t>
            </a:r>
          </a:p>
          <a:p>
            <a:endParaRPr lang="es-AR" sz="1200" kern="1200" noProof="0" dirty="0">
              <a:solidFill>
                <a:schemeClr val="tx1"/>
              </a:solidFill>
              <a:effectLst/>
              <a:latin typeface="+mn-lt"/>
              <a:ea typeface="+mn-ea"/>
              <a:cs typeface="+mn-cs"/>
            </a:endParaRPr>
          </a:p>
          <a:p>
            <a:pPr marL="228600" indent="-228600">
              <a:buFont typeface="+mj-lt"/>
              <a:buAutoNum type="arabicPeriod" startAt="2"/>
            </a:pPr>
            <a:r>
              <a:rPr lang="es-AR" sz="1200" noProof="0" dirty="0"/>
              <a:t>¿La vida silvestre también es vulnerable a la exposición al plomo y a sus efectos de envenenamiento? </a:t>
            </a:r>
            <a:r>
              <a:rPr lang="es-AR" sz="1200" b="0" noProof="0" dirty="0"/>
              <a:t>Si crean que la respuesta es SI, levante la mano. </a:t>
            </a:r>
          </a:p>
          <a:p>
            <a:endParaRPr lang="en-US" dirty="0"/>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53</a:t>
            </a:fld>
            <a:endParaRPr lang="en-US"/>
          </a:p>
        </p:txBody>
      </p:sp>
      <p:sp>
        <p:nvSpPr>
          <p:cNvPr id="7" name="Slide Image Placeholder 6">
            <a:extLst>
              <a:ext uri="{FF2B5EF4-FFF2-40B4-BE49-F238E27FC236}">
                <a16:creationId xmlns:a16="http://schemas.microsoft.com/office/drawing/2014/main" id="{101C19DE-0764-34C9-9955-A01D5164123E}"/>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31607619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b="0" dirty="0"/>
              <a:t>El propósito de hoy fue realizar una introducción al tema</a:t>
            </a:r>
            <a:r>
              <a:rPr lang="es-ES" b="0"/>
              <a:t>. </a:t>
            </a:r>
          </a:p>
          <a:p>
            <a:endParaRPr lang="es-ES" b="0" dirty="0"/>
          </a:p>
          <a:p>
            <a:r>
              <a:rPr lang="es-ES" b="0" dirty="0"/>
              <a:t>¿Alguien tiene alguna pregunta sobre la información que cubrimos hoy?  </a:t>
            </a:r>
          </a:p>
          <a:p>
            <a:endParaRPr lang="es-ES" b="0" dirty="0"/>
          </a:p>
          <a:p>
            <a:r>
              <a:rPr lang="es-ES" b="0" dirty="0"/>
              <a:t>¡Levante la mano o grite!</a:t>
            </a:r>
            <a:endParaRPr lang="en-US" b="0"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54</a:t>
            </a:fld>
            <a:endParaRPr lang="en-US"/>
          </a:p>
        </p:txBody>
      </p:sp>
      <p:sp>
        <p:nvSpPr>
          <p:cNvPr id="7" name="Slide Image Placeholder 6">
            <a:extLst>
              <a:ext uri="{FF2B5EF4-FFF2-40B4-BE49-F238E27FC236}">
                <a16:creationId xmlns:a16="http://schemas.microsoft.com/office/drawing/2014/main" id="{17088731-FF6C-7491-2EB0-C0BA1AA479B4}"/>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9727951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Si tiene preguntas después de la sesión de hoy o para recibir más información sobre el plomo, puede llamar al Centro Nacional de Información sobre el Plomo (NLIC, por sus siglas en inglés).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El NLIC proporciona al público y a los profesionales información sobre el plomo, los peligros relacionados con el plomo y la prevención contra el plomo. </a:t>
            </a:r>
            <a:r>
              <a:rPr lang="es-419" sz="1800" b="0" dirty="0">
                <a:effectLst/>
                <a:latin typeface="Calibri" panose="020F0502020204030204" pitchFamily="34" charset="0"/>
                <a:ea typeface="DengXian" panose="02010600030101010101" pitchFamily="2" charset="-122"/>
                <a:cs typeface="Arial" panose="020B0604020202020204" pitchFamily="34" charset="0"/>
              </a:rPr>
              <a:t>También puede llamar al NLIC para presentar una queja sobre su propietario</a:t>
            </a:r>
            <a:r>
              <a:rPr lang="en-US" sz="1800" b="0" dirty="0">
                <a:effectLst/>
                <a:latin typeface="Calibri" panose="020F0502020204030204" pitchFamily="34" charset="0"/>
                <a:ea typeface="DengXian" panose="02010600030101010101" pitchFamily="2" charset="-122"/>
                <a:cs typeface="Arial" panose="020B0604020202020204" pitchFamily="34" charset="0"/>
              </a:rPr>
              <a:t>*</a:t>
            </a:r>
            <a:r>
              <a:rPr lang="es-419" sz="1800" b="0" dirty="0">
                <a:effectLst/>
                <a:latin typeface="Calibri" panose="020F0502020204030204" pitchFamily="34" charset="0"/>
                <a:ea typeface="DengXian" panose="02010600030101010101" pitchFamily="2" charset="-122"/>
                <a:cs typeface="Arial" panose="020B0604020202020204" pitchFamily="34" charset="0"/>
              </a:rPr>
              <a:t> de vivienda o un contratista si no cumplen las leyes federales sobre el plomo antes mencionadas. </a:t>
            </a:r>
            <a:r>
              <a:rPr lang="es-ES" b="0" i="0" dirty="0">
                <a:effectLst/>
                <a:latin typeface="Arial" panose="020B0604020202020204" pitchFamily="34" charset="0"/>
              </a:rPr>
              <a:t>Llame y converse con un especialista de lunes a viernes, de 8:00 a.m. a 6:00 p.m., Hora del Este (excepto en feriados federales) al 1 (800) 424-LEAD [5323]. </a:t>
            </a:r>
            <a:r>
              <a:rPr lang="es-ES" b="0" dirty="0"/>
              <a:t>Personas con discapacidades auditivas o dificultades con comunicación hablada </a:t>
            </a:r>
            <a:r>
              <a:rPr lang="es-ES" b="0" i="0" dirty="0">
                <a:effectLst/>
                <a:latin typeface="Arial" panose="020B0604020202020204" pitchFamily="34" charset="0"/>
              </a:rPr>
              <a:t>pueden acceder a este número a través de TTY llamando al Servicio Federal de Relevo en 1-800-877-8339.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1" i="1" dirty="0">
                <a:effectLst/>
                <a:latin typeface="Arial" panose="020B0604020202020204" pitchFamily="34" charset="0"/>
              </a:rPr>
              <a:t>Nota para el instructor: </a:t>
            </a:r>
            <a:r>
              <a:rPr lang="es-ES" b="0" i="1" dirty="0">
                <a:effectLst/>
                <a:latin typeface="Arial" panose="020B0604020202020204" pitchFamily="34" charset="0"/>
              </a:rPr>
              <a:t>Los participantes pueden encontrar este número tanto en la Hoja de trabajo como en los Mensajes clave.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1"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none" strike="noStrike" kern="1200" noProof="0" dirty="0">
                <a:solidFill>
                  <a:schemeClr val="tx1"/>
                </a:solidFill>
                <a:effectLst/>
                <a:latin typeface="+mn-lt"/>
                <a:ea typeface="+mn-ea"/>
                <a:cs typeface="+mn-cs"/>
              </a:rPr>
              <a:t>*</a:t>
            </a:r>
            <a:r>
              <a:rPr lang="en-US" sz="1200" b="1" i="1" u="none" strike="noStrike" kern="1200" noProof="0" dirty="0">
                <a:solidFill>
                  <a:schemeClr val="tx1"/>
                </a:solidFill>
                <a:effectLst/>
                <a:latin typeface="+mn-lt"/>
                <a:ea typeface="+mn-ea"/>
                <a:cs typeface="+mn-cs"/>
              </a:rPr>
              <a:t>Nota para instructor</a:t>
            </a:r>
            <a:r>
              <a:rPr lang="en-US" sz="1200" i="1" u="none" strike="noStrike" kern="1200" noProof="0" dirty="0">
                <a:solidFill>
                  <a:schemeClr val="tx1"/>
                </a:solidFill>
                <a:effectLst/>
                <a:latin typeface="+mn-lt"/>
                <a:ea typeface="+mn-ea"/>
                <a:cs typeface="+mn-cs"/>
              </a:rPr>
              <a:t>: You can also use </a:t>
            </a:r>
            <a:r>
              <a:rPr lang="en-US" sz="1200" i="1" u="none" strike="noStrike" kern="1200" noProof="0" dirty="0" err="1">
                <a:solidFill>
                  <a:schemeClr val="tx1"/>
                </a:solidFill>
                <a:effectLst/>
                <a:latin typeface="+mn-lt"/>
                <a:ea typeface="+mn-ea"/>
                <a:cs typeface="+mn-cs"/>
              </a:rPr>
              <a:t>dueño</a:t>
            </a:r>
            <a:r>
              <a:rPr lang="en-US" sz="1200" i="1" u="none" strike="noStrike" kern="1200" noProof="0" dirty="0">
                <a:solidFill>
                  <a:schemeClr val="tx1"/>
                </a:solidFill>
                <a:effectLst/>
                <a:latin typeface="+mn-lt"/>
                <a:ea typeface="+mn-ea"/>
                <a:cs typeface="+mn-cs"/>
              </a:rPr>
              <a:t> or </a:t>
            </a:r>
            <a:r>
              <a:rPr lang="es-419" sz="1200" b="0" i="1" strike="noStrike" noProof="0" dirty="0"/>
              <a:t>arrendador for propietario</a:t>
            </a:r>
            <a:endParaRPr lang="en-US" sz="1200" i="1" u="none" strike="noStrike"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p:txBody>
      </p:sp>
    </p:spTree>
    <p:extLst>
      <p:ext uri="{BB962C8B-B14F-4D97-AF65-F5344CB8AC3E}">
        <p14:creationId xmlns:p14="http://schemas.microsoft.com/office/powerpoint/2010/main" val="3744012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b="0" i="0" dirty="0">
                <a:effectLst/>
                <a:latin typeface="Arial" panose="020B0604020202020204" pitchFamily="34" charset="0"/>
              </a:rPr>
              <a:t>Gracias por participar en la sesión de hoy! </a:t>
            </a:r>
            <a:endParaRPr lang="en-US" b="0"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56</a:t>
            </a:fld>
            <a:endParaRPr lang="en-US"/>
          </a:p>
        </p:txBody>
      </p:sp>
      <p:sp>
        <p:nvSpPr>
          <p:cNvPr id="7" name="Slide Image Placeholder 6">
            <a:extLst>
              <a:ext uri="{FF2B5EF4-FFF2-40B4-BE49-F238E27FC236}">
                <a16:creationId xmlns:a16="http://schemas.microsoft.com/office/drawing/2014/main" id="{0ABEB2FF-3411-D7C2-EEFE-6C7C1CDAC630}"/>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3688462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b="1" i="1" u="none" dirty="0"/>
              <a:t>II. Fuentes posibles de la exposición al plomo</a:t>
            </a:r>
          </a:p>
          <a:p>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u="none" dirty="0">
                <a:effectLst/>
                <a:latin typeface="+mn-lt"/>
                <a:ea typeface="MS Mincho" panose="02020609040205080304" pitchFamily="49" charset="-128"/>
                <a:cs typeface="Arial" panose="020B0604020202020204" pitchFamily="34" charset="0"/>
              </a:rPr>
              <a:t>¿Qué es el plomo?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mn-lt"/>
                <a:ea typeface="MS Mincho" panose="02020609040205080304" pitchFamily="49" charset="-128"/>
                <a:cs typeface="Arial" panose="020B0604020202020204" pitchFamily="34" charset="0"/>
              </a:rPr>
              <a:t>El plomo es un metal natural de color gris azulado que se encuentra en pequeñas cantidades en la corteza terrestre.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dirty="0">
              <a:effectLst/>
              <a:latin typeface="+mn-lt"/>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mn-lt"/>
                <a:ea typeface="MS Mincho" panose="02020609040205080304" pitchFamily="49" charset="-128"/>
                <a:cs typeface="Arial" panose="020B0604020202020204" pitchFamily="34" charset="0"/>
              </a:rPr>
              <a:t>El plomo se extrae </a:t>
            </a:r>
            <a:r>
              <a:rPr lang="es-DO" sz="1200" b="0" dirty="0">
                <a:effectLst/>
                <a:latin typeface="+mn-lt"/>
                <a:ea typeface="MS Mincho" panose="02020609040205080304" pitchFamily="49" charset="-128"/>
                <a:cs typeface="Arial" panose="020B0604020202020204" pitchFamily="34" charset="0"/>
              </a:rPr>
              <a:t>de las minas</a:t>
            </a:r>
            <a:r>
              <a:rPr lang="es-DO" sz="1200" b="1" dirty="0">
                <a:effectLst/>
                <a:latin typeface="+mn-lt"/>
                <a:ea typeface="MS Mincho" panose="02020609040205080304" pitchFamily="49" charset="-128"/>
                <a:cs typeface="Arial" panose="020B0604020202020204" pitchFamily="34" charset="0"/>
              </a:rPr>
              <a:t> </a:t>
            </a:r>
            <a:r>
              <a:rPr lang="es-DO" sz="1200" dirty="0">
                <a:effectLst/>
                <a:latin typeface="+mn-lt"/>
                <a:ea typeface="MS Mincho" panose="02020609040205080304" pitchFamily="49" charset="-128"/>
                <a:cs typeface="Arial" panose="020B0604020202020204" pitchFamily="34" charset="0"/>
              </a:rPr>
              <a:t>y se utiliza en productos para hacerlos más resistentes y duraderos.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dirty="0">
              <a:effectLst/>
              <a:latin typeface="+mn-lt"/>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mn-lt"/>
                <a:ea typeface="MS Mincho" panose="02020609040205080304" pitchFamily="49" charset="-128"/>
                <a:cs typeface="Arial" panose="020B0604020202020204" pitchFamily="34" charset="0"/>
              </a:rPr>
              <a:t>Una vez que el plomo se incorpora a un producto, es casi imposible identificarlo a simple vista.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dirty="0">
              <a:effectLst/>
              <a:latin typeface="+mn-lt"/>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mn-lt"/>
                <a:ea typeface="MS Mincho" panose="02020609040205080304" pitchFamily="49" charset="-128"/>
                <a:cs typeface="Arial" panose="020B0604020202020204" pitchFamily="34" charset="0"/>
              </a:rPr>
              <a:t>El plomo no es biodegradable ni desaparece del medioambiente con el pasar del tiempo.</a:t>
            </a: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6</a:t>
            </a:fld>
            <a:endParaRPr lang="en-US"/>
          </a:p>
        </p:txBody>
      </p:sp>
      <p:sp>
        <p:nvSpPr>
          <p:cNvPr id="7" name="Slide Image Placeholder 6">
            <a:extLst>
              <a:ext uri="{FF2B5EF4-FFF2-40B4-BE49-F238E27FC236}">
                <a16:creationId xmlns:a16="http://schemas.microsoft.com/office/drawing/2014/main" id="{1A3CB447-20AB-7905-3050-6640ED647CC7}"/>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3925969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rtl="0">
              <a:spcBef>
                <a:spcPts val="0"/>
              </a:spcBef>
              <a:spcAft>
                <a:spcPts val="0"/>
              </a:spcAft>
              <a:buFont typeface="+mj-lt"/>
              <a:buNone/>
            </a:pPr>
            <a:r>
              <a:rPr lang="es-DO" sz="1200" i="1" u="none" dirty="0">
                <a:effectLst/>
                <a:latin typeface="+mn-lt"/>
                <a:ea typeface="MS Mincho" panose="02020609040205080304" pitchFamily="49" charset="-128"/>
                <a:cs typeface="Arial" panose="020B0604020202020204" pitchFamily="34" charset="0"/>
              </a:rPr>
              <a:t>b. ¿Dónde se encuentra el plomo y cómo se usa?</a:t>
            </a:r>
          </a:p>
          <a:p>
            <a:pPr marL="0" marR="0" lvl="0" indent="0" rtl="0">
              <a:spcBef>
                <a:spcPts val="0"/>
              </a:spcBef>
              <a:spcAft>
                <a:spcPts val="0"/>
              </a:spcAft>
              <a:buFont typeface="+mj-lt"/>
              <a:buNone/>
            </a:pPr>
            <a:endParaRPr lang="en-US" sz="1200" i="1" u="none"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DO" sz="1200" dirty="0">
                <a:effectLst/>
                <a:latin typeface="+mn-lt"/>
                <a:ea typeface="MS Mincho" panose="02020609040205080304" pitchFamily="49" charset="-128"/>
                <a:cs typeface="Arial" panose="020B0604020202020204" pitchFamily="34" charset="0"/>
              </a:rPr>
              <a:t>El plomo </a:t>
            </a:r>
            <a:r>
              <a:rPr lang="es-DO" sz="1200" b="0" dirty="0">
                <a:effectLst/>
                <a:latin typeface="+mn-lt"/>
                <a:ea typeface="MS Mincho" panose="02020609040205080304" pitchFamily="49" charset="-128"/>
                <a:cs typeface="Arial" panose="020B0604020202020204" pitchFamily="34" charset="0"/>
              </a:rPr>
              <a:t>ha sido extraído de las minas y utilizado</a:t>
            </a:r>
            <a:r>
              <a:rPr lang="es-DO" sz="1200" b="0" strike="noStrike" dirty="0">
                <a:effectLst/>
                <a:latin typeface="+mn-lt"/>
                <a:ea typeface="MS Mincho" panose="02020609040205080304" pitchFamily="49" charset="-128"/>
                <a:cs typeface="Arial" panose="020B0604020202020204" pitchFamily="34" charset="0"/>
              </a:rPr>
              <a:t> por </a:t>
            </a:r>
            <a:r>
              <a:rPr lang="es-DO" sz="1200" dirty="0">
                <a:effectLst/>
                <a:latin typeface="+mn-lt"/>
                <a:ea typeface="MS Mincho" panose="02020609040205080304" pitchFamily="49" charset="-128"/>
                <a:cs typeface="Arial" panose="020B0604020202020204" pitchFamily="34" charset="0"/>
              </a:rPr>
              <a:t>mucho tiempo y se puede encontrar en muchos productos y lugares diferentes. </a:t>
            </a:r>
          </a:p>
          <a:p>
            <a:pPr marL="0" marR="0">
              <a:spcBef>
                <a:spcPts val="0"/>
              </a:spcBef>
              <a:spcAft>
                <a:spcPts val="0"/>
              </a:spcAft>
            </a:pPr>
            <a:endParaRPr lang="es-DO" sz="1200" u="none"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DO" sz="1200" dirty="0">
                <a:effectLst/>
                <a:latin typeface="+mn-lt"/>
                <a:ea typeface="MS Mincho" panose="02020609040205080304" pitchFamily="49" charset="-128"/>
                <a:cs typeface="Arial" panose="020B0604020202020204" pitchFamily="34" charset="0"/>
              </a:rPr>
              <a:t>¿Dónde piensa que se puede encontrar el plomo? </a:t>
            </a:r>
            <a:r>
              <a:rPr lang="es-DO" sz="1200" u="none" dirty="0">
                <a:effectLst/>
                <a:latin typeface="+mn-lt"/>
                <a:ea typeface="MS Mincho" panose="02020609040205080304" pitchFamily="49" charset="-128"/>
                <a:cs typeface="Arial" panose="020B0604020202020204" pitchFamily="34" charset="0"/>
              </a:rPr>
              <a:t>Por favor de tomar</a:t>
            </a:r>
            <a:r>
              <a:rPr lang="es-DO" sz="1200" dirty="0">
                <a:effectLst/>
                <a:latin typeface="+mn-lt"/>
                <a:ea typeface="MS Mincho" panose="02020609040205080304" pitchFamily="49" charset="-128"/>
                <a:cs typeface="Arial" panose="020B0604020202020204" pitchFamily="34" charset="0"/>
              </a:rPr>
              <a:t> un momento para observar alrededor del su espacio y pensar en sus actividades cotidianas. Puede que te vengan a la mente los lápices, pero están hechos con grafito y no con plomo.</a:t>
            </a:r>
          </a:p>
          <a:p>
            <a:pPr marL="0" marR="0">
              <a:spcBef>
                <a:spcPts val="0"/>
              </a:spcBef>
              <a:spcAft>
                <a:spcPts val="0"/>
              </a:spcAft>
            </a:pPr>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b="1" i="1" strike="noStrike" dirty="0">
                <a:effectLst/>
                <a:latin typeface="+mn-lt"/>
                <a:ea typeface="MS Mincho" panose="02020609040205080304" pitchFamily="49" charset="-128"/>
                <a:cs typeface="Arial" panose="020B0604020202020204" pitchFamily="34" charset="0"/>
              </a:rPr>
              <a:t>No</a:t>
            </a:r>
            <a:r>
              <a:rPr lang="es-DO" sz="1200" b="1" i="1" strike="noStrike" spc="-20" dirty="0">
                <a:effectLst/>
                <a:latin typeface="+mn-lt"/>
                <a:ea typeface="MS Mincho" panose="02020609040205080304" pitchFamily="49" charset="-128"/>
                <a:cs typeface="Arial" panose="020B0604020202020204" pitchFamily="34" charset="0"/>
              </a:rPr>
              <a:t>ta para el instructor:</a:t>
            </a:r>
            <a:r>
              <a:rPr lang="es-DO" sz="1200" i="1" strike="noStrike" spc="-20" dirty="0">
                <a:effectLst/>
                <a:latin typeface="+mn-lt"/>
                <a:ea typeface="MS Mincho" panose="02020609040205080304" pitchFamily="49" charset="-128"/>
                <a:cs typeface="Arial" panose="020B0604020202020204" pitchFamily="34" charset="0"/>
              </a:rPr>
              <a:t> Dé a los participantes tiempo para pensar y discutir entre ellos. Si no se les ocurre nada, usted puede hacer una sugerencia o simplemente decirles: “No se preocupe si no se les ocurre nada. Hoy vamos a aprender dónde se encuentra el plomo y cómo prevenir la exposición al mismo”.</a:t>
            </a:r>
            <a:endParaRPr lang="en-US" sz="1200" strike="noStrike" dirty="0">
              <a:latin typeface="+mn-lt"/>
            </a:endParaRPr>
          </a:p>
          <a:p>
            <a:pPr marL="0" marR="0">
              <a:spcBef>
                <a:spcPts val="0"/>
              </a:spcBef>
              <a:spcAft>
                <a:spcPts val="0"/>
              </a:spcAft>
            </a:pPr>
            <a:endParaRPr lang="es-DO" sz="1200" spc="-30"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DO" sz="1200" spc="-30" dirty="0">
                <a:effectLst/>
                <a:latin typeface="+mn-lt"/>
                <a:ea typeface="MS Mincho" panose="02020609040205080304" pitchFamily="49" charset="-128"/>
                <a:cs typeface="Arial" panose="020B0604020202020204" pitchFamily="34" charset="0"/>
              </a:rPr>
              <a:t>El Congreso ha aprobado varias leyes relacionadas con el plomo. Estas leyes abordan el plomo en la pintura, el polvo y el suelo; el plomo en el aire; el plomo en el agua; y la eliminación de los residuos de plomo. Como resultado, estas leyes limitan la cantidad de plomo que puede estar presente en productos, en el aire, en las emisiones de algunas fuentes industriales, en las aguas residuales y mucho más.</a:t>
            </a:r>
            <a:endParaRPr lang="en-US" sz="1200" dirty="0">
              <a:effectLst/>
              <a:latin typeface="+mn-lt"/>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pPr/>
              <a:t>7</a:t>
            </a:fld>
            <a:endParaRPr lang="en-US"/>
          </a:p>
        </p:txBody>
      </p:sp>
      <p:sp>
        <p:nvSpPr>
          <p:cNvPr id="7" name="Slide Image Placeholder 6">
            <a:extLst>
              <a:ext uri="{FF2B5EF4-FFF2-40B4-BE49-F238E27FC236}">
                <a16:creationId xmlns:a16="http://schemas.microsoft.com/office/drawing/2014/main" id="{CBAEB44A-2377-DE38-4D6B-8BF2B07E0431}"/>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4055198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Calibri" panose="020F0502020204030204" pitchFamily="34" charset="0"/>
                <a:ea typeface="MS Mincho" panose="02020609040205080304" pitchFamily="49" charset="-128"/>
                <a:cs typeface="Arial" panose="020B0604020202020204" pitchFamily="34" charset="0"/>
              </a:rPr>
              <a:t>Desafortunadamente, el plomo se puede encontrar en todas las partes de nuestro medioambiente: el aire, el suelo, el agua y dentro de nuestras casas.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dirty="0">
              <a:solidFill>
                <a:srgbClr val="212121"/>
              </a:solidFill>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solidFill>
                  <a:srgbClr val="212121"/>
                </a:solidFill>
                <a:effectLst/>
                <a:latin typeface="Calibri" panose="020F0502020204030204" pitchFamily="34" charset="0"/>
                <a:ea typeface="MS Mincho" panose="02020609040205080304" pitchFamily="49" charset="-128"/>
                <a:cs typeface="Arial" panose="020B0604020202020204" pitchFamily="34" charset="0"/>
              </a:rPr>
              <a:t>Gran parte de nuestra exposición proviene de actividades humanas que incluyen el uso de: combustibles fósiles; algunos tipos de instalaciones industriales (por ejemplo, minería y fabricación); el combustible de aviación con plomo y </a:t>
            </a:r>
            <a:r>
              <a:rPr lang="es-DO" sz="1200" b="0" u="none" dirty="0">
                <a:solidFill>
                  <a:srgbClr val="212121"/>
                </a:solidFill>
                <a:effectLst/>
                <a:latin typeface="Calibri" panose="020F0502020204030204" pitchFamily="34" charset="0"/>
                <a:ea typeface="MS Mincho" panose="02020609040205080304" pitchFamily="49" charset="-128"/>
                <a:cs typeface="Arial" panose="020B0604020202020204" pitchFamily="34" charset="0"/>
              </a:rPr>
              <a:t>el uso en el pasado tanto de gasolina con plomo, como de</a:t>
            </a:r>
            <a:r>
              <a:rPr lang="es-DO" sz="1200" dirty="0">
                <a:solidFill>
                  <a:srgbClr val="212121"/>
                </a:solidFill>
                <a:effectLst/>
                <a:latin typeface="Calibri" panose="020F0502020204030204" pitchFamily="34" charset="0"/>
                <a:ea typeface="MS Mincho" panose="02020609040205080304" pitchFamily="49" charset="-128"/>
                <a:cs typeface="Arial" panose="020B0604020202020204" pitchFamily="34" charset="0"/>
              </a:rPr>
              <a:t> pintura a base de plomo en los hogares.</a:t>
            </a:r>
          </a:p>
        </p:txBody>
      </p:sp>
      <p:sp>
        <p:nvSpPr>
          <p:cNvPr id="4" name="Slide Number Placeholder 3"/>
          <p:cNvSpPr>
            <a:spLocks noGrp="1"/>
          </p:cNvSpPr>
          <p:nvPr>
            <p:ph type="sldNum" sz="quarter" idx="5"/>
          </p:nvPr>
        </p:nvSpPr>
        <p:spPr/>
        <p:txBody>
          <a:bodyPr/>
          <a:lstStyle/>
          <a:p>
            <a:fld id="{EE6F91B4-55F4-4436-A63E-CB05760C1CCC}" type="slidenum">
              <a:rPr lang="en-US" smtClean="0"/>
              <a:pPr/>
              <a:t>8</a:t>
            </a:fld>
            <a:endParaRPr lang="en-US"/>
          </a:p>
        </p:txBody>
      </p:sp>
      <p:sp>
        <p:nvSpPr>
          <p:cNvPr id="7" name="Slide Image Placeholder 6">
            <a:extLst>
              <a:ext uri="{FF2B5EF4-FFF2-40B4-BE49-F238E27FC236}">
                <a16:creationId xmlns:a16="http://schemas.microsoft.com/office/drawing/2014/main" id="{4D3CE411-A7F8-B486-FC4C-275CF39AC1F0}"/>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171818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solidFill>
                  <a:srgbClr val="211D1E"/>
                </a:solidFill>
                <a:effectLst/>
                <a:latin typeface="Calibri" panose="020F0502020204030204" pitchFamily="34" charset="0"/>
                <a:ea typeface="MS Mincho" panose="02020609040205080304" pitchFamily="49" charset="-128"/>
                <a:cs typeface="Arial" panose="020B0604020202020204" pitchFamily="34" charset="0"/>
              </a:rPr>
              <a:t>Históricamente, los compuestos de plomo se agregaron a la pintura para mejorar el color, reducir la corrosión o reducir el tiempo de secado.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dirty="0">
              <a:solidFill>
                <a:srgbClr val="211D1E"/>
              </a:solidFill>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solidFill>
                  <a:srgbClr val="211D1E"/>
                </a:solidFill>
                <a:effectLst/>
                <a:latin typeface="Calibri" panose="020F0502020204030204" pitchFamily="34" charset="0"/>
                <a:ea typeface="MS Mincho" panose="02020609040205080304" pitchFamily="49" charset="-128"/>
                <a:cs typeface="Arial" panose="020B0604020202020204" pitchFamily="34" charset="0"/>
              </a:rPr>
              <a:t>Si l</a:t>
            </a:r>
            <a:r>
              <a:rPr lang="es-DO" sz="1200" dirty="0">
                <a:effectLst/>
                <a:latin typeface="Calibri" panose="020F0502020204030204" pitchFamily="34" charset="0"/>
                <a:ea typeface="MS Mincho" panose="02020609040205080304" pitchFamily="49" charset="-128"/>
                <a:cs typeface="Arial" panose="020B0604020202020204" pitchFamily="34" charset="0"/>
              </a:rPr>
              <a:t>a pintura a base de plomo está presente en casas construidas antes de 1978, puede ser una fuente importante de la exposición al plomo para sus habitantes. Cuando las superficies pintadas no tienen el mantenimiento adecuado, la pintura puede deteriorarse, pelarse, descascarse, agrietarse o desintegrarse. Cuando la pintura a base de plomo es vieja y está desgastada o está sujeta a fricción constante (como en puertas y alféizares</a:t>
            </a:r>
            <a:r>
              <a:rPr lang="es-419" sz="1200" dirty="0">
                <a:effectLst/>
                <a:latin typeface="Calibri" panose="020F0502020204030204" pitchFamily="34" charset="0"/>
                <a:ea typeface="MS Mincho" panose="02020609040205080304" pitchFamily="49" charset="-128"/>
                <a:cs typeface="Arial" panose="020B0604020202020204" pitchFamily="34" charset="0"/>
              </a:rPr>
              <a:t>/</a:t>
            </a:r>
            <a:r>
              <a:rPr lang="es-DO" sz="1200" dirty="0">
                <a:effectLst/>
                <a:latin typeface="Calibri" panose="020F0502020204030204" pitchFamily="34" charset="0"/>
                <a:ea typeface="MS Mincho" panose="02020609040205080304" pitchFamily="49" charset="-128"/>
                <a:cs typeface="Arial" panose="020B0604020202020204" pitchFamily="34" charset="0"/>
              </a:rPr>
              <a:t>antepechos de ventanas), los pedazos y el polvo de la pintura a base de plomo pueden dispersarse y convertirse en un peligro. </a:t>
            </a:r>
            <a:r>
              <a:rPr lang="es-DO" sz="1200" b="0" dirty="0">
                <a:effectLst/>
                <a:latin typeface="Calibri" panose="020F0502020204030204" pitchFamily="34" charset="0"/>
                <a:ea typeface="MS Mincho" panose="02020609040205080304" pitchFamily="49" charset="-128"/>
                <a:cs typeface="Arial" panose="020B0604020202020204" pitchFamily="34" charset="0"/>
              </a:rPr>
              <a:t>Estos materiales peligrosos pueden ser aspirados o ingeridos por niños, residentes y trabajadores. </a:t>
            </a:r>
            <a:r>
              <a:rPr lang="es-DO" sz="1200" dirty="0">
                <a:effectLst/>
                <a:latin typeface="Calibri" panose="020F0502020204030204" pitchFamily="34" charset="0"/>
                <a:ea typeface="MS Mincho" panose="02020609040205080304" pitchFamily="49" charset="-128"/>
                <a:cs typeface="Arial" panose="020B0604020202020204" pitchFamily="34" charset="0"/>
              </a:rPr>
              <a:t>El polvo de plomo también se puede dispersar cuando la pintura se altera durante la renovación, reparación o remodelación.</a:t>
            </a:r>
          </a:p>
        </p:txBody>
      </p:sp>
      <p:sp>
        <p:nvSpPr>
          <p:cNvPr id="4" name="Slide Number Placeholder 3"/>
          <p:cNvSpPr>
            <a:spLocks noGrp="1"/>
          </p:cNvSpPr>
          <p:nvPr>
            <p:ph type="sldNum" sz="quarter" idx="5"/>
          </p:nvPr>
        </p:nvSpPr>
        <p:spPr/>
        <p:txBody>
          <a:bodyPr/>
          <a:lstStyle/>
          <a:p>
            <a:fld id="{EE6F91B4-55F4-4436-A63E-CB05760C1CCC}" type="slidenum">
              <a:rPr lang="en-US" smtClean="0"/>
              <a:t>9</a:t>
            </a:fld>
            <a:endParaRPr lang="en-US"/>
          </a:p>
        </p:txBody>
      </p:sp>
    </p:spTree>
    <p:extLst>
      <p:ext uri="{BB962C8B-B14F-4D97-AF65-F5344CB8AC3E}">
        <p14:creationId xmlns:p14="http://schemas.microsoft.com/office/powerpoint/2010/main" val="3517105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pic>
        <p:nvPicPr>
          <p:cNvPr id="7" name="Picture 6" descr="Circle infographic with 8 images of actions to reduce lead exposure: &#10;1. Keep homes clean and dust free;&#10;2. Eat a diet high in calcium, iron and vitamin C;&#10;3. Wash hands; &#10;4. Play in grass;&#10;5. Hire certified lead professionals;&#10;6. Shower and change;&#10;7. Wash toys, pacifiers and bottles; and&#10;8. Run your water.&#10;">
            <a:extLst>
              <a:ext uri="{FF2B5EF4-FFF2-40B4-BE49-F238E27FC236}">
                <a16:creationId xmlns:a16="http://schemas.microsoft.com/office/drawing/2014/main" id="{E43C668A-AAE6-47BF-A3A1-3DAD0006C7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6782" y="1135768"/>
            <a:ext cx="4755653" cy="4581144"/>
          </a:xfrm>
          <a:prstGeom prst="rect">
            <a:avLst/>
          </a:prstGeom>
        </p:spPr>
      </p:pic>
      <p:sp>
        <p:nvSpPr>
          <p:cNvPr id="2" name="TextBox 1">
            <a:extLst>
              <a:ext uri="{FF2B5EF4-FFF2-40B4-BE49-F238E27FC236}">
                <a16:creationId xmlns:a16="http://schemas.microsoft.com/office/drawing/2014/main" id="{5327BEB5-7D10-028E-BF5B-8FE5549C1D5C}"/>
              </a:ext>
            </a:extLst>
          </p:cNvPr>
          <p:cNvSpPr txBox="1"/>
          <p:nvPr userDrawn="1"/>
        </p:nvSpPr>
        <p:spPr>
          <a:xfrm>
            <a:off x="256220" y="579739"/>
            <a:ext cx="4315780" cy="5093702"/>
          </a:xfrm>
          <a:prstGeom prst="rect">
            <a:avLst/>
          </a:prstGeom>
          <a:noFill/>
        </p:spPr>
        <p:txBody>
          <a:bodyPr wrap="square" rtlCol="0">
            <a:spAutoFit/>
          </a:bodyPr>
          <a:lstStyle/>
          <a:p>
            <a:pPr algn="ctr"/>
            <a:endParaRPr lang="en-US" sz="5000" b="1" i="0" dirty="0">
              <a:solidFill>
                <a:schemeClr val="tx1"/>
              </a:solidFill>
              <a:latin typeface="Calibri Light" panose="020F0302020204030204" pitchFamily="34" charset="0"/>
              <a:cs typeface="Calibri Light" panose="020F0302020204030204" pitchFamily="34" charset="0"/>
            </a:endParaRPr>
          </a:p>
          <a:p>
            <a:pPr algn="ctr"/>
            <a:r>
              <a:rPr lang="en-US" sz="5000" b="1" i="0" dirty="0">
                <a:solidFill>
                  <a:schemeClr val="tx1"/>
                </a:solidFill>
                <a:latin typeface="Franklin Gothic Book" panose="020B0503020102020204" pitchFamily="34" charset="0"/>
                <a:cs typeface="Calibri Light" panose="020F0302020204030204" pitchFamily="34" charset="0"/>
              </a:rPr>
              <a:t>Understanding Lead</a:t>
            </a:r>
          </a:p>
          <a:p>
            <a:pPr algn="ctr"/>
            <a:endParaRPr lang="en-US" sz="3500" b="1" i="0" dirty="0">
              <a:solidFill>
                <a:schemeClr val="tx1"/>
              </a:solidFill>
              <a:latin typeface="Calibri Light" panose="020F0302020204030204" pitchFamily="34" charset="0"/>
              <a:cs typeface="Calibri Light" panose="020F0302020204030204" pitchFamily="34" charset="0"/>
            </a:endParaRPr>
          </a:p>
          <a:p>
            <a:pPr algn="ctr"/>
            <a:endParaRPr lang="en-US" sz="3500" b="1" i="0" dirty="0">
              <a:solidFill>
                <a:schemeClr val="tx1"/>
              </a:solidFill>
              <a:latin typeface="Calibri Light" panose="020F0302020204030204" pitchFamily="34" charset="0"/>
              <a:cs typeface="Calibri Light" panose="020F0302020204030204" pitchFamily="34" charset="0"/>
            </a:endParaRPr>
          </a:p>
          <a:p>
            <a:pPr algn="ctr"/>
            <a:endParaRPr lang="en-US" sz="3500" b="1" i="0" dirty="0">
              <a:solidFill>
                <a:schemeClr val="tx1"/>
              </a:solidFill>
              <a:latin typeface="Calibri Light" panose="020F0302020204030204" pitchFamily="34" charset="0"/>
              <a:cs typeface="Calibri Light" panose="020F0302020204030204" pitchFamily="34" charset="0"/>
            </a:endParaRPr>
          </a:p>
          <a:p>
            <a:pPr algn="ctr"/>
            <a:endParaRPr lang="en-US" sz="3500" b="1" i="0" dirty="0">
              <a:solidFill>
                <a:schemeClr val="tx1"/>
              </a:solidFill>
              <a:latin typeface="Calibri Light" panose="020F0302020204030204" pitchFamily="34" charset="0"/>
              <a:cs typeface="Calibri Light" panose="020F0302020204030204" pitchFamily="34" charset="0"/>
            </a:endParaRPr>
          </a:p>
          <a:p>
            <a:pPr algn="ctr"/>
            <a:endParaRPr lang="en-US" sz="3500" b="1" i="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76844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2C6820C5-2B91-E359-0789-A260F8C03F08}"/>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9012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9DBB4C5D-29D0-BF26-64C2-88E7D927E8E1}"/>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43006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23BBB6E-52B3-4742-969D-4527AF9E36D5}"/>
              </a:ext>
            </a:extLst>
          </p:cNvPr>
          <p:cNvSpPr>
            <a:spLocks noGrp="1"/>
          </p:cNvSpPr>
          <p:nvPr>
            <p:ph type="title" hasCustomPrompt="1"/>
          </p:nvPr>
        </p:nvSpPr>
        <p:spPr>
          <a:xfrm>
            <a:off x="628650" y="365126"/>
            <a:ext cx="7886700" cy="1325563"/>
          </a:xfrm>
        </p:spPr>
        <p:txBody>
          <a:bodyPr>
            <a:normAutofit/>
          </a:bodyPr>
          <a:lstStyle>
            <a:lvl1pPr algn="ctr">
              <a:defRPr sz="6600">
                <a:solidFill>
                  <a:schemeClr val="accent4"/>
                </a:solidFill>
              </a:defRPr>
            </a:lvl1pPr>
          </a:lstStyle>
          <a:p>
            <a:r>
              <a:rPr lang="en-US" dirty="0"/>
              <a:t>Thank you!</a:t>
            </a:r>
          </a:p>
        </p:txBody>
      </p:sp>
      <p:sp>
        <p:nvSpPr>
          <p:cNvPr id="8" name="Content Placeholder 2">
            <a:extLst>
              <a:ext uri="{FF2B5EF4-FFF2-40B4-BE49-F238E27FC236}">
                <a16:creationId xmlns:a16="http://schemas.microsoft.com/office/drawing/2014/main" id="{7B1D3F1B-7856-47A8-9343-B257F85886F3}"/>
              </a:ext>
            </a:extLst>
          </p:cNvPr>
          <p:cNvSpPr>
            <a:spLocks noGrp="1"/>
          </p:cNvSpPr>
          <p:nvPr>
            <p:ph idx="1"/>
          </p:nvPr>
        </p:nvSpPr>
        <p:spPr>
          <a:xfrm>
            <a:off x="628650" y="1825625"/>
            <a:ext cx="7886700" cy="4351338"/>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7E254B81-FD56-2A7C-4ED6-D50F868B943C}"/>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3279908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83950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89275232-FB1A-8128-D122-055A9CEA56AE}"/>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224641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AD87DCE6-EEC9-5038-9807-93E0FAE730E1}"/>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361455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D069378F-A4D0-77DF-2667-D33A5B7A1BCC}"/>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411643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9A5D2EA-7E5B-D37A-BA85-0F3DBDD59C1C}"/>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3205984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8D9B8354-6A51-121B-CE4D-C64FD548D524}"/>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88665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C00F6B49-883B-BA68-6E18-21FFCC9491D6}"/>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438405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BAABF7DD-E573-B1B2-3A0F-66140B15B5C7}"/>
              </a:ext>
            </a:extLst>
          </p:cNvPr>
          <p:cNvSpPr txBox="1"/>
          <p:nvPr userDrawn="1"/>
        </p:nvSpPr>
        <p:spPr>
          <a:xfrm>
            <a:off x="0" y="6563762"/>
            <a:ext cx="9144000" cy="369332"/>
          </a:xfrm>
          <a:prstGeom prst="rect">
            <a:avLst/>
          </a:prstGeom>
          <a:solidFill>
            <a:srgbClr val="005427"/>
          </a:solidFill>
        </p:spPr>
        <p:txBody>
          <a:bodyPr wrap="square" rtlCol="0">
            <a:spAutoFit/>
          </a:bodyPr>
          <a:lstStyle/>
          <a:p>
            <a:endParaRPr lang="en-US" dirty="0"/>
          </a:p>
        </p:txBody>
      </p:sp>
      <p:sp>
        <p:nvSpPr>
          <p:cNvPr id="5" name="Slide Number Placeholder 5">
            <a:extLst>
              <a:ext uri="{FF2B5EF4-FFF2-40B4-BE49-F238E27FC236}">
                <a16:creationId xmlns:a16="http://schemas.microsoft.com/office/drawing/2014/main" id="{36542F29-0F5C-4763-EC98-859F7BDF81B5}"/>
              </a:ext>
            </a:extLst>
          </p:cNvPr>
          <p:cNvSpPr>
            <a:spLocks noGrp="1"/>
          </p:cNvSpPr>
          <p:nvPr>
            <p:ph type="sldNum" sz="quarter" idx="4"/>
          </p:nvPr>
        </p:nvSpPr>
        <p:spPr>
          <a:xfrm>
            <a:off x="7086600" y="6565169"/>
            <a:ext cx="2057400" cy="365125"/>
          </a:xfrm>
          <a:prstGeom prst="rect">
            <a:avLst/>
          </a:prstGeom>
        </p:spPr>
        <p:txBody>
          <a:bodyPr/>
          <a:lstStyle>
            <a:lvl1pPr algn="r">
              <a:defRPr>
                <a:solidFill>
                  <a:schemeClr val="bg1"/>
                </a:solidFill>
              </a:defRPr>
            </a:lvl1pPr>
          </a:lstStyle>
          <a:p>
            <a:fld id="{48006AAD-9E02-44C8-BDCD-ACF5C8330FA5}" type="slidenum">
              <a:rPr lang="en-US" smtClean="0"/>
              <a:pPr/>
              <a:t>‹#›</a:t>
            </a:fld>
            <a:endParaRPr lang="en-US" dirty="0"/>
          </a:p>
        </p:txBody>
      </p:sp>
    </p:spTree>
    <p:extLst>
      <p:ext uri="{BB962C8B-B14F-4D97-AF65-F5344CB8AC3E}">
        <p14:creationId xmlns:p14="http://schemas.microsoft.com/office/powerpoint/2010/main" val="1716905727"/>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62"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cpsc.gov/Recalls/2007/rc2-corp-recalls-various-thomas-friends-wooden-railway-toys-due-to-lead-poisoning" TargetMode="Externa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fws.gov/midwest/refuges/leadfree.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25A_87D06A7.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www.epa.gov/lead"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espanol.epa.gov/plom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3AE443-D0F5-475A-EA70-49F7324E75DA}"/>
              </a:ext>
              <a:ext uri="{C183D7F6-B498-43B3-948B-1728B52AA6E4}">
                <adec:decorative xmlns:adec="http://schemas.microsoft.com/office/drawing/2017/decorative" val="1"/>
              </a:ext>
            </a:extLst>
          </p:cNvPr>
          <p:cNvSpPr/>
          <p:nvPr/>
        </p:nvSpPr>
        <p:spPr>
          <a:xfrm>
            <a:off x="206387" y="1360422"/>
            <a:ext cx="4365613" cy="168489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nfografía circular con imágenes en el interior para las siguientes acciones1. Mantener la casa limpia y libre de polvo;2. Llevar unadieta rica en calcio, hierro y vitamina C;3. Lavarse las manos; 4. Jugar en la grama;5. Contratar profesionales del plomo certificados;6. ducharse y cambiarse;7. Lavar los juguetes, bobos (chupetes) y biberones; y8. Hacer correr el agua">
            <a:extLst>
              <a:ext uri="{FF2B5EF4-FFF2-40B4-BE49-F238E27FC236}">
                <a16:creationId xmlns:a16="http://schemas.microsoft.com/office/drawing/2014/main" id="{8C075ECA-3798-1B0E-76B1-CFA9725E3D7C}"/>
              </a:ext>
            </a:extLst>
          </p:cNvPr>
          <p:cNvPicPr>
            <a:picLocks noChangeAspect="1"/>
          </p:cNvPicPr>
          <p:nvPr/>
        </p:nvPicPr>
        <p:blipFill>
          <a:blip r:embed="rId3"/>
          <a:stretch>
            <a:fillRect/>
          </a:stretch>
        </p:blipFill>
        <p:spPr>
          <a:xfrm>
            <a:off x="4316039" y="1077904"/>
            <a:ext cx="4734090" cy="4568122"/>
          </a:xfrm>
          <a:prstGeom prst="rect">
            <a:avLst/>
          </a:prstGeom>
        </p:spPr>
      </p:pic>
      <p:sp>
        <p:nvSpPr>
          <p:cNvPr id="6" name="Title 5">
            <a:extLst>
              <a:ext uri="{FF2B5EF4-FFF2-40B4-BE49-F238E27FC236}">
                <a16:creationId xmlns:a16="http://schemas.microsoft.com/office/drawing/2014/main" id="{53E5144C-24C2-A58F-D891-7D25F680BFC9}"/>
              </a:ext>
            </a:extLst>
          </p:cNvPr>
          <p:cNvSpPr txBox="1">
            <a:spLocks noGrp="1"/>
          </p:cNvSpPr>
          <p:nvPr>
            <p:ph type="title" idx="4294967295"/>
          </p:nvPr>
        </p:nvSpPr>
        <p:spPr>
          <a:xfrm>
            <a:off x="206387" y="1284946"/>
            <a:ext cx="4173152" cy="14773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AR" sz="4500" b="1" i="0" u="none" strike="noStrike" kern="1200" cap="none" spc="0" normalizeH="0" baseline="0" noProof="0" dirty="0" err="1">
                <a:ln>
                  <a:noFill/>
                </a:ln>
                <a:solidFill>
                  <a:schemeClr val="tx1"/>
                </a:solidFill>
                <a:effectLst/>
                <a:uLnTx/>
                <a:uFillTx/>
                <a:latin typeface="Franklin Gothic Book" panose="020B0503020102020204" pitchFamily="34" charset="0"/>
                <a:ea typeface="+mn-ea"/>
                <a:cs typeface="Calibri Light" panose="020F0302020204030204" pitchFamily="34" charset="0"/>
              </a:rPr>
              <a:t>Informaci</a:t>
            </a:r>
            <a:r>
              <a:rPr kumimoji="0" lang="es-419" sz="4500" b="1" i="0" u="none" strike="noStrike" kern="1200" cap="none" spc="0" normalizeH="0" baseline="0" noProof="0" dirty="0" err="1">
                <a:ln>
                  <a:noFill/>
                </a:ln>
                <a:solidFill>
                  <a:schemeClr val="tx1"/>
                </a:solidFill>
                <a:effectLst/>
                <a:uLnTx/>
                <a:uFillTx/>
                <a:latin typeface="Franklin Gothic Book" panose="020B0503020102020204" pitchFamily="34" charset="0"/>
                <a:ea typeface="+mn-ea"/>
                <a:cs typeface="Calibri Light" panose="020F0302020204030204" pitchFamily="34" charset="0"/>
              </a:rPr>
              <a:t>ón</a:t>
            </a:r>
            <a:r>
              <a:rPr kumimoji="0" lang="es-AR" sz="4500" b="1" i="0" u="none" strike="noStrike" kern="1200" cap="none" spc="0" normalizeH="0" baseline="0" noProof="0" dirty="0">
                <a:ln>
                  <a:noFill/>
                </a:ln>
                <a:solidFill>
                  <a:schemeClr val="tx1"/>
                </a:solidFill>
                <a:effectLst/>
                <a:uLnTx/>
                <a:uFillTx/>
                <a:latin typeface="Franklin Gothic Book" panose="020B0503020102020204" pitchFamily="34" charset="0"/>
                <a:ea typeface="+mn-ea"/>
                <a:cs typeface="Calibri Light" panose="020F0302020204030204" pitchFamily="34" charset="0"/>
              </a:rPr>
              <a:t> sobre el plomo</a:t>
            </a:r>
            <a:endParaRPr kumimoji="0" lang="es-AR" sz="4500" b="1" i="0" u="none" strike="noStrike" kern="1200" cap="none" spc="0" normalizeH="0" baseline="0" noProof="0" dirty="0">
              <a:ln>
                <a:noFill/>
              </a:ln>
              <a:solidFill>
                <a:schemeClr val="tx1"/>
              </a:solidFill>
              <a:effectLst/>
              <a:uLnTx/>
              <a:uFillTx/>
              <a:latin typeface="Franklin Gothic Book" panose="020B0503020102020204" pitchFamily="34" charset="0"/>
              <a:ea typeface="+mn-ea"/>
              <a:cs typeface="+mn-cs"/>
            </a:endParaRPr>
          </a:p>
        </p:txBody>
      </p:sp>
      <p:sp>
        <p:nvSpPr>
          <p:cNvPr id="5" name="TextBox 4">
            <a:extLst>
              <a:ext uri="{FF2B5EF4-FFF2-40B4-BE49-F238E27FC236}">
                <a16:creationId xmlns:a16="http://schemas.microsoft.com/office/drawing/2014/main" id="{7B77D8E1-CA61-A651-2A85-5F7C771D15A0}"/>
              </a:ext>
            </a:extLst>
          </p:cNvPr>
          <p:cNvSpPr txBox="1"/>
          <p:nvPr/>
        </p:nvSpPr>
        <p:spPr>
          <a:xfrm>
            <a:off x="398849" y="3937866"/>
            <a:ext cx="3788229" cy="1708160"/>
          </a:xfrm>
          <a:prstGeom prst="rect">
            <a:avLst/>
          </a:prstGeom>
          <a:noFill/>
        </p:spPr>
        <p:txBody>
          <a:bodyPr wrap="square" rtlCol="0">
            <a:spAutoFit/>
          </a:bodyPr>
          <a:lstStyle/>
          <a:p>
            <a:pPr algn="ctr"/>
            <a:r>
              <a:rPr lang="es-AR" sz="3500" dirty="0">
                <a:latin typeface="Franklin Gothic Book" panose="020B0503020102020204" pitchFamily="34" charset="0"/>
                <a:cs typeface="Calibri Light" panose="020F0302020204030204" pitchFamily="34" charset="0"/>
              </a:rPr>
              <a:t>Nombre de la comunidad, </a:t>
            </a:r>
          </a:p>
          <a:p>
            <a:pPr algn="ctr"/>
            <a:r>
              <a:rPr lang="es-AR" sz="3500" dirty="0">
                <a:latin typeface="Franklin Gothic Book" panose="020B0503020102020204" pitchFamily="34" charset="0"/>
                <a:cs typeface="Calibri Light" panose="020F0302020204030204" pitchFamily="34" charset="0"/>
              </a:rPr>
              <a:t>mes, día, año</a:t>
            </a:r>
            <a:endParaRPr lang="es-AR" sz="3500" dirty="0">
              <a:latin typeface="Franklin Gothic Book" panose="020B0503020102020204" pitchFamily="34" charset="0"/>
            </a:endParaRPr>
          </a:p>
        </p:txBody>
      </p:sp>
      <p:sp>
        <p:nvSpPr>
          <p:cNvPr id="2" name="Slide Number Placeholder 5">
            <a:extLst>
              <a:ext uri="{FF2B5EF4-FFF2-40B4-BE49-F238E27FC236}">
                <a16:creationId xmlns:a16="http://schemas.microsoft.com/office/drawing/2014/main" id="{7289DB61-BCCE-9E5B-9211-9270746D2FB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a:t>
            </a:fld>
            <a:endParaRPr lang="en-US" dirty="0"/>
          </a:p>
        </p:txBody>
      </p:sp>
    </p:spTree>
    <p:extLst>
      <p:ext uri="{BB962C8B-B14F-4D97-AF65-F5344CB8AC3E}">
        <p14:creationId xmlns:p14="http://schemas.microsoft.com/office/powerpoint/2010/main" val="3584638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B9B0-8CD5-47D7-A387-6A7CC575912A}"/>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s-US" sz="3100" b="1" noProof="0" dirty="0">
                <a:latin typeface="Franklin Gothic Book" panose="020B0503020102020204" pitchFamily="34" charset="0"/>
                <a:cs typeface="Calibri Light" panose="020F0302020204030204" pitchFamily="34" charset="0"/>
              </a:rPr>
              <a:t>Los niños pueden estar expuestos...</a:t>
            </a:r>
          </a:p>
        </p:txBody>
      </p:sp>
      <p:pic>
        <p:nvPicPr>
          <p:cNvPr id="5" name="Picture 4" descr="niño masticando un juguete pintado">
            <a:extLst>
              <a:ext uri="{FF2B5EF4-FFF2-40B4-BE49-F238E27FC236}">
                <a16:creationId xmlns:a16="http://schemas.microsoft.com/office/drawing/2014/main" id="{9560D3F6-0FB4-79DD-19C5-CC376BBD14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 name="TextBox 6">
            <a:extLst>
              <a:ext uri="{FF2B5EF4-FFF2-40B4-BE49-F238E27FC236}">
                <a16:creationId xmlns:a16="http://schemas.microsoft.com/office/drawing/2014/main" id="{B414A0E2-AF0F-4857-ABD6-93BFD98F35EC}"/>
              </a:ext>
            </a:extLst>
          </p:cNvPr>
          <p:cNvSpPr txBox="1"/>
          <p:nvPr/>
        </p:nvSpPr>
        <p:spPr>
          <a:xfrm>
            <a:off x="3061252" y="3268164"/>
            <a:ext cx="5940858" cy="3710602"/>
          </a:xfrm>
          <a:prstGeom prst="rect">
            <a:avLst/>
          </a:prstGeom>
        </p:spPr>
        <p:txBody>
          <a:bodyPr vert="horz" lIns="91440" tIns="45720" rIns="91440" bIns="45720" rtlCol="0" anchor="ctr">
            <a:noAutofit/>
          </a:bodyPr>
          <a:lstStyle/>
          <a:p>
            <a:pPr marL="285750" indent="-228600" defTabSz="914400">
              <a:lnSpc>
                <a:spcPct val="90000"/>
              </a:lnSpc>
              <a:spcAft>
                <a:spcPts val="600"/>
              </a:spcAft>
              <a:buFont typeface="Arial" panose="020B0604020202020204" pitchFamily="34" charset="0"/>
              <a:buChar char="•"/>
            </a:pPr>
            <a:r>
              <a:rPr lang="es-ES" sz="2400" dirty="0">
                <a:latin typeface="Franklin Gothic Book" panose="020B0503020102020204" pitchFamily="34" charset="0"/>
                <a:cs typeface="Calibri Light" panose="020F0302020204030204" pitchFamily="34" charset="0"/>
              </a:rPr>
              <a:t>A través de los pedazos y el polvo de la pintura a base de plomo en edificios y casas, cuando colocan juguetes, dedos y otros objetos en sus bocas </a:t>
            </a:r>
            <a:endParaRPr lang="en-US" sz="2400" dirty="0">
              <a:latin typeface="Franklin Gothic Book" panose="020B0503020102020204" pitchFamily="34" charset="0"/>
              <a:cs typeface="Calibri Light" panose="020F0302020204030204" pitchFamily="34" charset="0"/>
            </a:endParaRPr>
          </a:p>
          <a:p>
            <a:pPr marL="285750" indent="-228600" defTabSz="914400">
              <a:lnSpc>
                <a:spcPct val="90000"/>
              </a:lnSpc>
              <a:spcAft>
                <a:spcPts val="600"/>
              </a:spcAft>
              <a:buFont typeface="Arial" panose="020B0604020202020204" pitchFamily="34" charset="0"/>
              <a:buChar char="•"/>
            </a:pPr>
            <a:r>
              <a:rPr lang="es-ES" sz="2400" dirty="0">
                <a:latin typeface="Franklin Gothic Book" panose="020B0503020102020204" pitchFamily="34" charset="0"/>
                <a:cs typeface="Calibri Light" panose="020F0302020204030204" pitchFamily="34" charset="0"/>
              </a:rPr>
              <a:t>Por</a:t>
            </a:r>
            <a:r>
              <a:rPr lang="es-ES" sz="2400" b="1" dirty="0">
                <a:latin typeface="Franklin Gothic Book" panose="020B0503020102020204" pitchFamily="34" charset="0"/>
                <a:cs typeface="Calibri Light" panose="020F0302020204030204" pitchFamily="34" charset="0"/>
              </a:rPr>
              <a:t> </a:t>
            </a:r>
            <a:r>
              <a:rPr lang="es-ES" sz="2400" dirty="0">
                <a:latin typeface="Franklin Gothic Book" panose="020B0503020102020204" pitchFamily="34" charset="0"/>
                <a:cs typeface="Calibri Light" panose="020F0302020204030204" pitchFamily="34" charset="0"/>
              </a:rPr>
              <a:t>lamer o morder superficies de pintura a base de plomo</a:t>
            </a:r>
            <a:endParaRPr lang="en-US" sz="2400" dirty="0">
              <a:latin typeface="Franklin Gothic Book" panose="020B0503020102020204" pitchFamily="34" charset="0"/>
              <a:cs typeface="Calibri Light" panose="020F0302020204030204" pitchFamily="34" charset="0"/>
            </a:endParaRPr>
          </a:p>
          <a:p>
            <a:pPr marL="285750" indent="-228600" defTabSz="914400">
              <a:lnSpc>
                <a:spcPct val="90000"/>
              </a:lnSpc>
              <a:spcAft>
                <a:spcPts val="600"/>
              </a:spcAft>
              <a:buFont typeface="Arial" panose="020B0604020202020204" pitchFamily="34" charset="0"/>
              <a:buChar char="•"/>
            </a:pPr>
            <a:r>
              <a:rPr lang="es-DO" sz="2400" dirty="0">
                <a:effectLst/>
                <a:latin typeface="Franklin Gothic Book" panose="020B0503020102020204" pitchFamily="34" charset="0"/>
                <a:ea typeface="MS Mincho" panose="02020609040205080304" pitchFamily="49" charset="-128"/>
                <a:cs typeface="Arial" panose="020B0604020202020204" pitchFamily="34" charset="0"/>
              </a:rPr>
              <a:t>La pintura a base de plomo tiene un sabor “dulce”</a:t>
            </a:r>
            <a:endParaRPr lang="en-US" sz="2400" dirty="0">
              <a:latin typeface="Franklin Gothic Book" panose="020B0503020102020204" pitchFamily="34" charset="0"/>
              <a:cs typeface="Calibri Light" panose="020F0302020204030204" pitchFamily="34" charset="0"/>
            </a:endParaRPr>
          </a:p>
        </p:txBody>
      </p:sp>
      <p:sp>
        <p:nvSpPr>
          <p:cNvPr id="3" name="Slide Number Placeholder 5">
            <a:extLst>
              <a:ext uri="{FF2B5EF4-FFF2-40B4-BE49-F238E27FC236}">
                <a16:creationId xmlns:a16="http://schemas.microsoft.com/office/drawing/2014/main" id="{5B88C4B6-F8BD-EC98-E4DF-1D001BDE3DE9}"/>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10</a:t>
            </a:fld>
            <a:endParaRPr lang="en-US" dirty="0"/>
          </a:p>
        </p:txBody>
      </p:sp>
    </p:spTree>
    <p:extLst>
      <p:ext uri="{BB962C8B-B14F-4D97-AF65-F5344CB8AC3E}">
        <p14:creationId xmlns:p14="http://schemas.microsoft.com/office/powerpoint/2010/main" val="1177553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79DE59F-2995-2693-F0EF-73616923CC1A}"/>
              </a:ext>
            </a:extLst>
          </p:cNvPr>
          <p:cNvSpPr>
            <a:spLocks noGrp="1"/>
          </p:cNvSpPr>
          <p:nvPr>
            <p:ph type="title"/>
          </p:nvPr>
        </p:nvSpPr>
        <p:spPr>
          <a:xfrm>
            <a:off x="240632" y="3752851"/>
            <a:ext cx="2927353" cy="2452687"/>
          </a:xfrm>
        </p:spPr>
        <p:txBody>
          <a:bodyPr anchor="ctr">
            <a:normAutofit/>
          </a:bodyPr>
          <a:lstStyle/>
          <a:p>
            <a:r>
              <a:rPr lang="es-US" sz="2800" b="1" noProof="0" dirty="0">
                <a:latin typeface="Franklin Gothic Book" panose="020B0503020102020204" pitchFamily="34" charset="0"/>
                <a:cs typeface="Calibri Light" panose="020F0302020204030204" pitchFamily="34" charset="0"/>
              </a:rPr>
              <a:t>¡La exposición y el envenenamiento por plomo en los niños es prevenible! </a:t>
            </a:r>
          </a:p>
        </p:txBody>
      </p:sp>
      <p:pic>
        <p:nvPicPr>
          <p:cNvPr id="4" name="Picture 3" descr="Niño">
            <a:extLst>
              <a:ext uri="{FF2B5EF4-FFF2-40B4-BE49-F238E27FC236}">
                <a16:creationId xmlns:a16="http://schemas.microsoft.com/office/drawing/2014/main" id="{319FB80C-6BF8-3C18-EB35-F9A610B1F50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 y="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Content Placeholder 2">
            <a:extLst>
              <a:ext uri="{FF2B5EF4-FFF2-40B4-BE49-F238E27FC236}">
                <a16:creationId xmlns:a16="http://schemas.microsoft.com/office/drawing/2014/main" id="{A78C3DBD-06ED-C572-3D1E-2B60B193E02B}"/>
              </a:ext>
            </a:extLst>
          </p:cNvPr>
          <p:cNvSpPr>
            <a:spLocks noGrp="1"/>
          </p:cNvSpPr>
          <p:nvPr>
            <p:ph idx="1"/>
          </p:nvPr>
        </p:nvSpPr>
        <p:spPr>
          <a:xfrm>
            <a:off x="3531476" y="3752851"/>
            <a:ext cx="5251764" cy="2812318"/>
          </a:xfrm>
        </p:spPr>
        <p:txBody>
          <a:bodyPr anchor="ctr">
            <a:normAutofit/>
          </a:bodyPr>
          <a:lstStyle/>
          <a:p>
            <a:r>
              <a:rPr lang="es-US" sz="2400" noProof="0" dirty="0">
                <a:latin typeface="Franklin Gothic Book" panose="020B0503020102020204" pitchFamily="34" charset="0"/>
                <a:cs typeface="Calibri Light" panose="020F0302020204030204" pitchFamily="34" charset="0"/>
              </a:rPr>
              <a:t>Cuando la pintura a base de plomo está en buenas condiciones y no está en una superficie de impacto o fricción, no suele ser un peligro</a:t>
            </a:r>
          </a:p>
          <a:p>
            <a:r>
              <a:rPr lang="es-US" sz="2400" noProof="0" dirty="0">
                <a:latin typeface="Franklin Gothic Book" panose="020B0503020102020204" pitchFamily="34" charset="0"/>
                <a:cs typeface="Calibri Light" panose="020F0302020204030204" pitchFamily="34" charset="0"/>
              </a:rPr>
              <a:t>La clave es evitar que los niños entren en contacto con el plomo </a:t>
            </a:r>
          </a:p>
        </p:txBody>
      </p:sp>
      <p:sp>
        <p:nvSpPr>
          <p:cNvPr id="2" name="Slide Number Placeholder 5">
            <a:extLst>
              <a:ext uri="{FF2B5EF4-FFF2-40B4-BE49-F238E27FC236}">
                <a16:creationId xmlns:a16="http://schemas.microsoft.com/office/drawing/2014/main" id="{489095EA-DFF8-053F-6731-9212A313A2BA}"/>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11</a:t>
            </a:fld>
            <a:endParaRPr lang="en-US" dirty="0"/>
          </a:p>
        </p:txBody>
      </p:sp>
    </p:spTree>
    <p:extLst>
      <p:ext uri="{BB962C8B-B14F-4D97-AF65-F5344CB8AC3E}">
        <p14:creationId xmlns:p14="http://schemas.microsoft.com/office/powerpoint/2010/main" val="253986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14D4-C9C7-4433-B348-CF8DFE892558}"/>
              </a:ext>
            </a:extLst>
          </p:cNvPr>
          <p:cNvSpPr>
            <a:spLocks noGrp="1"/>
          </p:cNvSpPr>
          <p:nvPr>
            <p:ph type="title"/>
          </p:nvPr>
        </p:nvSpPr>
        <p:spPr/>
        <p:txBody>
          <a:bodyPr>
            <a:noAutofit/>
          </a:bodyPr>
          <a:lstStyle/>
          <a:p>
            <a:r>
              <a:rPr lang="es-US" sz="3300" b="1" noProof="0" dirty="0">
                <a:latin typeface="Franklin Gothic Book" panose="020B0503020102020204" pitchFamily="34" charset="0"/>
                <a:cs typeface="Calibri Light" panose="020F0302020204030204" pitchFamily="34" charset="0"/>
              </a:rPr>
              <a:t>Posibles fuentes de exposición</a:t>
            </a:r>
          </a:p>
        </p:txBody>
      </p:sp>
      <p:sp>
        <p:nvSpPr>
          <p:cNvPr id="3" name="Content Placeholder 2">
            <a:extLst>
              <a:ext uri="{FF2B5EF4-FFF2-40B4-BE49-F238E27FC236}">
                <a16:creationId xmlns:a16="http://schemas.microsoft.com/office/drawing/2014/main" id="{6810C957-8067-4D32-8494-23F3A357CD3B}"/>
              </a:ext>
            </a:extLst>
          </p:cNvPr>
          <p:cNvSpPr>
            <a:spLocks noGrp="1"/>
          </p:cNvSpPr>
          <p:nvPr>
            <p:ph idx="1"/>
          </p:nvPr>
        </p:nvSpPr>
        <p:spPr>
          <a:xfrm>
            <a:off x="644933" y="1614222"/>
            <a:ext cx="6209499" cy="4667249"/>
          </a:xfrm>
        </p:spPr>
        <p:txBody>
          <a:bodyPr>
            <a:normAutofit/>
          </a:bodyPr>
          <a:lstStyle/>
          <a:p>
            <a:r>
              <a:rPr lang="es-US" sz="2400" noProof="0" dirty="0">
                <a:latin typeface="Franklin Gothic Book" panose="020B0503020102020204" pitchFamily="34" charset="0"/>
                <a:cs typeface="Calibri Light" panose="020F0302020204030204" pitchFamily="34" charset="0"/>
              </a:rPr>
              <a:t>Equipos de granjas y barcos pintados</a:t>
            </a:r>
          </a:p>
          <a:p>
            <a:r>
              <a:rPr lang="es-US" sz="2400" noProof="0" dirty="0">
                <a:latin typeface="Franklin Gothic Book" panose="020B0503020102020204" pitchFamily="34" charset="0"/>
                <a:cs typeface="Calibri Light" panose="020F0302020204030204" pitchFamily="34" charset="0"/>
              </a:rPr>
              <a:t>Alfarería, velas y mini persianas importadas </a:t>
            </a:r>
          </a:p>
          <a:p>
            <a:r>
              <a:rPr lang="es-US" sz="2400" noProof="0" dirty="0">
                <a:latin typeface="Franklin Gothic Book" panose="020B0503020102020204" pitchFamily="34" charset="0"/>
                <a:cs typeface="Calibri Light" panose="020F0302020204030204" pitchFamily="34" charset="0"/>
              </a:rPr>
              <a:t>Juguetes</a:t>
            </a:r>
          </a:p>
          <a:p>
            <a:r>
              <a:rPr lang="es-US" sz="2400" noProof="0" dirty="0">
                <a:latin typeface="Franklin Gothic Book" panose="020B0503020102020204" pitchFamily="34" charset="0"/>
                <a:cs typeface="Calibri Light" panose="020F0302020204030204" pitchFamily="34" charset="0"/>
              </a:rPr>
              <a:t>Cerámica</a:t>
            </a:r>
          </a:p>
          <a:p>
            <a:r>
              <a:rPr lang="es-US" sz="2400" noProof="0" dirty="0">
                <a:latin typeface="Franklin Gothic Book" panose="020B0503020102020204" pitchFamily="34" charset="0"/>
                <a:cs typeface="Calibri Light" panose="020F0302020204030204" pitchFamily="34" charset="0"/>
              </a:rPr>
              <a:t>Soldadura</a:t>
            </a:r>
          </a:p>
          <a:p>
            <a:r>
              <a:rPr lang="es-US" sz="2400" noProof="0" dirty="0">
                <a:latin typeface="Franklin Gothic Book" panose="020B0503020102020204" pitchFamily="34" charset="0"/>
                <a:cs typeface="Calibri Light" panose="020F0302020204030204" pitchFamily="34" charset="0"/>
              </a:rPr>
              <a:t>Baterías</a:t>
            </a:r>
          </a:p>
          <a:p>
            <a:r>
              <a:rPr lang="es-US" sz="2400" noProof="0" dirty="0">
                <a:latin typeface="Franklin Gothic Book" panose="020B0503020102020204" pitchFamily="34" charset="0"/>
                <a:cs typeface="Calibri Light" panose="020F0302020204030204" pitchFamily="34" charset="0"/>
              </a:rPr>
              <a:t>Municiones</a:t>
            </a:r>
          </a:p>
          <a:p>
            <a:r>
              <a:rPr lang="es-US" sz="2400" noProof="0" dirty="0">
                <a:latin typeface="Franklin Gothic Book" panose="020B0503020102020204" pitchFamily="34" charset="0"/>
                <a:cs typeface="Calibri Light" panose="020F0302020204030204" pitchFamily="34" charset="0"/>
              </a:rPr>
              <a:t>Celulares viejos en mal estado</a:t>
            </a:r>
          </a:p>
          <a:p>
            <a:r>
              <a:rPr lang="es-US" sz="2400" noProof="0" dirty="0">
                <a:latin typeface="Franklin Gothic Book" panose="020B0503020102020204" pitchFamily="34" charset="0"/>
                <a:cs typeface="Calibri Light" panose="020F0302020204030204" pitchFamily="34" charset="0"/>
              </a:rPr>
              <a:t>Cosméticos</a:t>
            </a:r>
          </a:p>
        </p:txBody>
      </p:sp>
      <p:grpSp>
        <p:nvGrpSpPr>
          <p:cNvPr id="4" name="Group 3">
            <a:extLst>
              <a:ext uri="{FF2B5EF4-FFF2-40B4-BE49-F238E27FC236}">
                <a16:creationId xmlns:a16="http://schemas.microsoft.com/office/drawing/2014/main" id="{56D9BFCF-1297-4C6C-8977-800D8F5F5078}"/>
              </a:ext>
              <a:ext uri="{C183D7F6-B498-43B3-948B-1728B52AA6E4}">
                <adec:decorative xmlns:adec="http://schemas.microsoft.com/office/drawing/2017/decorative" val="1"/>
              </a:ext>
            </a:extLst>
          </p:cNvPr>
          <p:cNvGrpSpPr/>
          <p:nvPr/>
        </p:nvGrpSpPr>
        <p:grpSpPr>
          <a:xfrm>
            <a:off x="6749922" y="1270219"/>
            <a:ext cx="2057400" cy="5236897"/>
            <a:chOff x="6572122" y="1306183"/>
            <a:chExt cx="2057400" cy="5236897"/>
          </a:xfrm>
        </p:grpSpPr>
        <p:pic>
          <p:nvPicPr>
            <p:cNvPr id="10" name="Picture 9" descr="Un tractor en un campo verde">
              <a:extLst>
                <a:ext uri="{FF2B5EF4-FFF2-40B4-BE49-F238E27FC236}">
                  <a16:creationId xmlns:a16="http://schemas.microsoft.com/office/drawing/2014/main" id="{E38CF685-D91F-47C5-A606-A2F046EE76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30933" y="1306183"/>
              <a:ext cx="1967138" cy="1554480"/>
            </a:xfrm>
            <a:prstGeom prst="rect">
              <a:avLst/>
            </a:prstGeom>
          </p:spPr>
        </p:pic>
        <p:sp>
          <p:nvSpPr>
            <p:cNvPr id="11" name="Rectangle 10">
              <a:extLst>
                <a:ext uri="{FF2B5EF4-FFF2-40B4-BE49-F238E27FC236}">
                  <a16:creationId xmlns:a16="http://schemas.microsoft.com/office/drawing/2014/main" id="{BD5A070D-B107-483F-8AA3-92AA614D0C09}"/>
                </a:ext>
              </a:extLst>
            </p:cNvPr>
            <p:cNvSpPr/>
            <p:nvPr/>
          </p:nvSpPr>
          <p:spPr>
            <a:xfrm>
              <a:off x="6603911" y="2833097"/>
              <a:ext cx="1484702" cy="215444"/>
            </a:xfrm>
            <a:prstGeom prst="rect">
              <a:avLst/>
            </a:prstGeom>
          </p:spPr>
          <p:txBody>
            <a:bodyPr wrap="none">
              <a:spAutoFit/>
            </a:bodyPr>
            <a:lstStyle/>
            <a:p>
              <a:r>
                <a:rPr lang="en-US" sz="1000" dirty="0" err="1">
                  <a:latin typeface="Franklin Gothic Book" panose="020B0503020102020204" pitchFamily="34" charset="0"/>
                  <a:cs typeface="Calibri Light" panose="020F0302020204030204" pitchFamily="34" charset="0"/>
                </a:rPr>
                <a:t>foto</a:t>
              </a:r>
              <a:r>
                <a:rPr lang="en-US" sz="1000" dirty="0">
                  <a:latin typeface="Franklin Gothic Book" panose="020B0503020102020204" pitchFamily="34" charset="0"/>
                  <a:cs typeface="Calibri Light" panose="020F0302020204030204" pitchFamily="34" charset="0"/>
                </a:rPr>
                <a:t> de Randy </a:t>
              </a:r>
              <a:r>
                <a:rPr lang="en-US" sz="1000" dirty="0" err="1">
                  <a:latin typeface="Franklin Gothic Book" panose="020B0503020102020204" pitchFamily="34" charset="0"/>
                  <a:cs typeface="Calibri Light" panose="020F0302020204030204" pitchFamily="34" charset="0"/>
                </a:rPr>
                <a:t>Fath</a:t>
              </a:r>
              <a:r>
                <a:rPr lang="en-US" sz="1000" dirty="0">
                  <a:latin typeface="Franklin Gothic Book" panose="020B0503020102020204" pitchFamily="34" charset="0"/>
                  <a:cs typeface="Calibri Light" panose="020F0302020204030204" pitchFamily="34" charset="0"/>
                </a:rPr>
                <a:t> </a:t>
              </a:r>
              <a:r>
                <a:rPr lang="en-US" sz="1000" dirty="0" err="1">
                  <a:latin typeface="Franklin Gothic Book" panose="020B0503020102020204" pitchFamily="34" charset="0"/>
                  <a:cs typeface="Calibri Light" panose="020F0302020204030204" pitchFamily="34" charset="0"/>
                </a:rPr>
                <a:t>en</a:t>
              </a:r>
              <a:r>
                <a:rPr lang="en-US" sz="1000" dirty="0">
                  <a:latin typeface="Franklin Gothic Book" panose="020B0503020102020204" pitchFamily="34" charset="0"/>
                  <a:cs typeface="Calibri Light" panose="020F0302020204030204" pitchFamily="34" charset="0"/>
                </a:rPr>
                <a:t> </a:t>
              </a:r>
              <a:r>
                <a:rPr lang="en-US" sz="1000" dirty="0" err="1">
                  <a:latin typeface="Franklin Gothic Book" panose="020B0503020102020204" pitchFamily="34" charset="0"/>
                  <a:cs typeface="Calibri Light" panose="020F0302020204030204" pitchFamily="34" charset="0"/>
                </a:rPr>
                <a:t>Unsplash</a:t>
              </a:r>
              <a:endParaRPr lang="en-US" sz="1000" dirty="0">
                <a:latin typeface="Franklin Gothic Book" panose="020B0503020102020204" pitchFamily="34" charset="0"/>
                <a:cs typeface="Calibri Light" panose="020F0302020204030204" pitchFamily="34" charset="0"/>
              </a:endParaRPr>
            </a:p>
          </p:txBody>
        </p:sp>
        <p:pic>
          <p:nvPicPr>
            <p:cNvPr id="6" name="Picture 5" descr="Tres piezas de cerámica importadas de México">
              <a:extLst>
                <a:ext uri="{FF2B5EF4-FFF2-40B4-BE49-F238E27FC236}">
                  <a16:creationId xmlns:a16="http://schemas.microsoft.com/office/drawing/2014/main" id="{B4C372C1-E5D2-46D4-BB09-9772549705A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29402" y="3149473"/>
              <a:ext cx="1868134" cy="1596745"/>
            </a:xfrm>
            <a:prstGeom prst="rect">
              <a:avLst/>
            </a:prstGeom>
          </p:spPr>
        </p:pic>
        <p:sp>
          <p:nvSpPr>
            <p:cNvPr id="7" name="Rectangle 6">
              <a:extLst>
                <a:ext uri="{FF2B5EF4-FFF2-40B4-BE49-F238E27FC236}">
                  <a16:creationId xmlns:a16="http://schemas.microsoft.com/office/drawing/2014/main" id="{6C023784-4C46-4EE7-94B9-D07A9CEED689}"/>
                </a:ext>
              </a:extLst>
            </p:cNvPr>
            <p:cNvSpPr/>
            <p:nvPr/>
          </p:nvSpPr>
          <p:spPr>
            <a:xfrm>
              <a:off x="6682872" y="4722983"/>
              <a:ext cx="1830950" cy="246221"/>
            </a:xfrm>
            <a:prstGeom prst="rect">
              <a:avLst/>
            </a:prstGeom>
          </p:spPr>
          <p:txBody>
            <a:bodyPr wrap="none">
              <a:spAutoFit/>
            </a:bodyPr>
            <a:lstStyle/>
            <a:p>
              <a:r>
                <a:rPr lang="es-US" sz="1000" noProof="0" dirty="0">
                  <a:latin typeface="Franklin Gothic Book" panose="020B0503020102020204" pitchFamily="34" charset="0"/>
                  <a:cs typeface="Calibri Light" panose="020F0302020204030204" pitchFamily="34" charset="0"/>
                </a:rPr>
                <a:t>Alfarería importada de </a:t>
              </a:r>
              <a:r>
                <a:rPr lang="en-US" sz="1000" dirty="0">
                  <a:solidFill>
                    <a:srgbClr val="111111"/>
                  </a:solidFill>
                  <a:latin typeface="Calibri Light" panose="020F0302020204030204" pitchFamily="34" charset="0"/>
                  <a:cs typeface="Calibri Light" panose="020F0302020204030204" pitchFamily="34" charset="0"/>
                </a:rPr>
                <a:t>Mexico</a:t>
              </a:r>
              <a:endParaRPr lang="en-US" sz="1000" dirty="0">
                <a:latin typeface="Calibri Light" panose="020F0302020204030204" pitchFamily="34" charset="0"/>
                <a:cs typeface="Calibri Light" panose="020F0302020204030204" pitchFamily="34" charset="0"/>
              </a:endParaRPr>
            </a:p>
          </p:txBody>
        </p:sp>
        <p:pic>
          <p:nvPicPr>
            <p:cNvPr id="13" name="Picture 12" descr="Trenes de juguete">
              <a:extLst>
                <a:ext uri="{FF2B5EF4-FFF2-40B4-BE49-F238E27FC236}">
                  <a16:creationId xmlns:a16="http://schemas.microsoft.com/office/drawing/2014/main" id="{A65C2238-C593-4D24-A87B-73541F0D58D9}"/>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684403" y="5039359"/>
              <a:ext cx="1758133" cy="878150"/>
            </a:xfrm>
            <a:prstGeom prst="rect">
              <a:avLst/>
            </a:prstGeom>
            <a:ln>
              <a:solidFill>
                <a:schemeClr val="tx1"/>
              </a:solidFill>
            </a:ln>
          </p:spPr>
        </p:pic>
        <p:sp>
          <p:nvSpPr>
            <p:cNvPr id="14" name="TextBox 13">
              <a:extLst>
                <a:ext uri="{FF2B5EF4-FFF2-40B4-BE49-F238E27FC236}">
                  <a16:creationId xmlns:a16="http://schemas.microsoft.com/office/drawing/2014/main" id="{FF018212-BA73-46CF-8F7D-640D614A8B7D}"/>
                </a:ext>
              </a:extLst>
            </p:cNvPr>
            <p:cNvSpPr txBox="1"/>
            <p:nvPr/>
          </p:nvSpPr>
          <p:spPr>
            <a:xfrm>
              <a:off x="6572122" y="5927527"/>
              <a:ext cx="2057400" cy="615553"/>
            </a:xfrm>
            <a:prstGeom prst="rect">
              <a:avLst/>
            </a:prstGeom>
          </p:spPr>
          <p:txBody>
            <a:bodyPr wrap="square">
              <a:spAutoFit/>
            </a:bodyPr>
            <a:lstStyle>
              <a:defPPr>
                <a:defRPr lang="en-US"/>
              </a:defPPr>
              <a:lvl1pPr>
                <a:defRPr sz="1000">
                  <a:latin typeface="Franklin Gothic Book" panose="020B0503020102020204" pitchFamily="34" charset="0"/>
                  <a:cs typeface="Calibri Light" panose="020F0302020204030204" pitchFamily="34" charset="0"/>
                </a:defRPr>
              </a:lvl1pPr>
            </a:lstStyle>
            <a:p>
              <a:r>
                <a:rPr lang="en-US" dirty="0"/>
                <a:t>Aviso  de </a:t>
              </a:r>
              <a:r>
                <a:rPr lang="en-US" dirty="0" err="1"/>
                <a:t>retiro</a:t>
              </a:r>
              <a:r>
                <a:rPr lang="en-US" dirty="0"/>
                <a:t> de </a:t>
              </a:r>
              <a:r>
                <a:rPr lang="en-US" dirty="0" err="1"/>
                <a:t>jugetes</a:t>
              </a:r>
              <a:endParaRPr lang="en-US" dirty="0"/>
            </a:p>
            <a:p>
              <a:r>
                <a:rPr lang="en-US" sz="800" dirty="0">
                  <a:hlinkClick r:id="rId6"/>
                </a:rPr>
                <a:t>https://www.cpsc.gov/Recalls/2007/rc2-corp-recalls-various-thomas-friends-wooden-railway-toys-due-to-lead-poisoning</a:t>
              </a:r>
              <a:endParaRPr lang="es-MX" sz="800" dirty="0"/>
            </a:p>
          </p:txBody>
        </p:sp>
      </p:grpSp>
      <p:sp>
        <p:nvSpPr>
          <p:cNvPr id="5" name="Slide Number Placeholder 5">
            <a:extLst>
              <a:ext uri="{FF2B5EF4-FFF2-40B4-BE49-F238E27FC236}">
                <a16:creationId xmlns:a16="http://schemas.microsoft.com/office/drawing/2014/main" id="{C7E9C7B0-446E-892B-C7D0-CF31EB32FA10}"/>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12</a:t>
            </a:fld>
            <a:endParaRPr lang="en-US" dirty="0"/>
          </a:p>
        </p:txBody>
      </p:sp>
    </p:spTree>
    <p:extLst>
      <p:ext uri="{BB962C8B-B14F-4D97-AF65-F5344CB8AC3E}">
        <p14:creationId xmlns:p14="http://schemas.microsoft.com/office/powerpoint/2010/main" val="2016146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A077FB5-DAB0-3690-FE9B-72CD77A7FE09}"/>
              </a:ext>
            </a:extLst>
          </p:cNvPr>
          <p:cNvSpPr>
            <a:spLocks noGrp="1"/>
          </p:cNvSpPr>
          <p:nvPr>
            <p:ph type="title"/>
          </p:nvPr>
        </p:nvSpPr>
        <p:spPr>
          <a:xfrm>
            <a:off x="628650" y="365126"/>
            <a:ext cx="7886700" cy="1325563"/>
          </a:xfrm>
        </p:spPr>
        <p:txBody>
          <a:bodyPr>
            <a:normAutofit/>
          </a:bodyPr>
          <a:lstStyle/>
          <a:p>
            <a:r>
              <a:rPr lang="es-US" sz="3200" b="1" noProof="0" dirty="0">
                <a:latin typeface="Franklin Gothic Book" panose="020B0503020102020204" pitchFamily="34" charset="0"/>
                <a:cs typeface="Calibri Light" panose="020F0302020204030204" pitchFamily="34" charset="0"/>
              </a:rPr>
              <a:t>Posibles fuentes de exposición </a:t>
            </a:r>
            <a:r>
              <a:rPr lang="es-US" sz="3200" b="1" noProof="0" dirty="0">
                <a:solidFill>
                  <a:schemeClr val="bg1"/>
                </a:solidFill>
                <a:latin typeface="Franklin Gothic Book" panose="020B0503020102020204" pitchFamily="34" charset="0"/>
                <a:cs typeface="Calibri Light" panose="020F0302020204030204" pitchFamily="34" charset="0"/>
              </a:rPr>
              <a:t>2</a:t>
            </a:r>
            <a:endParaRPr lang="es-US" sz="3100" noProof="0" dirty="0"/>
          </a:p>
        </p:txBody>
      </p:sp>
      <p:sp>
        <p:nvSpPr>
          <p:cNvPr id="7" name="Content Placeholder 2">
            <a:extLst>
              <a:ext uri="{FF2B5EF4-FFF2-40B4-BE49-F238E27FC236}">
                <a16:creationId xmlns:a16="http://schemas.microsoft.com/office/drawing/2014/main" id="{BF7F66C0-C971-1152-D3CE-7BA108AFDB74}"/>
              </a:ext>
            </a:extLst>
          </p:cNvPr>
          <p:cNvSpPr>
            <a:spLocks noGrp="1"/>
          </p:cNvSpPr>
          <p:nvPr>
            <p:ph idx="1"/>
          </p:nvPr>
        </p:nvSpPr>
        <p:spPr>
          <a:xfrm>
            <a:off x="628650" y="1333500"/>
            <a:ext cx="8369046" cy="1600200"/>
          </a:xfrm>
        </p:spPr>
        <p:txBody>
          <a:bodyPr vert="horz" lIns="91440" tIns="45720" rIns="91440" bIns="45720" rtlCol="0" anchor="t">
            <a:noAutofit/>
          </a:bodyPr>
          <a:lstStyle/>
          <a:p>
            <a:pPr>
              <a:lnSpc>
                <a:spcPct val="100000"/>
              </a:lnSpc>
            </a:pPr>
            <a:r>
              <a:rPr lang="es-US" sz="1900" noProof="0" dirty="0">
                <a:solidFill>
                  <a:srgbClr val="1B1B1B"/>
                </a:solidFill>
                <a:latin typeface="Franklin Gothic Book" panose="020B0503020102020204" pitchFamily="34" charset="0"/>
              </a:rPr>
              <a:t>Cualquier proyecto de renovación, reparación o pintura en una casa construido antes de 1978 puede fácilmente crear polvo de plomo peligroso</a:t>
            </a:r>
          </a:p>
          <a:p>
            <a:r>
              <a:rPr lang="es-US" sz="1900" noProof="0" dirty="0">
                <a:solidFill>
                  <a:srgbClr val="1B1B1B"/>
                </a:solidFill>
                <a:latin typeface="Franklin Gothic Book"/>
              </a:rPr>
              <a:t>Contratar a un contratista certificado en </a:t>
            </a:r>
            <a:r>
              <a:rPr lang="es-US" sz="1900" dirty="0">
                <a:solidFill>
                  <a:srgbClr val="1B1B1B"/>
                </a:solidFill>
                <a:latin typeface="Franklin Gothic Book"/>
              </a:rPr>
              <a:t>prácticas</a:t>
            </a:r>
            <a:r>
              <a:rPr lang="es-US" sz="1900" noProof="0" dirty="0">
                <a:solidFill>
                  <a:srgbClr val="1B1B1B"/>
                </a:solidFill>
                <a:latin typeface="Franklin Gothic Book"/>
              </a:rPr>
              <a:t> de trabajo seguras con el plomo: </a:t>
            </a:r>
            <a:r>
              <a:rPr lang="es-US" sz="1900" b="1" noProof="0" dirty="0">
                <a:solidFill>
                  <a:srgbClr val="1B1B1B"/>
                </a:solidFill>
                <a:latin typeface="Franklin Gothic Book"/>
              </a:rPr>
              <a:t>epa.gov/lead/</a:t>
            </a:r>
            <a:r>
              <a:rPr lang="es-US" sz="1900" b="1" noProof="0" dirty="0" err="1">
                <a:solidFill>
                  <a:srgbClr val="1B1B1B"/>
                </a:solidFill>
                <a:latin typeface="Franklin Gothic Book"/>
              </a:rPr>
              <a:t>findacontractor</a:t>
            </a:r>
            <a:endParaRPr lang="es-US" sz="1900" b="1" noProof="0" dirty="0">
              <a:solidFill>
                <a:srgbClr val="1B1B1B"/>
              </a:solidFill>
              <a:latin typeface="Franklin Gothic Book"/>
            </a:endParaRPr>
          </a:p>
          <a:p>
            <a:r>
              <a:rPr lang="es-US" sz="1900" b="0" i="0" noProof="0" dirty="0">
                <a:solidFill>
                  <a:srgbClr val="1B1B1B"/>
                </a:solidFill>
                <a:effectLst/>
                <a:latin typeface="Franklin Gothic Book" panose="020B0503020102020204" pitchFamily="34" charset="0"/>
              </a:rPr>
              <a:t>O seguir las prácticas de trabajo seguras con el plomo para DIY para trabajar de forma segura con el plomo: </a:t>
            </a:r>
            <a:r>
              <a:rPr lang="es-US" sz="1900" b="1" i="0" noProof="0" dirty="0">
                <a:solidFill>
                  <a:srgbClr val="1B1B1B"/>
                </a:solidFill>
                <a:effectLst/>
                <a:latin typeface="Franklin Gothic Book" panose="020B0503020102020204" pitchFamily="34" charset="0"/>
              </a:rPr>
              <a:t>espanol.epa.gov/plomo/renovaciones-seguras-con-el-plomo-para-los-aficionados-al-diy</a:t>
            </a:r>
          </a:p>
        </p:txBody>
      </p:sp>
      <p:pic>
        <p:nvPicPr>
          <p:cNvPr id="5" name="Picture 4" descr="Alguien raspando pintura del marco de una ventana">
            <a:extLst>
              <a:ext uri="{FF2B5EF4-FFF2-40B4-BE49-F238E27FC236}">
                <a16:creationId xmlns:a16="http://schemas.microsoft.com/office/drawing/2014/main" id="{781DBC77-F9AF-7419-3100-7542DF41C4A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790493" y="3971599"/>
            <a:ext cx="3572506" cy="2381905"/>
          </a:xfrm>
          <a:prstGeom prst="rect">
            <a:avLst/>
          </a:prstGeom>
        </p:spPr>
      </p:pic>
      <p:sp>
        <p:nvSpPr>
          <p:cNvPr id="4" name="Slide Number Placeholder 3">
            <a:extLst>
              <a:ext uri="{FF2B5EF4-FFF2-40B4-BE49-F238E27FC236}">
                <a16:creationId xmlns:a16="http://schemas.microsoft.com/office/drawing/2014/main" id="{BF2DAE85-C8C6-B908-2658-50C4545A0C7C}"/>
              </a:ext>
            </a:extLst>
          </p:cNvPr>
          <p:cNvSpPr>
            <a:spLocks noGrp="1"/>
          </p:cNvSpPr>
          <p:nvPr>
            <p:ph type="sldNum" sz="quarter" idx="12"/>
          </p:nvPr>
        </p:nvSpPr>
        <p:spPr/>
        <p:txBody>
          <a:bodyPr/>
          <a:lstStyle/>
          <a:p>
            <a:fld id="{48006AAD-9E02-44C8-BDCD-ACF5C8330FA5}" type="slidenum">
              <a:rPr lang="en-US" smtClean="0"/>
              <a:t>13</a:t>
            </a:fld>
            <a:endParaRPr lang="en-US"/>
          </a:p>
        </p:txBody>
      </p:sp>
    </p:spTree>
    <p:extLst>
      <p:ext uri="{BB962C8B-B14F-4D97-AF65-F5344CB8AC3E}">
        <p14:creationId xmlns:p14="http://schemas.microsoft.com/office/powerpoint/2010/main" val="3670916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14D4-C9C7-4433-B348-CF8DFE892558}"/>
              </a:ext>
            </a:extLst>
          </p:cNvPr>
          <p:cNvSpPr>
            <a:spLocks noGrp="1"/>
          </p:cNvSpPr>
          <p:nvPr>
            <p:ph type="title"/>
          </p:nvPr>
        </p:nvSpPr>
        <p:spPr/>
        <p:txBody>
          <a:bodyPr>
            <a:normAutofit/>
          </a:bodyPr>
          <a:lstStyle/>
          <a:p>
            <a:r>
              <a:rPr lang="es-US" sz="3100" b="1" noProof="0" dirty="0">
                <a:latin typeface="Franklin Gothic Book" panose="020B0503020102020204" pitchFamily="34" charset="0"/>
              </a:rPr>
              <a:t>Posibles fuentes de exposición </a:t>
            </a:r>
            <a:r>
              <a:rPr lang="es-US" sz="3100" b="1" noProof="0" dirty="0">
                <a:solidFill>
                  <a:schemeClr val="bg1"/>
                </a:solidFill>
                <a:latin typeface="Franklin Gothic Book" panose="020B0503020102020204" pitchFamily="34" charset="0"/>
              </a:rPr>
              <a:t>3</a:t>
            </a:r>
            <a:endParaRPr lang="es-US" sz="3100" b="1" noProof="0" dirty="0">
              <a:latin typeface="Franklin Gothic Book" panose="020B0503020102020204" pitchFamily="34" charset="0"/>
            </a:endParaRPr>
          </a:p>
        </p:txBody>
      </p:sp>
      <p:sp>
        <p:nvSpPr>
          <p:cNvPr id="8" name="Content Placeholder 2">
            <a:extLst>
              <a:ext uri="{FF2B5EF4-FFF2-40B4-BE49-F238E27FC236}">
                <a16:creationId xmlns:a16="http://schemas.microsoft.com/office/drawing/2014/main" id="{447D1FD5-A4DA-DD9D-0D68-E6C52B159F43}"/>
              </a:ext>
            </a:extLst>
          </p:cNvPr>
          <p:cNvSpPr>
            <a:spLocks noGrp="1"/>
          </p:cNvSpPr>
          <p:nvPr>
            <p:ph idx="1"/>
          </p:nvPr>
        </p:nvSpPr>
        <p:spPr>
          <a:xfrm>
            <a:off x="628650" y="1383553"/>
            <a:ext cx="7674522" cy="1142024"/>
          </a:xfrm>
        </p:spPr>
        <p:txBody>
          <a:bodyPr>
            <a:noAutofit/>
          </a:bodyPr>
          <a:lstStyle/>
          <a:p>
            <a:r>
              <a:rPr lang="es-US" sz="2300" noProof="0" dirty="0">
                <a:latin typeface="Franklin Gothic Book" panose="020B0503020102020204" pitchFamily="34" charset="0"/>
                <a:cs typeface="Calibri Light" panose="020F0302020204030204" pitchFamily="34" charset="0"/>
              </a:rPr>
              <a:t>El plomo puede entrar en el agua potable cuando los materiales de plomería hechos de plomo se corroen</a:t>
            </a:r>
          </a:p>
          <a:p>
            <a:r>
              <a:rPr lang="es-US" sz="2300" b="1" noProof="0" dirty="0">
                <a:latin typeface="Franklin Gothic Book" panose="020B0503020102020204" pitchFamily="34" charset="0"/>
                <a:cs typeface="Calibri Light" panose="020F0302020204030204" pitchFamily="34" charset="0"/>
              </a:rPr>
              <a:t>espanol.epa.gov/proteja-el-agua-potable</a:t>
            </a:r>
          </a:p>
        </p:txBody>
      </p:sp>
      <p:pic>
        <p:nvPicPr>
          <p:cNvPr id="12" name="Picture 11" descr="Tuberías de plomo en la grama">
            <a:extLst>
              <a:ext uri="{FF2B5EF4-FFF2-40B4-BE49-F238E27FC236}">
                <a16:creationId xmlns:a16="http://schemas.microsoft.com/office/drawing/2014/main" id="{EDECEB80-641A-855A-0A01-33E9582619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63483" y="2867242"/>
            <a:ext cx="2664081" cy="2617565"/>
          </a:xfrm>
          <a:prstGeom prst="rect">
            <a:avLst/>
          </a:prstGeom>
        </p:spPr>
      </p:pic>
      <p:sp>
        <p:nvSpPr>
          <p:cNvPr id="9" name="TextBox 8">
            <a:extLst>
              <a:ext uri="{FF2B5EF4-FFF2-40B4-BE49-F238E27FC236}">
                <a16:creationId xmlns:a16="http://schemas.microsoft.com/office/drawing/2014/main" id="{32FD7D35-E3EC-ABC9-B8F6-FBF592CB8A9E}"/>
              </a:ext>
            </a:extLst>
          </p:cNvPr>
          <p:cNvSpPr txBox="1"/>
          <p:nvPr/>
        </p:nvSpPr>
        <p:spPr>
          <a:xfrm>
            <a:off x="1221590" y="5481059"/>
            <a:ext cx="2664080" cy="369332"/>
          </a:xfrm>
          <a:prstGeom prst="rect">
            <a:avLst/>
          </a:prstGeom>
          <a:noFill/>
        </p:spPr>
        <p:txBody>
          <a:bodyPr wrap="square" rtlCol="0">
            <a:spAutoFit/>
          </a:bodyPr>
          <a:lstStyle/>
          <a:p>
            <a:pPr lvl="1"/>
            <a:r>
              <a:rPr lang="en-US" dirty="0">
                <a:latin typeface="Franklin Gothic Book" panose="020B0503020102020204" pitchFamily="34" charset="0"/>
                <a:cs typeface="Calibri Light" panose="020F0302020204030204" pitchFamily="34" charset="0"/>
              </a:rPr>
              <a:t>Tuber</a:t>
            </a:r>
            <a:r>
              <a:rPr lang="es-419" dirty="0">
                <a:latin typeface="Franklin Gothic Book" panose="020B0503020102020204" pitchFamily="34" charset="0"/>
                <a:cs typeface="Calibri Light" panose="020F0302020204030204" pitchFamily="34" charset="0"/>
              </a:rPr>
              <a:t>í</a:t>
            </a:r>
            <a:r>
              <a:rPr lang="en-US" dirty="0">
                <a:latin typeface="Franklin Gothic Book" panose="020B0503020102020204" pitchFamily="34" charset="0"/>
                <a:cs typeface="Calibri Light" panose="020F0302020204030204" pitchFamily="34" charset="0"/>
              </a:rPr>
              <a:t>as de plomo</a:t>
            </a:r>
            <a:endParaRPr lang="en-US" sz="1800" dirty="0">
              <a:latin typeface="Franklin Gothic Book" panose="020B0503020102020204" pitchFamily="34" charset="0"/>
              <a:cs typeface="Calibri Light" panose="020F0302020204030204" pitchFamily="34" charset="0"/>
            </a:endParaRPr>
          </a:p>
        </p:txBody>
      </p:sp>
      <p:pic>
        <p:nvPicPr>
          <p:cNvPr id="4" name="Picture 3" descr="Grifo con agua corriente">
            <a:extLst>
              <a:ext uri="{FF2B5EF4-FFF2-40B4-BE49-F238E27FC236}">
                <a16:creationId xmlns:a16="http://schemas.microsoft.com/office/drawing/2014/main" id="{D2B74CF4-1331-1EC2-B80C-DBFA11C80F4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03" t="-366"/>
          <a:stretch/>
        </p:blipFill>
        <p:spPr>
          <a:xfrm>
            <a:off x="5100441" y="2858494"/>
            <a:ext cx="2664081" cy="2615953"/>
          </a:xfrm>
          <a:prstGeom prst="rect">
            <a:avLst/>
          </a:prstGeom>
        </p:spPr>
      </p:pic>
      <p:sp>
        <p:nvSpPr>
          <p:cNvPr id="10" name="TextBox 9">
            <a:extLst>
              <a:ext uri="{FF2B5EF4-FFF2-40B4-BE49-F238E27FC236}">
                <a16:creationId xmlns:a16="http://schemas.microsoft.com/office/drawing/2014/main" id="{4928C9C9-4C76-FBF4-967A-E0962C1C2AE4}"/>
              </a:ext>
            </a:extLst>
          </p:cNvPr>
          <p:cNvSpPr txBox="1"/>
          <p:nvPr/>
        </p:nvSpPr>
        <p:spPr>
          <a:xfrm>
            <a:off x="4883632" y="5474447"/>
            <a:ext cx="2858092" cy="369332"/>
          </a:xfrm>
          <a:prstGeom prst="rect">
            <a:avLst/>
          </a:prstGeom>
          <a:noFill/>
        </p:spPr>
        <p:txBody>
          <a:bodyPr wrap="square" rtlCol="0">
            <a:spAutoFit/>
          </a:bodyPr>
          <a:lstStyle/>
          <a:p>
            <a:pPr lvl="1" algn="ctr"/>
            <a:r>
              <a:rPr lang="es-419" dirty="0">
                <a:latin typeface="Franklin Gothic Book" panose="020B0503020102020204" pitchFamily="34" charset="0"/>
                <a:cs typeface="Calibri Light" panose="020F0302020204030204" pitchFamily="34" charset="0"/>
              </a:rPr>
              <a:t>L</a:t>
            </a:r>
            <a:r>
              <a:rPr lang="en-US" dirty="0">
                <a:latin typeface="Franklin Gothic Book" panose="020B0503020102020204" pitchFamily="34" charset="0"/>
                <a:cs typeface="Calibri Light" panose="020F0302020204030204" pitchFamily="34" charset="0"/>
              </a:rPr>
              <a:t>lave</a:t>
            </a:r>
            <a:endParaRPr lang="en-US" sz="1800" dirty="0">
              <a:latin typeface="Franklin Gothic Book" panose="020B0503020102020204" pitchFamily="34" charset="0"/>
              <a:cs typeface="Calibri Light" panose="020F0302020204030204" pitchFamily="34" charset="0"/>
            </a:endParaRPr>
          </a:p>
        </p:txBody>
      </p:sp>
      <p:sp>
        <p:nvSpPr>
          <p:cNvPr id="5" name="Slide Number Placeholder 5">
            <a:extLst>
              <a:ext uri="{FF2B5EF4-FFF2-40B4-BE49-F238E27FC236}">
                <a16:creationId xmlns:a16="http://schemas.microsoft.com/office/drawing/2014/main" id="{D9B699F5-B7AA-BBC1-1954-201DC08EDD25}"/>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14</a:t>
            </a:fld>
            <a:endParaRPr lang="en-US" dirty="0"/>
          </a:p>
        </p:txBody>
      </p:sp>
    </p:spTree>
    <p:extLst>
      <p:ext uri="{BB962C8B-B14F-4D97-AF65-F5344CB8AC3E}">
        <p14:creationId xmlns:p14="http://schemas.microsoft.com/office/powerpoint/2010/main" val="1802734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14D4-C9C7-4433-B348-CF8DFE892558}"/>
              </a:ext>
            </a:extLst>
          </p:cNvPr>
          <p:cNvSpPr>
            <a:spLocks noGrp="1"/>
          </p:cNvSpPr>
          <p:nvPr>
            <p:ph type="title"/>
          </p:nvPr>
        </p:nvSpPr>
        <p:spPr/>
        <p:txBody>
          <a:bodyPr>
            <a:normAutofit/>
          </a:bodyPr>
          <a:lstStyle/>
          <a:p>
            <a:r>
              <a:rPr lang="es-US" sz="3100" b="1" noProof="0" dirty="0">
                <a:latin typeface="Franklin Gothic Book" panose="020B0503020102020204" pitchFamily="34" charset="0"/>
              </a:rPr>
              <a:t>Posibles fuentes de exposición </a:t>
            </a:r>
            <a:r>
              <a:rPr lang="es-US" sz="3100" b="1" noProof="0" dirty="0">
                <a:solidFill>
                  <a:schemeClr val="bg1"/>
                </a:solidFill>
                <a:latin typeface="Franklin Gothic Book" panose="020B0503020102020204" pitchFamily="34" charset="0"/>
              </a:rPr>
              <a:t>3</a:t>
            </a:r>
            <a:r>
              <a:rPr lang="es-US" sz="3100" b="1" noProof="0" dirty="0">
                <a:latin typeface="Franklin Gothic Book" panose="020B0503020102020204" pitchFamily="34" charset="0"/>
              </a:rPr>
              <a:t> </a:t>
            </a:r>
          </a:p>
        </p:txBody>
      </p:sp>
      <p:sp>
        <p:nvSpPr>
          <p:cNvPr id="3" name="Content Placeholder 2">
            <a:extLst>
              <a:ext uri="{FF2B5EF4-FFF2-40B4-BE49-F238E27FC236}">
                <a16:creationId xmlns:a16="http://schemas.microsoft.com/office/drawing/2014/main" id="{6810C957-8067-4D32-8494-23F3A357CD3B}"/>
              </a:ext>
            </a:extLst>
          </p:cNvPr>
          <p:cNvSpPr>
            <a:spLocks noGrp="1"/>
          </p:cNvSpPr>
          <p:nvPr>
            <p:ph idx="1"/>
          </p:nvPr>
        </p:nvSpPr>
        <p:spPr>
          <a:xfrm>
            <a:off x="628650" y="1610181"/>
            <a:ext cx="8384721" cy="1875962"/>
          </a:xfrm>
        </p:spPr>
        <p:txBody>
          <a:bodyPr>
            <a:normAutofit/>
          </a:bodyPr>
          <a:lstStyle/>
          <a:p>
            <a:r>
              <a:rPr lang="es-US" sz="2300" noProof="0" dirty="0">
                <a:latin typeface="Franklin Gothic Book" panose="020B0503020102020204" pitchFamily="34" charset="0"/>
              </a:rPr>
              <a:t>Fuentes industriales y sitios contaminados</a:t>
            </a:r>
          </a:p>
          <a:p>
            <a:r>
              <a:rPr lang="es-US" sz="2300" noProof="0" dirty="0">
                <a:latin typeface="Franklin Gothic Book" panose="020B0503020102020204" pitchFamily="34" charset="0"/>
              </a:rPr>
              <a:t>Eliminación o reciclado inadecuado de baterías de plomo ácido</a:t>
            </a:r>
          </a:p>
          <a:p>
            <a:r>
              <a:rPr lang="es-US" sz="2300" noProof="0" dirty="0">
                <a:latin typeface="Franklin Gothic Book" panose="020B0503020102020204" pitchFamily="34" charset="0"/>
              </a:rPr>
              <a:t>Almacenamiento inadecuado de piezas de metal</a:t>
            </a:r>
          </a:p>
          <a:p>
            <a:r>
              <a:rPr lang="es-US" sz="2300" noProof="0" dirty="0">
                <a:latin typeface="Franklin Gothic Book" panose="020B0503020102020204" pitchFamily="34" charset="0"/>
              </a:rPr>
              <a:t>Minas abandonadas</a:t>
            </a:r>
          </a:p>
        </p:txBody>
      </p:sp>
      <p:pic>
        <p:nvPicPr>
          <p:cNvPr id="5" name="Picture 4" descr="Baterías de plomo-ácido ">
            <a:extLst>
              <a:ext uri="{FF2B5EF4-FFF2-40B4-BE49-F238E27FC236}">
                <a16:creationId xmlns:a16="http://schemas.microsoft.com/office/drawing/2014/main" id="{4F7A9967-B117-418A-A9CC-5726171DAFA9}"/>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75429" y="3828222"/>
            <a:ext cx="3449864" cy="2162629"/>
          </a:xfrm>
          <a:prstGeom prst="rect">
            <a:avLst/>
          </a:prstGeom>
        </p:spPr>
      </p:pic>
      <p:sp>
        <p:nvSpPr>
          <p:cNvPr id="6" name="TextBox 5">
            <a:extLst>
              <a:ext uri="{FF2B5EF4-FFF2-40B4-BE49-F238E27FC236}">
                <a16:creationId xmlns:a16="http://schemas.microsoft.com/office/drawing/2014/main" id="{B9E6296A-4373-4761-A86C-65F9ACA76494}"/>
              </a:ext>
              <a:ext uri="{C183D7F6-B498-43B3-948B-1728B52AA6E4}">
                <adec:decorative xmlns:adec="http://schemas.microsoft.com/office/drawing/2017/decorative" val="1"/>
              </a:ext>
            </a:extLst>
          </p:cNvPr>
          <p:cNvSpPr txBox="1"/>
          <p:nvPr/>
        </p:nvSpPr>
        <p:spPr>
          <a:xfrm>
            <a:off x="2975429" y="6007646"/>
            <a:ext cx="2906565" cy="215444"/>
          </a:xfrm>
          <a:prstGeom prst="rect">
            <a:avLst/>
          </a:prstGeom>
          <a:noFill/>
        </p:spPr>
        <p:txBody>
          <a:bodyPr wrap="none" rtlCol="0">
            <a:spAutoFit/>
          </a:bodyPr>
          <a:lstStyle/>
          <a:p>
            <a:r>
              <a:rPr lang="en-US" sz="800" dirty="0"/>
              <a:t>Photo provided by Zender Environmental and Health Group</a:t>
            </a:r>
          </a:p>
        </p:txBody>
      </p:sp>
      <p:sp>
        <p:nvSpPr>
          <p:cNvPr id="4" name="Slide Number Placeholder 5">
            <a:extLst>
              <a:ext uri="{FF2B5EF4-FFF2-40B4-BE49-F238E27FC236}">
                <a16:creationId xmlns:a16="http://schemas.microsoft.com/office/drawing/2014/main" id="{55CD4CAE-59F5-D0A9-2668-A9EB14A59E6C}"/>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15</a:t>
            </a:fld>
            <a:endParaRPr lang="en-US" dirty="0"/>
          </a:p>
        </p:txBody>
      </p:sp>
    </p:spTree>
    <p:extLst>
      <p:ext uri="{BB962C8B-B14F-4D97-AF65-F5344CB8AC3E}">
        <p14:creationId xmlns:p14="http://schemas.microsoft.com/office/powerpoint/2010/main" val="924154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0069F44-7782-583E-101D-304389902515}"/>
              </a:ext>
            </a:extLst>
          </p:cNvPr>
          <p:cNvSpPr>
            <a:spLocks noGrp="1"/>
          </p:cNvSpPr>
          <p:nvPr>
            <p:ph type="title"/>
          </p:nvPr>
        </p:nvSpPr>
        <p:spPr>
          <a:xfrm>
            <a:off x="628650" y="365126"/>
            <a:ext cx="7886700" cy="1325563"/>
          </a:xfrm>
        </p:spPr>
        <p:txBody>
          <a:bodyPr>
            <a:normAutofit/>
          </a:bodyPr>
          <a:lstStyle/>
          <a:p>
            <a:r>
              <a:rPr lang="es-US" sz="3100" b="1" noProof="0" dirty="0">
                <a:latin typeface="Franklin Gothic Book" panose="020B0503020102020204" pitchFamily="34" charset="0"/>
              </a:rPr>
              <a:t>Posibles fuentes de exposición </a:t>
            </a:r>
            <a:r>
              <a:rPr lang="es-US" sz="3100" b="1" noProof="0" dirty="0">
                <a:solidFill>
                  <a:schemeClr val="bg1"/>
                </a:solidFill>
                <a:latin typeface="Franklin Gothic Book" panose="020B0503020102020204" pitchFamily="34" charset="0"/>
              </a:rPr>
              <a:t>5</a:t>
            </a:r>
            <a:r>
              <a:rPr lang="es-US" sz="3100" b="1" noProof="0" dirty="0">
                <a:latin typeface="Franklin Gothic Book" panose="020B0503020102020204" pitchFamily="34" charset="0"/>
              </a:rPr>
              <a:t> </a:t>
            </a:r>
          </a:p>
        </p:txBody>
      </p:sp>
      <p:sp>
        <p:nvSpPr>
          <p:cNvPr id="8" name="Content Placeholder 2">
            <a:extLst>
              <a:ext uri="{FF2B5EF4-FFF2-40B4-BE49-F238E27FC236}">
                <a16:creationId xmlns:a16="http://schemas.microsoft.com/office/drawing/2014/main" id="{8E1D62F9-E587-AE67-2956-1315A0068C3C}"/>
              </a:ext>
            </a:extLst>
          </p:cNvPr>
          <p:cNvSpPr>
            <a:spLocks noGrp="1"/>
          </p:cNvSpPr>
          <p:nvPr>
            <p:ph idx="1"/>
          </p:nvPr>
        </p:nvSpPr>
        <p:spPr>
          <a:xfrm>
            <a:off x="628650" y="1463041"/>
            <a:ext cx="8384721" cy="1965960"/>
          </a:xfrm>
        </p:spPr>
        <p:txBody>
          <a:bodyPr>
            <a:normAutofit fontScale="92500" lnSpcReduction="10000"/>
          </a:bodyPr>
          <a:lstStyle/>
          <a:p>
            <a:r>
              <a:rPr lang="es-US" sz="2300" noProof="0" dirty="0">
                <a:latin typeface="Franklin Gothic Book" panose="020B0503020102020204" pitchFamily="34" charset="0"/>
              </a:rPr>
              <a:t>La cerámica/alfarería importada puede contener plomo en el esmalte o en otros elementos decorativos</a:t>
            </a:r>
          </a:p>
          <a:p>
            <a:r>
              <a:rPr lang="es-US" sz="2300" noProof="0" dirty="0">
                <a:latin typeface="Franklin Gothic Book" panose="020B0503020102020204" pitchFamily="34" charset="0"/>
              </a:rPr>
              <a:t>El esmalte de plomo puede filtrar en alimentos y bebidas que se preparan, almacenan o sirven en platos hechos con este material</a:t>
            </a:r>
          </a:p>
          <a:p>
            <a:r>
              <a:rPr lang="es-US" sz="2300" noProof="0" dirty="0">
                <a:latin typeface="Franklin Gothic Book" panose="020B0503020102020204" pitchFamily="34" charset="0"/>
              </a:rPr>
              <a:t>Muchos alfareros tradicionales han cambiado a esmaltes que no contienen plomo</a:t>
            </a:r>
          </a:p>
        </p:txBody>
      </p:sp>
      <p:pic>
        <p:nvPicPr>
          <p:cNvPr id="6" name="Picture 5" descr="Variedad de cerámica ">
            <a:extLst>
              <a:ext uri="{FF2B5EF4-FFF2-40B4-BE49-F238E27FC236}">
                <a16:creationId xmlns:a16="http://schemas.microsoft.com/office/drawing/2014/main" id="{11E9B089-CDDC-F44A-D1B3-F7489F3DF7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63426" y="3695669"/>
            <a:ext cx="6617147" cy="2602832"/>
          </a:xfrm>
          <a:prstGeom prst="rect">
            <a:avLst/>
          </a:prstGeom>
        </p:spPr>
      </p:pic>
      <p:sp>
        <p:nvSpPr>
          <p:cNvPr id="4" name="Slide Number Placeholder 3">
            <a:extLst>
              <a:ext uri="{FF2B5EF4-FFF2-40B4-BE49-F238E27FC236}">
                <a16:creationId xmlns:a16="http://schemas.microsoft.com/office/drawing/2014/main" id="{E38697D9-0CE3-5CEA-09EE-BABA8823FA90}"/>
              </a:ext>
            </a:extLst>
          </p:cNvPr>
          <p:cNvSpPr>
            <a:spLocks noGrp="1"/>
          </p:cNvSpPr>
          <p:nvPr>
            <p:ph type="sldNum" sz="quarter" idx="12"/>
          </p:nvPr>
        </p:nvSpPr>
        <p:spPr/>
        <p:txBody>
          <a:bodyPr/>
          <a:lstStyle/>
          <a:p>
            <a:fld id="{48006AAD-9E02-44C8-BDCD-ACF5C8330FA5}" type="slidenum">
              <a:rPr lang="en-US" smtClean="0"/>
              <a:t>16</a:t>
            </a:fld>
            <a:endParaRPr lang="en-US"/>
          </a:p>
        </p:txBody>
      </p:sp>
    </p:spTree>
    <p:extLst>
      <p:ext uri="{BB962C8B-B14F-4D97-AF65-F5344CB8AC3E}">
        <p14:creationId xmlns:p14="http://schemas.microsoft.com/office/powerpoint/2010/main" val="538824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B8A3718-70A7-D062-4653-C454A9544683}"/>
              </a:ext>
            </a:extLst>
          </p:cNvPr>
          <p:cNvSpPr>
            <a:spLocks noGrp="1"/>
          </p:cNvSpPr>
          <p:nvPr>
            <p:ph type="title"/>
          </p:nvPr>
        </p:nvSpPr>
        <p:spPr>
          <a:xfrm>
            <a:off x="628650" y="365126"/>
            <a:ext cx="7886700" cy="1325563"/>
          </a:xfrm>
        </p:spPr>
        <p:txBody>
          <a:bodyPr>
            <a:normAutofit/>
          </a:bodyPr>
          <a:lstStyle/>
          <a:p>
            <a:r>
              <a:rPr lang="es-US" sz="3100" b="1" noProof="0" dirty="0">
                <a:latin typeface="Franklin Gothic Book" panose="020B0503020102020204" pitchFamily="34" charset="0"/>
              </a:rPr>
              <a:t>Posibles fuentes de exposición </a:t>
            </a:r>
            <a:r>
              <a:rPr lang="es-US" sz="3100" b="1" noProof="0" dirty="0">
                <a:solidFill>
                  <a:schemeClr val="bg1"/>
                </a:solidFill>
                <a:latin typeface="Franklin Gothic Book" panose="020B0503020102020204" pitchFamily="34" charset="0"/>
              </a:rPr>
              <a:t>6</a:t>
            </a:r>
            <a:r>
              <a:rPr lang="es-US" sz="3100" b="1" noProof="0" dirty="0">
                <a:latin typeface="Franklin Gothic Book" panose="020B0503020102020204" pitchFamily="34" charset="0"/>
              </a:rPr>
              <a:t> </a:t>
            </a:r>
          </a:p>
        </p:txBody>
      </p:sp>
      <p:sp>
        <p:nvSpPr>
          <p:cNvPr id="3" name="Content Placeholder 2">
            <a:extLst>
              <a:ext uri="{FF2B5EF4-FFF2-40B4-BE49-F238E27FC236}">
                <a16:creationId xmlns:a16="http://schemas.microsoft.com/office/drawing/2014/main" id="{C6718628-11E7-4656-8CFA-C125801C195D}"/>
              </a:ext>
            </a:extLst>
          </p:cNvPr>
          <p:cNvSpPr>
            <a:spLocks noGrp="1"/>
          </p:cNvSpPr>
          <p:nvPr>
            <p:ph idx="1"/>
          </p:nvPr>
        </p:nvSpPr>
        <p:spPr>
          <a:xfrm>
            <a:off x="628650" y="1762186"/>
            <a:ext cx="7886700" cy="2153831"/>
          </a:xfrm>
        </p:spPr>
        <p:txBody>
          <a:bodyPr>
            <a:normAutofit/>
          </a:bodyPr>
          <a:lstStyle/>
          <a:p>
            <a:r>
              <a:rPr lang="es-US" sz="2300" dirty="0">
                <a:latin typeface="Franklin Gothic Book" panose="020B0503020102020204" pitchFamily="34" charset="0"/>
              </a:rPr>
              <a:t>M</a:t>
            </a:r>
            <a:r>
              <a:rPr lang="es-US" sz="2300" noProof="0" dirty="0" err="1">
                <a:latin typeface="Franklin Gothic Book" panose="020B0503020102020204" pitchFamily="34" charset="0"/>
              </a:rPr>
              <a:t>unición</a:t>
            </a:r>
            <a:r>
              <a:rPr lang="es-US" sz="2300" noProof="0" dirty="0">
                <a:latin typeface="Franklin Gothic Book" panose="020B0503020102020204" pitchFamily="34" charset="0"/>
              </a:rPr>
              <a:t> de plomo</a:t>
            </a:r>
          </a:p>
          <a:p>
            <a:r>
              <a:rPr lang="es-US" sz="2300" noProof="0" dirty="0">
                <a:latin typeface="Franklin Gothic Book" panose="020B0503020102020204" pitchFamily="34" charset="0"/>
              </a:rPr>
              <a:t>Descargar armas de fuego en zonas mal ventiladas</a:t>
            </a:r>
          </a:p>
          <a:p>
            <a:r>
              <a:rPr lang="es-US" sz="2300" noProof="0" dirty="0">
                <a:latin typeface="Franklin Gothic Book" panose="020B0503020102020204" pitchFamily="34" charset="0"/>
              </a:rPr>
              <a:t>Limpiar armas de fuego o manipular municiones de plomo</a:t>
            </a:r>
          </a:p>
          <a:p>
            <a:r>
              <a:rPr lang="es-US" sz="2300" noProof="0" dirty="0">
                <a:latin typeface="Franklin Gothic Book" panose="020B0503020102020204" pitchFamily="34" charset="0"/>
              </a:rPr>
              <a:t>Muchos cazadores de subsistencia han </a:t>
            </a:r>
            <a:r>
              <a:rPr lang="es-US" sz="2300" strike="sngStrike" noProof="0" dirty="0">
                <a:latin typeface="Franklin Gothic Book" panose="020B0503020102020204" pitchFamily="34" charset="0"/>
              </a:rPr>
              <a:t>se están </a:t>
            </a:r>
            <a:r>
              <a:rPr lang="es-US" sz="2300" noProof="0" dirty="0">
                <a:latin typeface="Franklin Gothic Book" panose="020B0503020102020204" pitchFamily="34" charset="0"/>
              </a:rPr>
              <a:t>cambia</a:t>
            </a:r>
            <a:r>
              <a:rPr lang="es-US" sz="2300" strike="sngStrike" noProof="0" dirty="0">
                <a:latin typeface="Franklin Gothic Book" panose="020B0503020102020204" pitchFamily="34" charset="0"/>
              </a:rPr>
              <a:t>n</a:t>
            </a:r>
            <a:r>
              <a:rPr lang="es-US" sz="2300" noProof="0" dirty="0">
                <a:latin typeface="Franklin Gothic Book" panose="020B0503020102020204" pitchFamily="34" charset="0"/>
              </a:rPr>
              <a:t>do a municiones libres de plomo</a:t>
            </a:r>
          </a:p>
        </p:txBody>
      </p:sp>
      <p:pic>
        <p:nvPicPr>
          <p:cNvPr id="1026" name="Picture 2" descr="Una figura que demuestra como la munición con plomo puede depositar plomo en el medio ambiente en comparación con la munición sin plomo ">
            <a:extLst>
              <a:ext uri="{FF2B5EF4-FFF2-40B4-BE49-F238E27FC236}">
                <a16:creationId xmlns:a16="http://schemas.microsoft.com/office/drawing/2014/main" id="{2FA36832-5494-435B-B8E7-77CB56AD37E7}"/>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67767" y="4491504"/>
            <a:ext cx="5608466" cy="12536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A356944-DE28-4787-9414-F61C14834403}"/>
              </a:ext>
              <a:ext uri="{C183D7F6-B498-43B3-948B-1728B52AA6E4}">
                <adec:decorative xmlns:adec="http://schemas.microsoft.com/office/drawing/2017/decorative" val="1"/>
              </a:ext>
            </a:extLst>
          </p:cNvPr>
          <p:cNvSpPr txBox="1"/>
          <p:nvPr/>
        </p:nvSpPr>
        <p:spPr>
          <a:xfrm>
            <a:off x="1767767" y="6077299"/>
            <a:ext cx="3064933" cy="215444"/>
          </a:xfrm>
          <a:prstGeom prst="rect">
            <a:avLst/>
          </a:prstGeom>
          <a:noFill/>
        </p:spPr>
        <p:txBody>
          <a:bodyPr wrap="square" rtlCol="0">
            <a:spAutoFit/>
          </a:bodyPr>
          <a:lstStyle/>
          <a:p>
            <a:r>
              <a:rPr lang="en-US" sz="800" dirty="0"/>
              <a:t>Image from </a:t>
            </a:r>
            <a:r>
              <a:rPr lang="en-US" sz="800" dirty="0">
                <a:hlinkClick r:id="rId4"/>
              </a:rPr>
              <a:t>https://www.fws.gov/midwest/refuges/leadfree.html</a:t>
            </a:r>
            <a:endParaRPr lang="en-US" sz="800" dirty="0"/>
          </a:p>
        </p:txBody>
      </p:sp>
      <p:sp>
        <p:nvSpPr>
          <p:cNvPr id="4" name="Slide Number Placeholder 5">
            <a:extLst>
              <a:ext uri="{FF2B5EF4-FFF2-40B4-BE49-F238E27FC236}">
                <a16:creationId xmlns:a16="http://schemas.microsoft.com/office/drawing/2014/main" id="{CD90D5F0-6E3F-595C-4DD5-C9A5F817C620}"/>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17</a:t>
            </a:fld>
            <a:endParaRPr lang="en-US" dirty="0"/>
          </a:p>
        </p:txBody>
      </p:sp>
    </p:spTree>
    <p:extLst>
      <p:ext uri="{BB962C8B-B14F-4D97-AF65-F5344CB8AC3E}">
        <p14:creationId xmlns:p14="http://schemas.microsoft.com/office/powerpoint/2010/main" val="1928281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3CB6-2383-478C-B54A-67D0F0CD87F7}"/>
              </a:ext>
            </a:extLst>
          </p:cNvPr>
          <p:cNvSpPr>
            <a:spLocks noGrp="1"/>
          </p:cNvSpPr>
          <p:nvPr>
            <p:ph type="title"/>
          </p:nvPr>
        </p:nvSpPr>
        <p:spPr/>
        <p:txBody>
          <a:bodyPr>
            <a:normAutofit/>
          </a:bodyPr>
          <a:lstStyle/>
          <a:p>
            <a:r>
              <a:rPr lang="es-US" sz="3100" b="1" noProof="0" dirty="0">
                <a:latin typeface="Franklin Gothic Book" panose="020B0503020102020204" pitchFamily="34" charset="0"/>
              </a:rPr>
              <a:t>Posibles fuentes de exposición </a:t>
            </a:r>
            <a:r>
              <a:rPr lang="es-US" sz="3100" b="1" noProof="0" dirty="0">
                <a:solidFill>
                  <a:schemeClr val="bg1"/>
                </a:solidFill>
                <a:latin typeface="Franklin Gothic Book" panose="020B0503020102020204" pitchFamily="34" charset="0"/>
              </a:rPr>
              <a:t>7</a:t>
            </a:r>
            <a:r>
              <a:rPr lang="es-US" sz="3100" b="1" noProof="0" dirty="0">
                <a:latin typeface="Franklin Gothic Book" panose="020B0503020102020204" pitchFamily="34" charset="0"/>
              </a:rPr>
              <a:t> </a:t>
            </a:r>
          </a:p>
        </p:txBody>
      </p:sp>
      <p:sp>
        <p:nvSpPr>
          <p:cNvPr id="3" name="Content Placeholder 2">
            <a:extLst>
              <a:ext uri="{FF2B5EF4-FFF2-40B4-BE49-F238E27FC236}">
                <a16:creationId xmlns:a16="http://schemas.microsoft.com/office/drawing/2014/main" id="{C6718628-11E7-4656-8CFA-C125801C195D}"/>
              </a:ext>
            </a:extLst>
          </p:cNvPr>
          <p:cNvSpPr>
            <a:spLocks noGrp="1"/>
          </p:cNvSpPr>
          <p:nvPr>
            <p:ph idx="1"/>
          </p:nvPr>
        </p:nvSpPr>
        <p:spPr>
          <a:xfrm>
            <a:off x="628650" y="1690689"/>
            <a:ext cx="7886700" cy="1502454"/>
          </a:xfrm>
        </p:spPr>
        <p:txBody>
          <a:bodyPr>
            <a:normAutofit/>
          </a:bodyPr>
          <a:lstStyle/>
          <a:p>
            <a:r>
              <a:rPr lang="es-US" sz="2300" noProof="0" dirty="0">
                <a:latin typeface="Franklin Gothic Book" panose="020B0503020102020204" pitchFamily="34" charset="0"/>
              </a:rPr>
              <a:t>El plomo en los productos utilizados para la caza y la pesca</a:t>
            </a:r>
          </a:p>
          <a:p>
            <a:r>
              <a:rPr lang="es-US" sz="2300" noProof="0" dirty="0">
                <a:latin typeface="Franklin Gothic Book" panose="020B0503020102020204" pitchFamily="34" charset="0"/>
              </a:rPr>
              <a:t>La fusión del plomo para hacer (fundir) balas, plomadas, señuelos y otros elementos metálicos</a:t>
            </a:r>
          </a:p>
        </p:txBody>
      </p:sp>
      <p:pic>
        <p:nvPicPr>
          <p:cNvPr id="4" name="Picture 3" descr="Anclas de señuelo a base de plomo ">
            <a:extLst>
              <a:ext uri="{FF2B5EF4-FFF2-40B4-BE49-F238E27FC236}">
                <a16:creationId xmlns:a16="http://schemas.microsoft.com/office/drawing/2014/main" id="{65ED0086-9D98-4648-B606-52130E6F4248}"/>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26438" y="3348946"/>
            <a:ext cx="3891124" cy="2764746"/>
          </a:xfrm>
          <a:prstGeom prst="rect">
            <a:avLst/>
          </a:prstGeom>
        </p:spPr>
      </p:pic>
      <p:sp>
        <p:nvSpPr>
          <p:cNvPr id="5" name="Slide Number Placeholder 5">
            <a:extLst>
              <a:ext uri="{FF2B5EF4-FFF2-40B4-BE49-F238E27FC236}">
                <a16:creationId xmlns:a16="http://schemas.microsoft.com/office/drawing/2014/main" id="{997D3A3D-673E-442F-5E6E-F2E39B90A49A}"/>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18</a:t>
            </a:fld>
            <a:endParaRPr lang="en-US" dirty="0"/>
          </a:p>
        </p:txBody>
      </p:sp>
    </p:spTree>
    <p:extLst>
      <p:ext uri="{BB962C8B-B14F-4D97-AF65-F5344CB8AC3E}">
        <p14:creationId xmlns:p14="http://schemas.microsoft.com/office/powerpoint/2010/main" val="2392073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730D9-B4E5-4E1F-A687-C53268C1FBE7}"/>
              </a:ext>
            </a:extLst>
          </p:cNvPr>
          <p:cNvSpPr>
            <a:spLocks noGrp="1"/>
          </p:cNvSpPr>
          <p:nvPr>
            <p:ph type="title"/>
          </p:nvPr>
        </p:nvSpPr>
        <p:spPr/>
        <p:txBody>
          <a:bodyPr>
            <a:normAutofit/>
          </a:bodyPr>
          <a:lstStyle/>
          <a:p>
            <a:r>
              <a:rPr lang="es-US" sz="3100" b="1" noProof="0" dirty="0">
                <a:latin typeface="Franklin Gothic Book" panose="020B0503020102020204" pitchFamily="34" charset="0"/>
              </a:rPr>
              <a:t>Posibles fuentes de exposición </a:t>
            </a:r>
            <a:r>
              <a:rPr lang="es-US" sz="3100" b="1" noProof="0" dirty="0">
                <a:solidFill>
                  <a:schemeClr val="bg1"/>
                </a:solidFill>
                <a:latin typeface="Franklin Gothic Book" panose="020B0503020102020204" pitchFamily="34" charset="0"/>
              </a:rPr>
              <a:t>8</a:t>
            </a:r>
            <a:r>
              <a:rPr lang="es-US" sz="3100" b="1" noProof="0" dirty="0">
                <a:latin typeface="Franklin Gothic Book" panose="020B0503020102020204" pitchFamily="34" charset="0"/>
              </a:rPr>
              <a:t> </a:t>
            </a:r>
          </a:p>
        </p:txBody>
      </p:sp>
      <p:sp>
        <p:nvSpPr>
          <p:cNvPr id="3" name="Content Placeholder 2">
            <a:extLst>
              <a:ext uri="{FF2B5EF4-FFF2-40B4-BE49-F238E27FC236}">
                <a16:creationId xmlns:a16="http://schemas.microsoft.com/office/drawing/2014/main" id="{1AF20A0A-2FD4-4AA6-BF06-F37A1C51677E}"/>
              </a:ext>
            </a:extLst>
          </p:cNvPr>
          <p:cNvSpPr>
            <a:spLocks noGrp="1"/>
          </p:cNvSpPr>
          <p:nvPr>
            <p:ph idx="1"/>
          </p:nvPr>
        </p:nvSpPr>
        <p:spPr>
          <a:xfrm>
            <a:off x="628650" y="1262472"/>
            <a:ext cx="7886700" cy="1524428"/>
          </a:xfrm>
        </p:spPr>
        <p:txBody>
          <a:bodyPr>
            <a:noAutofit/>
          </a:bodyPr>
          <a:lstStyle/>
          <a:p>
            <a:r>
              <a:rPr lang="es-US" sz="2400" noProof="0" dirty="0">
                <a:latin typeface="Franklin Gothic Book" panose="020B0503020102020204" pitchFamily="34" charset="0"/>
              </a:rPr>
              <a:t>Sitios del superfondo  </a:t>
            </a:r>
          </a:p>
          <a:p>
            <a:pPr lvl="1"/>
            <a:r>
              <a:rPr lang="es-US" noProof="0" dirty="0">
                <a:latin typeface="Franklin Gothic Book" panose="020B0503020102020204" pitchFamily="34" charset="0"/>
              </a:rPr>
              <a:t>Cuya filtración de plomo en el suelo y en las aguas subterráneas es reconocida</a:t>
            </a:r>
          </a:p>
          <a:p>
            <a:pPr lvl="1"/>
            <a:r>
              <a:rPr lang="es-US" noProof="0" dirty="0">
                <a:latin typeface="Franklin Gothic Book" panose="020B0503020102020204" pitchFamily="34" charset="0"/>
              </a:rPr>
              <a:t>Sitio del superfondo de </a:t>
            </a:r>
            <a:r>
              <a:rPr lang="es-US" noProof="0" dirty="0" err="1">
                <a:latin typeface="Franklin Gothic Book" panose="020B0503020102020204" pitchFamily="34" charset="0"/>
              </a:rPr>
              <a:t>Tar</a:t>
            </a:r>
            <a:r>
              <a:rPr lang="es-US" noProof="0" dirty="0">
                <a:latin typeface="Franklin Gothic Book" panose="020B0503020102020204" pitchFamily="34" charset="0"/>
              </a:rPr>
              <a:t> Creek</a:t>
            </a:r>
          </a:p>
        </p:txBody>
      </p:sp>
      <p:grpSp>
        <p:nvGrpSpPr>
          <p:cNvPr id="10" name="Group 9" descr="Una pila de residuos de textura de grava ">
            <a:extLst>
              <a:ext uri="{FF2B5EF4-FFF2-40B4-BE49-F238E27FC236}">
                <a16:creationId xmlns:a16="http://schemas.microsoft.com/office/drawing/2014/main" id="{A773D2F3-1B7E-4CA9-A5B5-362D2B93E908}"/>
              </a:ext>
              <a:ext uri="{C183D7F6-B498-43B3-948B-1728B52AA6E4}">
                <adec:decorative xmlns:adec="http://schemas.microsoft.com/office/drawing/2017/decorative" val="0"/>
              </a:ext>
            </a:extLst>
          </p:cNvPr>
          <p:cNvGrpSpPr/>
          <p:nvPr/>
        </p:nvGrpSpPr>
        <p:grpSpPr>
          <a:xfrm>
            <a:off x="2103466" y="3098212"/>
            <a:ext cx="6814317" cy="3108581"/>
            <a:chOff x="2103466" y="3098212"/>
            <a:chExt cx="6814317" cy="3108581"/>
          </a:xfrm>
        </p:grpSpPr>
        <p:pic>
          <p:nvPicPr>
            <p:cNvPr id="4" name="Picture 3" descr="Una pila de residuos de textura de grava">
              <a:extLst>
                <a:ext uri="{FF2B5EF4-FFF2-40B4-BE49-F238E27FC236}">
                  <a16:creationId xmlns:a16="http://schemas.microsoft.com/office/drawing/2014/main" id="{65A10DE4-5DC0-469F-9A1D-6A3B58FC0B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03466" y="3189273"/>
              <a:ext cx="4941513" cy="3017520"/>
            </a:xfrm>
            <a:prstGeom prst="rect">
              <a:avLst/>
            </a:prstGeom>
          </p:spPr>
        </p:pic>
        <p:sp>
          <p:nvSpPr>
            <p:cNvPr id="6" name="TextBox 5">
              <a:extLst>
                <a:ext uri="{FF2B5EF4-FFF2-40B4-BE49-F238E27FC236}">
                  <a16:creationId xmlns:a16="http://schemas.microsoft.com/office/drawing/2014/main" id="{C6836A82-2D09-409E-BEC6-0CEFD4E3C645}"/>
                </a:ext>
                <a:ext uri="{C183D7F6-B498-43B3-948B-1728B52AA6E4}">
                  <adec:decorative xmlns:adec="http://schemas.microsoft.com/office/drawing/2017/decorative" val="1"/>
                </a:ext>
              </a:extLst>
            </p:cNvPr>
            <p:cNvSpPr txBox="1"/>
            <p:nvPr/>
          </p:nvSpPr>
          <p:spPr>
            <a:xfrm>
              <a:off x="7428617" y="3098212"/>
              <a:ext cx="1489166" cy="1631216"/>
            </a:xfrm>
            <a:prstGeom prst="rect">
              <a:avLst/>
            </a:prstGeom>
            <a:noFill/>
          </p:spPr>
          <p:txBody>
            <a:bodyPr wrap="square" rtlCol="0">
              <a:spAutoFit/>
            </a:bodyPr>
            <a:lstStyle/>
            <a:p>
              <a:r>
                <a:rPr lang="es-US" sz="2000"/>
                <a:t>Pila de residuos de textura de grava (chat)</a:t>
              </a:r>
            </a:p>
          </p:txBody>
        </p:sp>
      </p:grpSp>
      <p:sp>
        <p:nvSpPr>
          <p:cNvPr id="7" name="TextBox 6">
            <a:extLst>
              <a:ext uri="{FF2B5EF4-FFF2-40B4-BE49-F238E27FC236}">
                <a16:creationId xmlns:a16="http://schemas.microsoft.com/office/drawing/2014/main" id="{B2DAEEB5-D44F-4EEA-8E9A-22506E67D8BC}"/>
              </a:ext>
              <a:ext uri="{C183D7F6-B498-43B3-948B-1728B52AA6E4}">
                <adec:decorative xmlns:adec="http://schemas.microsoft.com/office/drawing/2017/decorative" val="1"/>
              </a:ext>
            </a:extLst>
          </p:cNvPr>
          <p:cNvSpPr txBox="1"/>
          <p:nvPr/>
        </p:nvSpPr>
        <p:spPr>
          <a:xfrm>
            <a:off x="2102415" y="6211111"/>
            <a:ext cx="4450257" cy="215444"/>
          </a:xfrm>
          <a:prstGeom prst="rect">
            <a:avLst/>
          </a:prstGeom>
          <a:noFill/>
        </p:spPr>
        <p:txBody>
          <a:bodyPr wrap="none" rtlCol="0">
            <a:spAutoFit/>
          </a:bodyPr>
          <a:lstStyle/>
          <a:p>
            <a:r>
              <a:rPr lang="en-US" sz="800" dirty="0"/>
              <a:t>Photo provided by Rick Dubois, Director of Environmental Services at Seneca-Cayuga Nation</a:t>
            </a:r>
          </a:p>
        </p:txBody>
      </p:sp>
      <p:cxnSp>
        <p:nvCxnSpPr>
          <p:cNvPr id="5" name="Straight Arrow Connector 4" descr="Arrow pointing to top of chat pile in photo.">
            <a:extLst>
              <a:ext uri="{FF2B5EF4-FFF2-40B4-BE49-F238E27FC236}">
                <a16:creationId xmlns:a16="http://schemas.microsoft.com/office/drawing/2014/main" id="{AEB16B6F-E8AC-4A56-B2EF-ABE7F86DCF91}"/>
              </a:ext>
            </a:extLst>
          </p:cNvPr>
          <p:cNvCxnSpPr>
            <a:cxnSpLocks/>
          </p:cNvCxnSpPr>
          <p:nvPr/>
        </p:nvCxnSpPr>
        <p:spPr>
          <a:xfrm flipH="1">
            <a:off x="4756899" y="3913820"/>
            <a:ext cx="2671718" cy="113025"/>
          </a:xfrm>
          <a:prstGeom prst="straightConnector1">
            <a:avLst/>
          </a:prstGeom>
          <a:ln w="222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596284A0-0065-9597-E273-F795E71E3FB8}"/>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19</a:t>
            </a:fld>
            <a:endParaRPr lang="en-US" dirty="0"/>
          </a:p>
        </p:txBody>
      </p:sp>
    </p:spTree>
    <p:extLst>
      <p:ext uri="{BB962C8B-B14F-4D97-AF65-F5344CB8AC3E}">
        <p14:creationId xmlns:p14="http://schemas.microsoft.com/office/powerpoint/2010/main" val="2320389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6A443-32BE-412A-AB2E-B12AD1179A53}"/>
              </a:ext>
            </a:extLst>
          </p:cNvPr>
          <p:cNvSpPr>
            <a:spLocks noGrp="1"/>
          </p:cNvSpPr>
          <p:nvPr>
            <p:ph type="title"/>
          </p:nvPr>
        </p:nvSpPr>
        <p:spPr>
          <a:xfrm>
            <a:off x="360759" y="3752849"/>
            <a:ext cx="2468166" cy="2452687"/>
          </a:xfrm>
        </p:spPr>
        <p:txBody>
          <a:bodyPr anchor="ctr">
            <a:normAutofit/>
          </a:bodyPr>
          <a:lstStyle/>
          <a:p>
            <a:r>
              <a:rPr lang="es-US" sz="3100" b="1" noProof="0" dirty="0">
                <a:latin typeface="Franklin Gothic Book" panose="020B0503020102020204" pitchFamily="34" charset="0"/>
              </a:rPr>
              <a:t>Descripción</a:t>
            </a:r>
          </a:p>
        </p:txBody>
      </p:sp>
      <p:pic>
        <p:nvPicPr>
          <p:cNvPr id="8" name="Picture 7" descr="Una familia cogida de la mano y corriendo hacia la puesta de sol">
            <a:extLst>
              <a:ext uri="{FF2B5EF4-FFF2-40B4-BE49-F238E27FC236}">
                <a16:creationId xmlns:a16="http://schemas.microsoft.com/office/drawing/2014/main" id="{49421C4A-4DE4-89EA-C63D-B4C0D753D935}"/>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6625"/>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E55981CD-FF25-434D-BE74-F48EC459EBAA}"/>
              </a:ext>
            </a:extLst>
          </p:cNvPr>
          <p:cNvSpPr>
            <a:spLocks noGrp="1"/>
          </p:cNvSpPr>
          <p:nvPr>
            <p:ph idx="1"/>
          </p:nvPr>
        </p:nvSpPr>
        <p:spPr>
          <a:xfrm>
            <a:off x="3060700" y="3752850"/>
            <a:ext cx="5981700" cy="2452687"/>
          </a:xfrm>
        </p:spPr>
        <p:txBody>
          <a:bodyPr anchor="ctr">
            <a:normAutofit/>
          </a:bodyPr>
          <a:lstStyle/>
          <a:p>
            <a:r>
              <a:rPr lang="es-US" sz="2300" dirty="0">
                <a:latin typeface="Franklin Gothic Book" panose="020B0503020102020204" pitchFamily="34" charset="0"/>
              </a:rPr>
              <a:t>F</a:t>
            </a:r>
            <a:r>
              <a:rPr lang="es-US" sz="2300" noProof="0" dirty="0" err="1">
                <a:latin typeface="Franklin Gothic Book" panose="020B0503020102020204" pitchFamily="34" charset="0"/>
              </a:rPr>
              <a:t>uentes</a:t>
            </a:r>
            <a:r>
              <a:rPr lang="es-US" sz="2300" noProof="0" dirty="0">
                <a:latin typeface="Franklin Gothic Book" panose="020B0503020102020204" pitchFamily="34" charset="0"/>
              </a:rPr>
              <a:t> de exposición al plomo</a:t>
            </a:r>
          </a:p>
          <a:p>
            <a:r>
              <a:rPr lang="es-US" sz="2300" noProof="0" dirty="0">
                <a:latin typeface="Franklin Gothic Book" panose="020B0503020102020204" pitchFamily="34" charset="0"/>
              </a:rPr>
              <a:t>Poblaciones vulnerables</a:t>
            </a:r>
          </a:p>
          <a:p>
            <a:r>
              <a:rPr lang="es-US" sz="2300" noProof="0" dirty="0">
                <a:latin typeface="Franklin Gothic Book" panose="020B0503020102020204" pitchFamily="34" charset="0"/>
              </a:rPr>
              <a:t>Impactos y efectos de la exposición al plomo</a:t>
            </a:r>
          </a:p>
          <a:p>
            <a:r>
              <a:rPr lang="es-US" sz="2300" noProof="0" dirty="0">
                <a:latin typeface="Franklin Gothic Book" panose="020B0503020102020204" pitchFamily="34" charset="0"/>
              </a:rPr>
              <a:t>Tomar medidas</a:t>
            </a:r>
          </a:p>
        </p:txBody>
      </p:sp>
      <p:sp>
        <p:nvSpPr>
          <p:cNvPr id="4" name="Slide Number Placeholder 5">
            <a:extLst>
              <a:ext uri="{FF2B5EF4-FFF2-40B4-BE49-F238E27FC236}">
                <a16:creationId xmlns:a16="http://schemas.microsoft.com/office/drawing/2014/main" id="{48BE9844-F32D-C403-0C2C-DB9416D3C2F5}"/>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a:t>
            </a:fld>
            <a:endParaRPr lang="en-US" dirty="0"/>
          </a:p>
        </p:txBody>
      </p:sp>
    </p:spTree>
    <p:extLst>
      <p:ext uri="{BB962C8B-B14F-4D97-AF65-F5344CB8AC3E}">
        <p14:creationId xmlns:p14="http://schemas.microsoft.com/office/powerpoint/2010/main" val="1739945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A1B5D-9686-9B67-77A4-F3D197CBE36F}"/>
              </a:ext>
            </a:extLst>
          </p:cNvPr>
          <p:cNvSpPr>
            <a:spLocks noGrp="1"/>
          </p:cNvSpPr>
          <p:nvPr>
            <p:ph type="title"/>
          </p:nvPr>
        </p:nvSpPr>
        <p:spPr/>
        <p:txBody>
          <a:bodyPr>
            <a:normAutofit/>
          </a:bodyPr>
          <a:lstStyle/>
          <a:p>
            <a:r>
              <a:rPr lang="es-US" sz="3100" b="1" noProof="0" dirty="0">
                <a:latin typeface="Franklin Gothic Book" panose="020B0503020102020204" pitchFamily="34" charset="0"/>
              </a:rPr>
              <a:t>Posibles fuentes de exposición </a:t>
            </a:r>
            <a:r>
              <a:rPr lang="es-US" sz="3100" b="1" noProof="0" dirty="0">
                <a:solidFill>
                  <a:schemeClr val="bg1"/>
                </a:solidFill>
                <a:latin typeface="Franklin Gothic Book" panose="020B0503020102020204" pitchFamily="34" charset="0"/>
              </a:rPr>
              <a:t>9</a:t>
            </a:r>
            <a:endParaRPr lang="es-US" sz="3100" noProof="0" dirty="0"/>
          </a:p>
        </p:txBody>
      </p:sp>
      <p:sp>
        <p:nvSpPr>
          <p:cNvPr id="3" name="Content Placeholder 2">
            <a:extLst>
              <a:ext uri="{FF2B5EF4-FFF2-40B4-BE49-F238E27FC236}">
                <a16:creationId xmlns:a16="http://schemas.microsoft.com/office/drawing/2014/main" id="{FC4CB190-A861-3441-0993-FB5A2D341B92}"/>
              </a:ext>
            </a:extLst>
          </p:cNvPr>
          <p:cNvSpPr>
            <a:spLocks noGrp="1"/>
          </p:cNvSpPr>
          <p:nvPr>
            <p:ph idx="1"/>
          </p:nvPr>
        </p:nvSpPr>
        <p:spPr>
          <a:xfrm>
            <a:off x="628650" y="1533901"/>
            <a:ext cx="7886700" cy="2129333"/>
          </a:xfrm>
        </p:spPr>
        <p:txBody>
          <a:bodyPr>
            <a:normAutofit fontScale="92500" lnSpcReduction="10000"/>
          </a:bodyPr>
          <a:lstStyle/>
          <a:p>
            <a:r>
              <a:rPr lang="es-US" sz="2400" noProof="0" dirty="0">
                <a:latin typeface="Franklin Gothic Book" panose="020B0503020102020204" pitchFamily="34" charset="0"/>
                <a:cs typeface="Calibri Light" panose="020F0302020204030204" pitchFamily="34" charset="0"/>
              </a:rPr>
              <a:t>El plomo puede entrar en el suelo y el agua</a:t>
            </a:r>
          </a:p>
          <a:p>
            <a:r>
              <a:rPr lang="es-US" sz="2400" noProof="0" dirty="0">
                <a:latin typeface="Franklin Gothic Book" panose="020B0503020102020204" pitchFamily="34" charset="0"/>
                <a:cs typeface="Calibri Light" panose="020F0302020204030204" pitchFamily="34" charset="0"/>
              </a:rPr>
              <a:t>Plomo en el suelo puede: </a:t>
            </a:r>
          </a:p>
          <a:p>
            <a:pPr lvl="1"/>
            <a:r>
              <a:rPr lang="es-US" noProof="0" dirty="0">
                <a:latin typeface="Franklin Gothic Book" panose="020B0503020102020204" pitchFamily="34" charset="0"/>
                <a:cs typeface="Calibri Light" panose="020F0302020204030204" pitchFamily="34" charset="0"/>
              </a:rPr>
              <a:t>Depositarse en las plantas o ser absorbido por ellas</a:t>
            </a:r>
          </a:p>
          <a:p>
            <a:pPr lvl="1"/>
            <a:r>
              <a:rPr lang="es-US" dirty="0">
                <a:latin typeface="Franklin Gothic Book" panose="020B0503020102020204" pitchFamily="34" charset="0"/>
                <a:cs typeface="Calibri Light" panose="020F0302020204030204" pitchFamily="34" charset="0"/>
              </a:rPr>
              <a:t>Transportarse hacia dentro de la casa en la suela de los zapatos</a:t>
            </a:r>
          </a:p>
          <a:p>
            <a:pPr lvl="1"/>
            <a:r>
              <a:rPr lang="es-US" noProof="0" dirty="0">
                <a:latin typeface="Franklin Gothic Book" panose="020B0503020102020204" pitchFamily="34" charset="0"/>
                <a:cs typeface="Calibri Light" panose="020F0302020204030204" pitchFamily="34" charset="0"/>
              </a:rPr>
              <a:t>Inhalarse si se vuelve a suspender en el aire</a:t>
            </a:r>
          </a:p>
          <a:p>
            <a:endParaRPr lang="es-US" sz="2300" noProof="0" dirty="0">
              <a:latin typeface="Franklin Gothic Book" panose="020B0503020102020204" pitchFamily="34" charset="0"/>
              <a:cs typeface="Calibri Light" panose="020F0302020204030204" pitchFamily="34" charset="0"/>
            </a:endParaRPr>
          </a:p>
        </p:txBody>
      </p:sp>
      <p:pic>
        <p:nvPicPr>
          <p:cNvPr id="6" name="Picture 5" descr="Camas de jardín elevadas con plantas">
            <a:extLst>
              <a:ext uri="{FF2B5EF4-FFF2-40B4-BE49-F238E27FC236}">
                <a16:creationId xmlns:a16="http://schemas.microsoft.com/office/drawing/2014/main" id="{F6125972-291A-6B25-988E-CD677A25299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583543" y="3772622"/>
            <a:ext cx="3976913" cy="2129333"/>
          </a:xfrm>
          <a:prstGeom prst="rect">
            <a:avLst/>
          </a:prstGeom>
        </p:spPr>
      </p:pic>
      <p:sp>
        <p:nvSpPr>
          <p:cNvPr id="10" name="TextBox 9">
            <a:extLst>
              <a:ext uri="{FF2B5EF4-FFF2-40B4-BE49-F238E27FC236}">
                <a16:creationId xmlns:a16="http://schemas.microsoft.com/office/drawing/2014/main" id="{ADBB130F-AF94-F104-C50F-28D9E40E7FE0}"/>
              </a:ext>
            </a:extLst>
          </p:cNvPr>
          <p:cNvSpPr txBox="1"/>
          <p:nvPr/>
        </p:nvSpPr>
        <p:spPr>
          <a:xfrm>
            <a:off x="2583543" y="5889463"/>
            <a:ext cx="3976914" cy="369332"/>
          </a:xfrm>
          <a:prstGeom prst="rect">
            <a:avLst/>
          </a:prstGeom>
          <a:noFill/>
        </p:spPr>
        <p:txBody>
          <a:bodyPr wrap="square" lIns="0" rIns="182880" rtlCol="0">
            <a:spAutoFit/>
          </a:bodyPr>
          <a:lstStyle/>
          <a:p>
            <a:pPr lvl="1"/>
            <a:r>
              <a:rPr lang="es-US" dirty="0">
                <a:latin typeface="Franklin Gothic Book" panose="020B0503020102020204" pitchFamily="34" charset="0"/>
                <a:cs typeface="Calibri Light" panose="020F0302020204030204" pitchFamily="34" charset="0"/>
              </a:rPr>
              <a:t>Usar camas de jardín elevadas</a:t>
            </a:r>
            <a:endParaRPr lang="es-US" sz="1800" dirty="0">
              <a:latin typeface="Calibri Light" panose="020F030202020403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A7B376C2-DB2D-93FA-D60B-5016AF1653D2}"/>
              </a:ext>
            </a:extLst>
          </p:cNvPr>
          <p:cNvSpPr>
            <a:spLocks noGrp="1"/>
          </p:cNvSpPr>
          <p:nvPr>
            <p:ph type="sldNum" sz="quarter" idx="12"/>
          </p:nvPr>
        </p:nvSpPr>
        <p:spPr/>
        <p:txBody>
          <a:bodyPr/>
          <a:lstStyle/>
          <a:p>
            <a:fld id="{48006AAD-9E02-44C8-BDCD-ACF5C8330FA5}" type="slidenum">
              <a:rPr lang="en-US" smtClean="0"/>
              <a:t>20</a:t>
            </a:fld>
            <a:endParaRPr lang="en-US"/>
          </a:p>
        </p:txBody>
      </p:sp>
    </p:spTree>
    <p:extLst>
      <p:ext uri="{BB962C8B-B14F-4D97-AF65-F5344CB8AC3E}">
        <p14:creationId xmlns:p14="http://schemas.microsoft.com/office/powerpoint/2010/main" val="421314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92EA-9F14-4AEC-90FF-7CCB7119EB85}"/>
              </a:ext>
            </a:extLst>
          </p:cNvPr>
          <p:cNvSpPr>
            <a:spLocks noGrp="1"/>
          </p:cNvSpPr>
          <p:nvPr>
            <p:ph type="title"/>
          </p:nvPr>
        </p:nvSpPr>
        <p:spPr>
          <a:xfrm>
            <a:off x="1543048" y="2559889"/>
            <a:ext cx="6067572" cy="1761027"/>
          </a:xfrm>
        </p:spPr>
        <p:txBody>
          <a:bodyPr>
            <a:noAutofit/>
          </a:bodyPr>
          <a:lstStyle/>
          <a:p>
            <a:pPr algn="ctr"/>
            <a:r>
              <a:rPr lang="es-US" sz="4100" dirty="0"/>
              <a:t>¿Existen otras fuentes de exposición al plomo en la comunidad?</a:t>
            </a:r>
            <a:endParaRPr lang="es-US" sz="4100" noProof="0" dirty="0">
              <a:latin typeface="Franklin Gothic Book" panose="020B0503020102020204" pitchFamily="34" charset="0"/>
            </a:endParaRPr>
          </a:p>
        </p:txBody>
      </p:sp>
      <p:sp>
        <p:nvSpPr>
          <p:cNvPr id="4" name="Rectangle: Rounded Corners 3">
            <a:extLst>
              <a:ext uri="{FF2B5EF4-FFF2-40B4-BE49-F238E27FC236}">
                <a16:creationId xmlns:a16="http://schemas.microsoft.com/office/drawing/2014/main" id="{942FBF0C-077D-44C2-B4CF-889B3660AE4F}"/>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09C6B3FC-677F-3EA8-46DA-75299B37992B}"/>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21</a:t>
            </a:fld>
            <a:endParaRPr lang="en-US" dirty="0"/>
          </a:p>
        </p:txBody>
      </p:sp>
    </p:spTree>
    <p:extLst>
      <p:ext uri="{BB962C8B-B14F-4D97-AF65-F5344CB8AC3E}">
        <p14:creationId xmlns:p14="http://schemas.microsoft.com/office/powerpoint/2010/main" val="922303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3AE58-F0E6-4BF2-87F6-F92F2CEACFD8}"/>
              </a:ext>
            </a:extLst>
          </p:cNvPr>
          <p:cNvSpPr>
            <a:spLocks noGrp="1"/>
          </p:cNvSpPr>
          <p:nvPr>
            <p:ph type="title"/>
          </p:nvPr>
        </p:nvSpPr>
        <p:spPr>
          <a:xfrm>
            <a:off x="628650" y="63501"/>
            <a:ext cx="7886700" cy="1325563"/>
          </a:xfrm>
        </p:spPr>
        <p:txBody>
          <a:bodyPr>
            <a:normAutofit/>
          </a:bodyPr>
          <a:lstStyle/>
          <a:p>
            <a:r>
              <a:rPr lang="es-US" sz="3200" b="1" dirty="0"/>
              <a:t>Rellene los espacios en blanco</a:t>
            </a:r>
            <a:endParaRPr lang="es-US" sz="3100" b="1" noProof="0" dirty="0">
              <a:latin typeface="Franklin Gothic Book" panose="020B0503020102020204" pitchFamily="34" charset="0"/>
            </a:endParaRPr>
          </a:p>
        </p:txBody>
      </p:sp>
      <p:sp>
        <p:nvSpPr>
          <p:cNvPr id="4" name="TextBox 3">
            <a:extLst>
              <a:ext uri="{FF2B5EF4-FFF2-40B4-BE49-F238E27FC236}">
                <a16:creationId xmlns:a16="http://schemas.microsoft.com/office/drawing/2014/main" id="{C58E2802-F7C4-437D-9AD3-F3E4107286EA}"/>
              </a:ext>
            </a:extLst>
          </p:cNvPr>
          <p:cNvSpPr txBox="1"/>
          <p:nvPr/>
        </p:nvSpPr>
        <p:spPr>
          <a:xfrm>
            <a:off x="628650" y="1597282"/>
            <a:ext cx="8229600" cy="4154984"/>
          </a:xfrm>
          <a:prstGeom prst="rect">
            <a:avLst/>
          </a:prstGeom>
          <a:noFill/>
        </p:spPr>
        <p:txBody>
          <a:bodyPr wrap="square" rtlCol="0">
            <a:spAutoFit/>
          </a:bodyPr>
          <a:lstStyle/>
          <a:p>
            <a:pPr marL="514350" indent="-514350">
              <a:buFont typeface="+mj-lt"/>
              <a:buAutoNum type="arabicPeriod"/>
            </a:pPr>
            <a:r>
              <a:rPr lang="es-ES" sz="2400" dirty="0">
                <a:latin typeface="Franklin Gothic Book" panose="020B0503020102020204" pitchFamily="34" charset="0"/>
              </a:rPr>
              <a:t>El plomo también se ha encontrado en una gran variedad de productos que se encuentren en nuestros hogares, incluyendo: ________importadas y aromáticas, juguetes, cristalería, cerámica y cosméticos.</a:t>
            </a:r>
          </a:p>
          <a:p>
            <a:pPr marL="514350" indent="-514350">
              <a:buFont typeface="+mj-lt"/>
              <a:buAutoNum type="arabicPeriod"/>
            </a:pPr>
            <a:endParaRPr lang="es-ES" sz="2400" dirty="0">
              <a:latin typeface="Franklin Gothic Book" panose="020B0503020102020204" pitchFamily="34" charset="0"/>
            </a:endParaRPr>
          </a:p>
          <a:p>
            <a:pPr marL="514350" indent="-514350">
              <a:buFont typeface="+mj-lt"/>
              <a:buAutoNum type="arabicPeriod"/>
            </a:pPr>
            <a:r>
              <a:rPr lang="es-ES" sz="2400" dirty="0">
                <a:latin typeface="Franklin Gothic Book" panose="020B0503020102020204" pitchFamily="34" charset="0"/>
              </a:rPr>
              <a:t>La pintura a ___________________ cuando está presente en casas más antiguas construidas antes de 1978, puede ser una fuente importante de la exposición al plomo para sus habitantes.</a:t>
            </a:r>
          </a:p>
          <a:p>
            <a:endParaRPr lang="en-US" sz="2400" dirty="0">
              <a:latin typeface="Franklin Gothic Book" panose="020B0503020102020204" pitchFamily="34" charset="0"/>
            </a:endParaRPr>
          </a:p>
          <a:p>
            <a:pPr marL="514350" indent="-514350">
              <a:buFont typeface="+mj-lt"/>
              <a:buAutoNum type="arabicPeriod"/>
            </a:pPr>
            <a:endParaRPr lang="en-US" sz="2400" dirty="0">
              <a:latin typeface="Franklin Gothic Book" panose="020B0503020102020204" pitchFamily="34" charset="0"/>
            </a:endParaRPr>
          </a:p>
        </p:txBody>
      </p:sp>
      <p:sp>
        <p:nvSpPr>
          <p:cNvPr id="5" name="TextBox 4">
            <a:extLst>
              <a:ext uri="{FF2B5EF4-FFF2-40B4-BE49-F238E27FC236}">
                <a16:creationId xmlns:a16="http://schemas.microsoft.com/office/drawing/2014/main" id="{2CEA94D7-E2DE-45AC-A5C4-574ACE93A6F3}"/>
              </a:ext>
            </a:extLst>
          </p:cNvPr>
          <p:cNvSpPr txBox="1"/>
          <p:nvPr/>
        </p:nvSpPr>
        <p:spPr>
          <a:xfrm>
            <a:off x="2724150" y="2311539"/>
            <a:ext cx="1210588" cy="461665"/>
          </a:xfrm>
          <a:prstGeom prst="rect">
            <a:avLst/>
          </a:prstGeom>
          <a:noFill/>
        </p:spPr>
        <p:txBody>
          <a:bodyPr wrap="none" rtlCol="0">
            <a:spAutoFit/>
          </a:bodyPr>
          <a:lstStyle/>
          <a:p>
            <a:r>
              <a:rPr lang="en-US" sz="2400" b="1">
                <a:solidFill>
                  <a:schemeClr val="accent3"/>
                </a:solidFill>
              </a:rPr>
              <a:t>VELAS</a:t>
            </a:r>
            <a:endParaRPr lang="en-US" sz="2400" b="1" dirty="0">
              <a:solidFill>
                <a:schemeClr val="accent3"/>
              </a:solidFill>
            </a:endParaRPr>
          </a:p>
        </p:txBody>
      </p:sp>
      <p:sp>
        <p:nvSpPr>
          <p:cNvPr id="6" name="TextBox 5">
            <a:extLst>
              <a:ext uri="{FF2B5EF4-FFF2-40B4-BE49-F238E27FC236}">
                <a16:creationId xmlns:a16="http://schemas.microsoft.com/office/drawing/2014/main" id="{A3D7915A-BFDD-405A-9A13-9543CDD13B86}"/>
              </a:ext>
            </a:extLst>
          </p:cNvPr>
          <p:cNvSpPr txBox="1"/>
          <p:nvPr/>
        </p:nvSpPr>
        <p:spPr>
          <a:xfrm>
            <a:off x="2940050" y="3403600"/>
            <a:ext cx="2765501" cy="461665"/>
          </a:xfrm>
          <a:prstGeom prst="rect">
            <a:avLst/>
          </a:prstGeom>
          <a:noFill/>
        </p:spPr>
        <p:txBody>
          <a:bodyPr wrap="none" rtlCol="0">
            <a:spAutoFit/>
          </a:bodyPr>
          <a:lstStyle/>
          <a:p>
            <a:r>
              <a:rPr lang="en-US" sz="2400" b="1">
                <a:solidFill>
                  <a:schemeClr val="accent3"/>
                </a:solidFill>
              </a:rPr>
              <a:t>BASE DE PLOMO</a:t>
            </a:r>
            <a:endParaRPr lang="en-US" sz="2400" b="1" dirty="0">
              <a:solidFill>
                <a:schemeClr val="accent3"/>
              </a:solidFill>
            </a:endParaRPr>
          </a:p>
        </p:txBody>
      </p:sp>
      <p:sp>
        <p:nvSpPr>
          <p:cNvPr id="8" name="Slide Number Placeholder 5">
            <a:extLst>
              <a:ext uri="{FF2B5EF4-FFF2-40B4-BE49-F238E27FC236}">
                <a16:creationId xmlns:a16="http://schemas.microsoft.com/office/drawing/2014/main" id="{D15236BA-998D-A992-8DEF-DE9C723D11BC}"/>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22</a:t>
            </a:fld>
            <a:endParaRPr lang="en-US" dirty="0"/>
          </a:p>
        </p:txBody>
      </p:sp>
    </p:spTree>
    <p:extLst>
      <p:ext uri="{BB962C8B-B14F-4D97-AF65-F5344CB8AC3E}">
        <p14:creationId xmlns:p14="http://schemas.microsoft.com/office/powerpoint/2010/main" val="14241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E3478-15A4-4652-9885-0F36C0E5B5F3}"/>
              </a:ext>
            </a:extLst>
          </p:cNvPr>
          <p:cNvSpPr>
            <a:spLocks noGrp="1"/>
          </p:cNvSpPr>
          <p:nvPr>
            <p:ph type="title"/>
          </p:nvPr>
        </p:nvSpPr>
        <p:spPr>
          <a:xfrm>
            <a:off x="628650" y="619281"/>
            <a:ext cx="7886700" cy="1575346"/>
          </a:xfrm>
        </p:spPr>
        <p:txBody>
          <a:bodyPr>
            <a:normAutofit/>
          </a:bodyPr>
          <a:lstStyle/>
          <a:p>
            <a:r>
              <a:rPr lang="es-US" sz="3200" b="1" dirty="0"/>
              <a:t>Poblaciones vulnerables</a:t>
            </a:r>
            <a:endParaRPr lang="es-US" sz="3100" b="1" noProof="0" dirty="0">
              <a:latin typeface="Franklin Gothic Book" panose="020B0503020102020204" pitchFamily="34" charset="0"/>
              <a:cs typeface="Calibri Light" panose="020F0302020204030204" pitchFamily="34" charset="0"/>
            </a:endParaRPr>
          </a:p>
        </p:txBody>
      </p:sp>
      <p:pic>
        <p:nvPicPr>
          <p:cNvPr id="10" name="Picture 9" descr="Niños jugando en el piso">
            <a:extLst>
              <a:ext uri="{FF2B5EF4-FFF2-40B4-BE49-F238E27FC236}">
                <a16:creationId xmlns:a16="http://schemas.microsoft.com/office/drawing/2014/main" id="{BEB2E675-C2E4-9B9F-F701-733C34D5AC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7565" y="2307070"/>
            <a:ext cx="2633472" cy="1864289"/>
          </a:xfrm>
          <a:prstGeom prst="rect">
            <a:avLst/>
          </a:prstGeom>
        </p:spPr>
      </p:pic>
      <p:sp>
        <p:nvSpPr>
          <p:cNvPr id="12" name="TextBox 11">
            <a:extLst>
              <a:ext uri="{FF2B5EF4-FFF2-40B4-BE49-F238E27FC236}">
                <a16:creationId xmlns:a16="http://schemas.microsoft.com/office/drawing/2014/main" id="{7E849A5B-EDDA-65D5-F990-79DB541AD56C}"/>
              </a:ext>
            </a:extLst>
          </p:cNvPr>
          <p:cNvSpPr txBox="1"/>
          <p:nvPr/>
        </p:nvSpPr>
        <p:spPr>
          <a:xfrm>
            <a:off x="0" y="4241795"/>
            <a:ext cx="2800059" cy="707886"/>
          </a:xfrm>
          <a:prstGeom prst="rect">
            <a:avLst/>
          </a:prstGeom>
          <a:noFill/>
        </p:spPr>
        <p:txBody>
          <a:bodyPr wrap="square" rtlCol="0">
            <a:spAutoFit/>
          </a:bodyPr>
          <a:lstStyle/>
          <a:p>
            <a:pPr marL="0" lvl="1" algn="ctr"/>
            <a:r>
              <a:rPr lang="es-DO" sz="2000" dirty="0"/>
              <a:t>Niños menores de 6 años</a:t>
            </a:r>
          </a:p>
        </p:txBody>
      </p:sp>
      <p:pic>
        <p:nvPicPr>
          <p:cNvPr id="19" name="Picture 18" descr="Adultos sentando en el piso con materiales de pintura">
            <a:extLst>
              <a:ext uri="{FF2B5EF4-FFF2-40B4-BE49-F238E27FC236}">
                <a16:creationId xmlns:a16="http://schemas.microsoft.com/office/drawing/2014/main" id="{C3195C93-6606-2A35-85F1-2F55AC7C042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56633" y="2307070"/>
            <a:ext cx="2633472" cy="1864288"/>
          </a:xfrm>
          <a:prstGeom prst="rect">
            <a:avLst/>
          </a:prstGeom>
        </p:spPr>
      </p:pic>
      <p:sp>
        <p:nvSpPr>
          <p:cNvPr id="14" name="TextBox 13">
            <a:extLst>
              <a:ext uri="{FF2B5EF4-FFF2-40B4-BE49-F238E27FC236}">
                <a16:creationId xmlns:a16="http://schemas.microsoft.com/office/drawing/2014/main" id="{EAACAB54-F209-9D77-BFC9-63A30F326388}"/>
              </a:ext>
            </a:extLst>
          </p:cNvPr>
          <p:cNvSpPr txBox="1"/>
          <p:nvPr/>
        </p:nvSpPr>
        <p:spPr>
          <a:xfrm>
            <a:off x="2889480" y="4180239"/>
            <a:ext cx="3414617" cy="1538883"/>
          </a:xfrm>
          <a:prstGeom prst="rect">
            <a:avLst/>
          </a:prstGeom>
          <a:noFill/>
        </p:spPr>
        <p:txBody>
          <a:bodyPr wrap="square" lIns="0" rIns="274320" rtlCol="0">
            <a:spAutoFit/>
          </a:bodyPr>
          <a:lstStyle/>
          <a:p>
            <a:pPr marL="0" lvl="1" algn="ctr"/>
            <a:r>
              <a:rPr lang="es-DO" sz="2000" dirty="0"/>
              <a:t>Adultos a través de empleos, actividades de recreación o prácticas culturales</a:t>
            </a:r>
          </a:p>
          <a:p>
            <a:pPr lvl="1" algn="ctr"/>
            <a:endParaRPr lang="en-US" sz="1200" dirty="0">
              <a:latin typeface="Calibri Light" panose="020F0302020204030204" pitchFamily="34" charset="0"/>
              <a:cs typeface="Calibri Light" panose="020F0302020204030204" pitchFamily="34" charset="0"/>
            </a:endParaRPr>
          </a:p>
        </p:txBody>
      </p:sp>
      <p:pic>
        <p:nvPicPr>
          <p:cNvPr id="17" name="Picture 16" descr="Persona embarazada sujetándose la barriga ">
            <a:extLst>
              <a:ext uri="{FF2B5EF4-FFF2-40B4-BE49-F238E27FC236}">
                <a16:creationId xmlns:a16="http://schemas.microsoft.com/office/drawing/2014/main" id="{9295F673-A7E7-FCB0-DF02-60BE5462271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83420" y="2316187"/>
            <a:ext cx="2633472" cy="1855171"/>
          </a:xfrm>
          <a:prstGeom prst="rect">
            <a:avLst/>
          </a:prstGeom>
        </p:spPr>
      </p:pic>
      <p:sp>
        <p:nvSpPr>
          <p:cNvPr id="15" name="TextBox 14">
            <a:extLst>
              <a:ext uri="{FF2B5EF4-FFF2-40B4-BE49-F238E27FC236}">
                <a16:creationId xmlns:a16="http://schemas.microsoft.com/office/drawing/2014/main" id="{55D1D692-9ECE-F631-80A2-60FBEBB40133}"/>
              </a:ext>
            </a:extLst>
          </p:cNvPr>
          <p:cNvSpPr txBox="1"/>
          <p:nvPr/>
        </p:nvSpPr>
        <p:spPr>
          <a:xfrm>
            <a:off x="6300233" y="4241795"/>
            <a:ext cx="2602345" cy="1015663"/>
          </a:xfrm>
          <a:prstGeom prst="rect">
            <a:avLst/>
          </a:prstGeom>
          <a:noFill/>
        </p:spPr>
        <p:txBody>
          <a:bodyPr wrap="square" lIns="91440" tIns="45720" rIns="91440" bIns="45720" rtlCol="0" anchor="t">
            <a:spAutoFit/>
          </a:bodyPr>
          <a:lstStyle/>
          <a:p>
            <a:pPr marL="0" lvl="1" algn="ctr"/>
            <a:r>
              <a:rPr lang="es-DO" sz="2000" dirty="0"/>
              <a:t>Mujeres </a:t>
            </a:r>
            <a:br>
              <a:rPr lang="es-DO" sz="2000" dirty="0"/>
            </a:br>
            <a:r>
              <a:rPr lang="es-DO" sz="2000" dirty="0"/>
              <a:t>embarazadas y lactantes</a:t>
            </a:r>
          </a:p>
        </p:txBody>
      </p:sp>
      <p:sp>
        <p:nvSpPr>
          <p:cNvPr id="4" name="Slide Number Placeholder 5">
            <a:extLst>
              <a:ext uri="{FF2B5EF4-FFF2-40B4-BE49-F238E27FC236}">
                <a16:creationId xmlns:a16="http://schemas.microsoft.com/office/drawing/2014/main" id="{FC09E9DE-1C17-87A3-0D88-37F7CA53EA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23</a:t>
            </a:fld>
            <a:endParaRPr lang="en-US" dirty="0"/>
          </a:p>
        </p:txBody>
      </p:sp>
    </p:spTree>
    <p:extLst>
      <p:ext uri="{BB962C8B-B14F-4D97-AF65-F5344CB8AC3E}">
        <p14:creationId xmlns:p14="http://schemas.microsoft.com/office/powerpoint/2010/main" val="933631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D91D833-0E7A-B0A2-080F-FD45DC074F74}"/>
              </a:ext>
            </a:extLst>
          </p:cNvPr>
          <p:cNvSpPr txBox="1">
            <a:spLocks noGrp="1"/>
          </p:cNvSpPr>
          <p:nvPr>
            <p:ph type="title" idx="4294967295"/>
          </p:nvPr>
        </p:nvSpPr>
        <p:spPr>
          <a:xfrm>
            <a:off x="628650" y="619281"/>
            <a:ext cx="7886700" cy="157534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DO" sz="2800" b="1" i="0" u="none" strike="noStrike" kern="1200" cap="none" spc="0" normalizeH="0" baseline="0" noProof="0" dirty="0">
                <a:ln>
                  <a:noFill/>
                </a:ln>
                <a:solidFill>
                  <a:schemeClr val="tx1"/>
                </a:solidFill>
                <a:effectLst/>
                <a:uLnTx/>
                <a:uFillTx/>
                <a:latin typeface="+mj-lt"/>
                <a:ea typeface="+mj-ea"/>
                <a:cs typeface="+mj-cs"/>
              </a:rPr>
              <a:t>Poblaciones vulnerables </a:t>
            </a:r>
            <a:r>
              <a:rPr kumimoji="0" lang="es-DO" sz="2800" b="1" i="0" u="none" strike="noStrike" kern="1200" cap="none" spc="0" normalizeH="0" baseline="0" noProof="0" dirty="0">
                <a:ln>
                  <a:noFill/>
                </a:ln>
                <a:solidFill>
                  <a:schemeClr val="bg1"/>
                </a:solidFill>
                <a:effectLst/>
                <a:uLnTx/>
                <a:uFillTx/>
                <a:latin typeface="+mj-lt"/>
                <a:ea typeface="+mj-ea"/>
                <a:cs typeface="+mj-cs"/>
              </a:rPr>
              <a:t>2</a:t>
            </a:r>
            <a:endParaRPr kumimoji="0" lang="en-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Calibri Light" panose="020F0302020204030204" pitchFamily="34" charset="0"/>
            </a:endParaRPr>
          </a:p>
        </p:txBody>
      </p:sp>
      <p:pic>
        <p:nvPicPr>
          <p:cNvPr id="7" name="Picture 6" descr="Niños jugando en el piso">
            <a:extLst>
              <a:ext uri="{FF2B5EF4-FFF2-40B4-BE49-F238E27FC236}">
                <a16:creationId xmlns:a16="http://schemas.microsoft.com/office/drawing/2014/main" id="{37009368-6D09-6242-9B7A-AAE6157EC5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89650" y="1899468"/>
            <a:ext cx="4367202" cy="3091632"/>
          </a:xfrm>
          <a:prstGeom prst="rect">
            <a:avLst/>
          </a:prstGeom>
        </p:spPr>
      </p:pic>
      <p:sp>
        <p:nvSpPr>
          <p:cNvPr id="12" name="TextBox 11">
            <a:extLst>
              <a:ext uri="{FF2B5EF4-FFF2-40B4-BE49-F238E27FC236}">
                <a16:creationId xmlns:a16="http://schemas.microsoft.com/office/drawing/2014/main" id="{7E849A5B-EDDA-65D5-F990-79DB541AD56C}"/>
              </a:ext>
            </a:extLst>
          </p:cNvPr>
          <p:cNvSpPr txBox="1"/>
          <p:nvPr/>
        </p:nvSpPr>
        <p:spPr>
          <a:xfrm>
            <a:off x="2408701" y="5022756"/>
            <a:ext cx="4357074" cy="461665"/>
          </a:xfrm>
          <a:prstGeom prst="rect">
            <a:avLst/>
          </a:prstGeom>
          <a:noFill/>
        </p:spPr>
        <p:txBody>
          <a:bodyPr wrap="square" rtlCol="0">
            <a:spAutoFit/>
          </a:bodyPr>
          <a:lstStyle/>
          <a:p>
            <a:pPr marL="0" lvl="1" algn="ctr"/>
            <a:r>
              <a:rPr lang="es-DO" sz="2400" dirty="0"/>
              <a:t>Niños menores de 6 años</a:t>
            </a:r>
          </a:p>
        </p:txBody>
      </p:sp>
      <p:sp>
        <p:nvSpPr>
          <p:cNvPr id="4" name="Slide Number Placeholder 5">
            <a:extLst>
              <a:ext uri="{FF2B5EF4-FFF2-40B4-BE49-F238E27FC236}">
                <a16:creationId xmlns:a16="http://schemas.microsoft.com/office/drawing/2014/main" id="{FC09E9DE-1C17-87A3-0D88-37F7CA53EA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24</a:t>
            </a:fld>
            <a:endParaRPr lang="en-US" dirty="0"/>
          </a:p>
        </p:txBody>
      </p:sp>
    </p:spTree>
    <p:extLst>
      <p:ext uri="{BB962C8B-B14F-4D97-AF65-F5344CB8AC3E}">
        <p14:creationId xmlns:p14="http://schemas.microsoft.com/office/powerpoint/2010/main" val="3844615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9815A2B-9FDF-4312-8500-095A957390CA}"/>
              </a:ext>
            </a:extLst>
          </p:cNvPr>
          <p:cNvSpPr txBox="1">
            <a:spLocks noGrp="1"/>
          </p:cNvSpPr>
          <p:nvPr>
            <p:ph type="title" idx="4294967295"/>
          </p:nvPr>
        </p:nvSpPr>
        <p:spPr>
          <a:xfrm>
            <a:off x="628650" y="619281"/>
            <a:ext cx="7886700" cy="157534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DO" sz="2800" b="1" i="0" u="none" strike="noStrike" kern="1200" cap="none" spc="0" normalizeH="0" baseline="0" noProof="0" dirty="0">
                <a:ln>
                  <a:noFill/>
                </a:ln>
                <a:solidFill>
                  <a:schemeClr val="tx1"/>
                </a:solidFill>
                <a:effectLst/>
                <a:uLnTx/>
                <a:uFillTx/>
                <a:latin typeface="+mj-lt"/>
                <a:ea typeface="+mj-ea"/>
                <a:cs typeface="+mj-cs"/>
              </a:rPr>
              <a:t>Poblaciones vulnerables </a:t>
            </a:r>
            <a:r>
              <a:rPr kumimoji="0" lang="es-DO" sz="2800" b="1" i="0" u="none" strike="noStrike" kern="1200" cap="none" spc="0" normalizeH="0" baseline="0" noProof="0" dirty="0">
                <a:ln>
                  <a:noFill/>
                </a:ln>
                <a:solidFill>
                  <a:schemeClr val="bg1"/>
                </a:solidFill>
                <a:effectLst/>
                <a:uLnTx/>
                <a:uFillTx/>
                <a:latin typeface="+mj-lt"/>
                <a:ea typeface="+mj-ea"/>
                <a:cs typeface="+mj-cs"/>
              </a:rPr>
              <a:t>3</a:t>
            </a:r>
            <a:endParaRPr kumimoji="0" lang="en-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Calibri Light" panose="020F0302020204030204" pitchFamily="34" charset="0"/>
            </a:endParaRPr>
          </a:p>
        </p:txBody>
      </p:sp>
      <p:pic>
        <p:nvPicPr>
          <p:cNvPr id="5" name="Picture 4" descr="Adultos sentando en el piso con materiales de pintura">
            <a:extLst>
              <a:ext uri="{FF2B5EF4-FFF2-40B4-BE49-F238E27FC236}">
                <a16:creationId xmlns:a16="http://schemas.microsoft.com/office/drawing/2014/main" id="{509DA486-FB2D-70A5-6F4A-193E8A233BA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49"/>
          <a:stretch/>
        </p:blipFill>
        <p:spPr>
          <a:xfrm>
            <a:off x="2389858" y="1889560"/>
            <a:ext cx="4370832" cy="3094200"/>
          </a:xfrm>
          <a:prstGeom prst="rect">
            <a:avLst/>
          </a:prstGeom>
        </p:spPr>
      </p:pic>
      <p:sp>
        <p:nvSpPr>
          <p:cNvPr id="7" name="TextBox 6">
            <a:extLst>
              <a:ext uri="{FF2B5EF4-FFF2-40B4-BE49-F238E27FC236}">
                <a16:creationId xmlns:a16="http://schemas.microsoft.com/office/drawing/2014/main" id="{F79C0F26-306E-23B9-7610-359118FDA334}"/>
              </a:ext>
            </a:extLst>
          </p:cNvPr>
          <p:cNvSpPr txBox="1"/>
          <p:nvPr/>
        </p:nvSpPr>
        <p:spPr>
          <a:xfrm>
            <a:off x="2058180" y="5042610"/>
            <a:ext cx="5028420" cy="1477328"/>
          </a:xfrm>
          <a:prstGeom prst="rect">
            <a:avLst/>
          </a:prstGeom>
          <a:noFill/>
        </p:spPr>
        <p:txBody>
          <a:bodyPr wrap="square" rtlCol="0">
            <a:spAutoFit/>
          </a:bodyPr>
          <a:lstStyle/>
          <a:p>
            <a:pPr marL="0" lvl="1" algn="ctr"/>
            <a:r>
              <a:rPr lang="es-DO" sz="2400" dirty="0"/>
              <a:t>Adultos a través de empleos, actividades de recreación o prácticas culturales</a:t>
            </a:r>
          </a:p>
          <a:p>
            <a:pPr lvl="1"/>
            <a:endParaRPr lang="en-US" sz="1800" dirty="0">
              <a:latin typeface="Calibri Light" panose="020F0302020204030204" pitchFamily="34" charset="0"/>
              <a:cs typeface="Calibri Light" panose="020F0302020204030204" pitchFamily="34" charset="0"/>
            </a:endParaRPr>
          </a:p>
        </p:txBody>
      </p:sp>
      <p:sp>
        <p:nvSpPr>
          <p:cNvPr id="4" name="Slide Number Placeholder 5">
            <a:extLst>
              <a:ext uri="{FF2B5EF4-FFF2-40B4-BE49-F238E27FC236}">
                <a16:creationId xmlns:a16="http://schemas.microsoft.com/office/drawing/2014/main" id="{FC09E9DE-1C17-87A3-0D88-37F7CA53EA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25</a:t>
            </a:fld>
            <a:endParaRPr lang="en-US" dirty="0"/>
          </a:p>
        </p:txBody>
      </p:sp>
    </p:spTree>
    <p:extLst>
      <p:ext uri="{BB962C8B-B14F-4D97-AF65-F5344CB8AC3E}">
        <p14:creationId xmlns:p14="http://schemas.microsoft.com/office/powerpoint/2010/main" val="776304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C9C7B73-768F-25B1-1B9B-2FCB8321A50B}"/>
              </a:ext>
            </a:extLst>
          </p:cNvPr>
          <p:cNvSpPr txBox="1">
            <a:spLocks noGrp="1"/>
          </p:cNvSpPr>
          <p:nvPr>
            <p:ph type="title" idx="4294967295"/>
          </p:nvPr>
        </p:nvSpPr>
        <p:spPr>
          <a:xfrm>
            <a:off x="628650" y="619281"/>
            <a:ext cx="7886700" cy="157534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DO" sz="2800" b="1" i="0" u="none" strike="noStrike" kern="1200" cap="none" spc="0" normalizeH="0" baseline="0" noProof="0" dirty="0">
                <a:ln>
                  <a:noFill/>
                </a:ln>
                <a:solidFill>
                  <a:schemeClr val="tx1"/>
                </a:solidFill>
                <a:effectLst/>
                <a:uLnTx/>
                <a:uFillTx/>
                <a:latin typeface="+mj-lt"/>
                <a:ea typeface="+mj-ea"/>
                <a:cs typeface="+mj-cs"/>
              </a:rPr>
              <a:t>Poblaciones vulnerables </a:t>
            </a:r>
            <a:r>
              <a:rPr kumimoji="0" lang="es-DO" sz="2800" b="1" i="0" u="none" strike="noStrike" kern="1200" cap="none" spc="0" normalizeH="0" baseline="0" noProof="0" dirty="0">
                <a:ln>
                  <a:noFill/>
                </a:ln>
                <a:solidFill>
                  <a:schemeClr val="bg1"/>
                </a:solidFill>
                <a:effectLst/>
                <a:uLnTx/>
                <a:uFillTx/>
                <a:latin typeface="+mj-lt"/>
                <a:ea typeface="+mj-ea"/>
                <a:cs typeface="+mj-cs"/>
              </a:rPr>
              <a:t>4</a:t>
            </a:r>
            <a:endParaRPr kumimoji="0" lang="en-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Calibri Light" panose="020F0302020204030204" pitchFamily="34" charset="0"/>
            </a:endParaRPr>
          </a:p>
        </p:txBody>
      </p:sp>
      <p:pic>
        <p:nvPicPr>
          <p:cNvPr id="6" name="Picture 5" descr="Persona embarazada sujetándose la barriga ">
            <a:extLst>
              <a:ext uri="{FF2B5EF4-FFF2-40B4-BE49-F238E27FC236}">
                <a16:creationId xmlns:a16="http://schemas.microsoft.com/office/drawing/2014/main" id="{BC583E79-BBD6-0960-6C2C-AD344A5640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1918" y="1884714"/>
            <a:ext cx="4370832" cy="3079069"/>
          </a:xfrm>
          <a:prstGeom prst="rect">
            <a:avLst/>
          </a:prstGeom>
        </p:spPr>
      </p:pic>
      <p:sp>
        <p:nvSpPr>
          <p:cNvPr id="15" name="TextBox 14">
            <a:extLst>
              <a:ext uri="{FF2B5EF4-FFF2-40B4-BE49-F238E27FC236}">
                <a16:creationId xmlns:a16="http://schemas.microsoft.com/office/drawing/2014/main" id="{55D1D692-9ECE-F631-80A2-60FBEBB40133}"/>
              </a:ext>
            </a:extLst>
          </p:cNvPr>
          <p:cNvSpPr txBox="1"/>
          <p:nvPr/>
        </p:nvSpPr>
        <p:spPr>
          <a:xfrm>
            <a:off x="2394596" y="5012415"/>
            <a:ext cx="4370832" cy="830997"/>
          </a:xfrm>
          <a:prstGeom prst="rect">
            <a:avLst/>
          </a:prstGeom>
          <a:noFill/>
        </p:spPr>
        <p:txBody>
          <a:bodyPr wrap="square" lIns="91440" tIns="45720" rIns="91440" bIns="45720" rtlCol="0" anchor="t">
            <a:spAutoFit/>
          </a:bodyPr>
          <a:lstStyle/>
          <a:p>
            <a:pPr marL="0" lvl="1" algn="ctr"/>
            <a:r>
              <a:rPr lang="es-DO" sz="2400" dirty="0"/>
              <a:t>Mujeres embarazadas y lactantes</a:t>
            </a:r>
          </a:p>
        </p:txBody>
      </p:sp>
      <p:sp>
        <p:nvSpPr>
          <p:cNvPr id="4" name="Slide Number Placeholder 5">
            <a:extLst>
              <a:ext uri="{FF2B5EF4-FFF2-40B4-BE49-F238E27FC236}">
                <a16:creationId xmlns:a16="http://schemas.microsoft.com/office/drawing/2014/main" id="{FC09E9DE-1C17-87A3-0D88-37F7CA53EA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26</a:t>
            </a:fld>
            <a:endParaRPr lang="en-US" dirty="0"/>
          </a:p>
        </p:txBody>
      </p:sp>
    </p:spTree>
    <p:extLst>
      <p:ext uri="{BB962C8B-B14F-4D97-AF65-F5344CB8AC3E}">
        <p14:creationId xmlns:p14="http://schemas.microsoft.com/office/powerpoint/2010/main" val="2700209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4D92A6F-4457-8CEF-3606-85D66AAD4109}"/>
              </a:ext>
            </a:extLst>
          </p:cNvPr>
          <p:cNvSpPr>
            <a:spLocks noGrp="1"/>
          </p:cNvSpPr>
          <p:nvPr>
            <p:ph type="title"/>
          </p:nvPr>
        </p:nvSpPr>
        <p:spPr>
          <a:xfrm>
            <a:off x="360759" y="3752849"/>
            <a:ext cx="2468166" cy="2452687"/>
          </a:xfrm>
        </p:spPr>
        <p:txBody>
          <a:bodyPr anchor="ctr">
            <a:normAutofit/>
          </a:bodyPr>
          <a:lstStyle/>
          <a:p>
            <a:r>
              <a:rPr lang="es-US" sz="3100" b="1" noProof="0" dirty="0">
                <a:latin typeface="Franklin Gothic Book" panose="020B0503020102020204" pitchFamily="34" charset="0"/>
                <a:cs typeface="Calibri Light" panose="020F0302020204030204" pitchFamily="34" charset="0"/>
              </a:rPr>
              <a:t>Impactos y efectos de la exposición al plomo</a:t>
            </a:r>
          </a:p>
        </p:txBody>
      </p:sp>
      <p:pic>
        <p:nvPicPr>
          <p:cNvPr id="8" name="Picture 7" descr="Una mujer y un niño se sonríen ">
            <a:extLst>
              <a:ext uri="{FF2B5EF4-FFF2-40B4-BE49-F238E27FC236}">
                <a16:creationId xmlns:a16="http://schemas.microsoft.com/office/drawing/2014/main" id="{A8E903A7-F552-437A-DCBE-C3C6546B04EE}"/>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6" name="Content Placeholder 2">
            <a:extLst>
              <a:ext uri="{FF2B5EF4-FFF2-40B4-BE49-F238E27FC236}">
                <a16:creationId xmlns:a16="http://schemas.microsoft.com/office/drawing/2014/main" id="{5BAF9944-C81F-A7C5-A941-A95C8F3B5963}"/>
              </a:ext>
            </a:extLst>
          </p:cNvPr>
          <p:cNvSpPr>
            <a:spLocks noGrp="1"/>
          </p:cNvSpPr>
          <p:nvPr>
            <p:ph idx="1"/>
          </p:nvPr>
        </p:nvSpPr>
        <p:spPr>
          <a:xfrm>
            <a:off x="3167986" y="3752850"/>
            <a:ext cx="5614060" cy="2452687"/>
          </a:xfrm>
        </p:spPr>
        <p:txBody>
          <a:bodyPr anchor="ctr">
            <a:normAutofit/>
          </a:bodyPr>
          <a:lstStyle/>
          <a:p>
            <a:r>
              <a:rPr lang="es-US" sz="2400" noProof="0" dirty="0">
                <a:latin typeface="Franklin Gothic Book" panose="020B0503020102020204" pitchFamily="34" charset="0"/>
                <a:cs typeface="Calibri Light" panose="020F0302020204030204" pitchFamily="34" charset="0"/>
              </a:rPr>
              <a:t>Nocivos en la salud humana</a:t>
            </a:r>
          </a:p>
          <a:p>
            <a:r>
              <a:rPr lang="es-US" sz="2400" noProof="0" dirty="0">
                <a:latin typeface="Franklin Gothic Book" panose="020B0503020102020204" pitchFamily="34" charset="0"/>
                <a:cs typeface="Calibri Light" panose="020F0302020204030204" pitchFamily="34" charset="0"/>
              </a:rPr>
              <a:t>Impacta el medioambiente y la vida silvestre</a:t>
            </a:r>
          </a:p>
        </p:txBody>
      </p:sp>
      <p:sp>
        <p:nvSpPr>
          <p:cNvPr id="4" name="Slide Number Placeholder 3">
            <a:extLst>
              <a:ext uri="{FF2B5EF4-FFF2-40B4-BE49-F238E27FC236}">
                <a16:creationId xmlns:a16="http://schemas.microsoft.com/office/drawing/2014/main" id="{D2C88AD1-FE5D-C06B-03B8-082732992A8A}"/>
              </a:ext>
            </a:extLst>
          </p:cNvPr>
          <p:cNvSpPr>
            <a:spLocks noGrp="1"/>
          </p:cNvSpPr>
          <p:nvPr>
            <p:ph type="sldNum" sz="quarter" idx="12"/>
          </p:nvPr>
        </p:nvSpPr>
        <p:spPr>
          <a:xfrm>
            <a:off x="6979755" y="6675427"/>
            <a:ext cx="2057400" cy="365125"/>
          </a:xfrm>
        </p:spPr>
        <p:txBody>
          <a:bodyPr>
            <a:normAutofit/>
          </a:bodyPr>
          <a:lstStyle/>
          <a:p>
            <a:pPr>
              <a:spcAft>
                <a:spcPts val="600"/>
              </a:spcAft>
            </a:pPr>
            <a:fld id="{48006AAD-9E02-44C8-BDCD-ACF5C8330FA5}" type="slidenum">
              <a:rPr lang="en-US" sz="1000">
                <a:solidFill>
                  <a:schemeClr val="tx1">
                    <a:lumMod val="75000"/>
                    <a:lumOff val="25000"/>
                  </a:schemeClr>
                </a:solidFill>
              </a:rPr>
              <a:pPr>
                <a:spcAft>
                  <a:spcPts val="600"/>
                </a:spcAft>
              </a:pPr>
              <a:t>27</a:t>
            </a:fld>
            <a:endParaRPr lang="en-US" sz="1000">
              <a:solidFill>
                <a:schemeClr val="tx1">
                  <a:lumMod val="75000"/>
                  <a:lumOff val="25000"/>
                </a:schemeClr>
              </a:solidFill>
            </a:endParaRPr>
          </a:p>
        </p:txBody>
      </p:sp>
      <p:sp>
        <p:nvSpPr>
          <p:cNvPr id="2" name="Slide Number Placeholder 5">
            <a:extLst>
              <a:ext uri="{FF2B5EF4-FFF2-40B4-BE49-F238E27FC236}">
                <a16:creationId xmlns:a16="http://schemas.microsoft.com/office/drawing/2014/main" id="{A8C63F45-B45E-8F21-D0C3-7E666FAE8D5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27</a:t>
            </a:fld>
            <a:endParaRPr lang="en-US" dirty="0"/>
          </a:p>
        </p:txBody>
      </p:sp>
    </p:spTree>
    <p:extLst>
      <p:ext uri="{BB962C8B-B14F-4D97-AF65-F5344CB8AC3E}">
        <p14:creationId xmlns:p14="http://schemas.microsoft.com/office/powerpoint/2010/main" val="2131177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220D-EBD9-4BED-9374-EDADED1B36FE}"/>
              </a:ext>
            </a:extLst>
          </p:cNvPr>
          <p:cNvSpPr>
            <a:spLocks noGrp="1"/>
          </p:cNvSpPr>
          <p:nvPr>
            <p:ph type="title"/>
          </p:nvPr>
        </p:nvSpPr>
        <p:spPr>
          <a:xfrm>
            <a:off x="459910" y="3752849"/>
            <a:ext cx="2468166" cy="2452687"/>
          </a:xfrm>
        </p:spPr>
        <p:txBody>
          <a:bodyPr anchor="ctr">
            <a:normAutofit/>
          </a:bodyPr>
          <a:lstStyle/>
          <a:p>
            <a:r>
              <a:rPr lang="es-US" sz="3200" b="1" dirty="0">
                <a:latin typeface="Franklin Gothic Book" panose="020B0503020102020204" pitchFamily="34" charset="0"/>
              </a:rPr>
              <a:t>Efectos en la salud: Niños</a:t>
            </a:r>
            <a:endParaRPr lang="es-US" sz="3200" b="1" noProof="0" dirty="0">
              <a:latin typeface="Franklin Gothic Book" panose="020B0503020102020204" pitchFamily="34" charset="0"/>
              <a:cs typeface="Calibri Light" panose="020F0302020204030204" pitchFamily="34" charset="0"/>
            </a:endParaRPr>
          </a:p>
        </p:txBody>
      </p:sp>
      <p:pic>
        <p:nvPicPr>
          <p:cNvPr id="7" name="Picture 6" descr="Niños jugando">
            <a:extLst>
              <a:ext uri="{FF2B5EF4-FFF2-40B4-BE49-F238E27FC236}">
                <a16:creationId xmlns:a16="http://schemas.microsoft.com/office/drawing/2014/main" id="{74ACE430-39E9-737D-9088-D13A9A1E34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67" y="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Content Placeholder 2">
            <a:extLst>
              <a:ext uri="{FF2B5EF4-FFF2-40B4-BE49-F238E27FC236}">
                <a16:creationId xmlns:a16="http://schemas.microsoft.com/office/drawing/2014/main" id="{0DD1AEE5-813A-03CA-18AB-C185EC39E39A}"/>
              </a:ext>
            </a:extLst>
          </p:cNvPr>
          <p:cNvSpPr txBox="1">
            <a:spLocks/>
          </p:cNvSpPr>
          <p:nvPr/>
        </p:nvSpPr>
        <p:spPr>
          <a:xfrm>
            <a:off x="3167986" y="3752850"/>
            <a:ext cx="5614060" cy="28123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300" dirty="0">
                <a:latin typeface="Franklin Gothic Book" panose="020B0503020102020204" pitchFamily="34" charset="0"/>
                <a:cs typeface="Calibri Light" panose="020F0302020204030204" pitchFamily="34" charset="0"/>
              </a:rPr>
              <a:t>Problemas de comportamiento y aprendizaje</a:t>
            </a:r>
          </a:p>
          <a:p>
            <a:r>
              <a:rPr lang="es-ES" sz="2300" dirty="0">
                <a:latin typeface="Franklin Gothic Book" panose="020B0503020102020204" pitchFamily="34" charset="0"/>
                <a:cs typeface="Calibri Light" panose="020F0302020204030204" pitchFamily="34" charset="0"/>
              </a:rPr>
              <a:t>Menor coeficiente intelectual (IQ) e hiperactividad</a:t>
            </a:r>
          </a:p>
          <a:p>
            <a:r>
              <a:rPr lang="es-ES" sz="2300" dirty="0">
                <a:latin typeface="Franklin Gothic Book" panose="020B0503020102020204" pitchFamily="34" charset="0"/>
                <a:cs typeface="Calibri Light" panose="020F0302020204030204" pitchFamily="34" charset="0"/>
              </a:rPr>
              <a:t>Retraso en el crecimiento</a:t>
            </a:r>
          </a:p>
          <a:p>
            <a:r>
              <a:rPr lang="es-ES" sz="2300" dirty="0">
                <a:latin typeface="Franklin Gothic Book" panose="020B0503020102020204" pitchFamily="34" charset="0"/>
                <a:cs typeface="Calibri Light" panose="020F0302020204030204" pitchFamily="34" charset="0"/>
              </a:rPr>
              <a:t>Problemas de audición</a:t>
            </a:r>
          </a:p>
          <a:p>
            <a:r>
              <a:rPr lang="es-ES" sz="2300" dirty="0">
                <a:latin typeface="Franklin Gothic Book" panose="020B0503020102020204" pitchFamily="34" charset="0"/>
                <a:cs typeface="Calibri Light" panose="020F0302020204030204" pitchFamily="34" charset="0"/>
              </a:rPr>
              <a:t>Anemia</a:t>
            </a:r>
          </a:p>
        </p:txBody>
      </p:sp>
      <p:sp>
        <p:nvSpPr>
          <p:cNvPr id="4" name="Slide Number Placeholder 5">
            <a:extLst>
              <a:ext uri="{FF2B5EF4-FFF2-40B4-BE49-F238E27FC236}">
                <a16:creationId xmlns:a16="http://schemas.microsoft.com/office/drawing/2014/main" id="{977D1440-E2DA-6F99-4B62-1C5301755B31}"/>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28</a:t>
            </a:fld>
            <a:endParaRPr lang="en-US" dirty="0"/>
          </a:p>
        </p:txBody>
      </p:sp>
    </p:spTree>
    <p:extLst>
      <p:ext uri="{BB962C8B-B14F-4D97-AF65-F5344CB8AC3E}">
        <p14:creationId xmlns:p14="http://schemas.microsoft.com/office/powerpoint/2010/main" val="2090735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9DF4AE-7308-DF80-3AB8-107550C00676}"/>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s-US" sz="3200" b="1" dirty="0">
                <a:latin typeface="Franklin Gothic Book" panose="020B0503020102020204" pitchFamily="34" charset="0"/>
              </a:rPr>
              <a:t>Efectos en </a:t>
            </a:r>
            <a:br>
              <a:rPr lang="es-US" sz="3200" b="1" dirty="0">
                <a:latin typeface="Franklin Gothic Book" panose="020B0503020102020204" pitchFamily="34" charset="0"/>
              </a:rPr>
            </a:br>
            <a:r>
              <a:rPr lang="es-US" sz="3200" b="1" dirty="0">
                <a:latin typeface="Franklin Gothic Book" panose="020B0503020102020204" pitchFamily="34" charset="0"/>
              </a:rPr>
              <a:t>la salud: Adultos</a:t>
            </a:r>
          </a:p>
        </p:txBody>
      </p:sp>
      <p:pic>
        <p:nvPicPr>
          <p:cNvPr id="5" name="Picture 4" descr="Medico hablando con un paciente">
            <a:extLst>
              <a:ext uri="{FF2B5EF4-FFF2-40B4-BE49-F238E27FC236}">
                <a16:creationId xmlns:a16="http://schemas.microsoft.com/office/drawing/2014/main" id="{BF792442-4B25-D312-011B-0A7873B3D1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 name="Content Placeholder 2">
            <a:extLst>
              <a:ext uri="{FF2B5EF4-FFF2-40B4-BE49-F238E27FC236}">
                <a16:creationId xmlns:a16="http://schemas.microsoft.com/office/drawing/2014/main" id="{BAABD67D-66CE-B3B3-CADC-E72494B4E371}"/>
              </a:ext>
            </a:extLst>
          </p:cNvPr>
          <p:cNvSpPr txBox="1">
            <a:spLocks/>
          </p:cNvSpPr>
          <p:nvPr/>
        </p:nvSpPr>
        <p:spPr>
          <a:xfrm>
            <a:off x="3167986" y="3752850"/>
            <a:ext cx="5816988" cy="245268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s-ES" sz="2400" dirty="0">
                <a:latin typeface="Franklin Gothic Book" panose="020B0503020102020204" pitchFamily="34" charset="0"/>
              </a:rPr>
              <a:t>Aumento de la presión arterial e incidencia de hipertensión</a:t>
            </a:r>
          </a:p>
          <a:p>
            <a:pPr lvl="0"/>
            <a:r>
              <a:rPr lang="es-ES" sz="2400" b="0" i="0" dirty="0">
                <a:solidFill>
                  <a:srgbClr val="1B1B1B"/>
                </a:solidFill>
                <a:effectLst/>
                <a:latin typeface="Franklin Gothic Book" panose="020B0503020102020204" pitchFamily="34" charset="0"/>
              </a:rPr>
              <a:t>Disminución de la función renal</a:t>
            </a:r>
          </a:p>
          <a:p>
            <a:pPr lvl="0"/>
            <a:r>
              <a:rPr lang="es-ES" sz="2400" dirty="0">
                <a:latin typeface="Franklin Gothic Book" panose="020B0503020102020204" pitchFamily="34" charset="0"/>
              </a:rPr>
              <a:t>Problemas reproductivos (tanto en hombres como en mujeres)</a:t>
            </a:r>
          </a:p>
        </p:txBody>
      </p:sp>
      <p:sp>
        <p:nvSpPr>
          <p:cNvPr id="2" name="Slide Number Placeholder 5">
            <a:extLst>
              <a:ext uri="{FF2B5EF4-FFF2-40B4-BE49-F238E27FC236}">
                <a16:creationId xmlns:a16="http://schemas.microsoft.com/office/drawing/2014/main" id="{6C0BF38B-5B6E-0CF7-314E-DC22EDF37074}"/>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29</a:t>
            </a:fld>
            <a:endParaRPr lang="en-US" dirty="0"/>
          </a:p>
        </p:txBody>
      </p:sp>
    </p:spTree>
    <p:extLst>
      <p:ext uri="{BB962C8B-B14F-4D97-AF65-F5344CB8AC3E}">
        <p14:creationId xmlns:p14="http://schemas.microsoft.com/office/powerpoint/2010/main" val="2387695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846DD-9F31-4D57-A85A-D6C2C19B13F9}"/>
              </a:ext>
            </a:extLst>
          </p:cNvPr>
          <p:cNvSpPr>
            <a:spLocks noGrp="1"/>
          </p:cNvSpPr>
          <p:nvPr>
            <p:ph type="title"/>
          </p:nvPr>
        </p:nvSpPr>
        <p:spPr>
          <a:xfrm>
            <a:off x="360759" y="3752849"/>
            <a:ext cx="2468166" cy="2452687"/>
          </a:xfrm>
        </p:spPr>
        <p:txBody>
          <a:bodyPr anchor="ctr">
            <a:normAutofit/>
          </a:bodyPr>
          <a:lstStyle/>
          <a:p>
            <a:r>
              <a:rPr lang="es-US" sz="3100" b="1" noProof="0" dirty="0">
                <a:latin typeface="Franklin Gothic Book" panose="020B0503020102020204" pitchFamily="34" charset="0"/>
              </a:rPr>
              <a:t>Introducción</a:t>
            </a:r>
          </a:p>
        </p:txBody>
      </p:sp>
      <p:pic>
        <p:nvPicPr>
          <p:cNvPr id="7" name="Picture 6" descr="Niño jugando en el piso">
            <a:extLst>
              <a:ext uri="{FF2B5EF4-FFF2-40B4-BE49-F238E27FC236}">
                <a16:creationId xmlns:a16="http://schemas.microsoft.com/office/drawing/2014/main" id="{FC934617-1EFE-A70C-E411-85487B367D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0E1B71F1-D29D-4A43-8BD4-9B5844733727}"/>
              </a:ext>
            </a:extLst>
          </p:cNvPr>
          <p:cNvSpPr>
            <a:spLocks noGrp="1"/>
          </p:cNvSpPr>
          <p:nvPr>
            <p:ph idx="1"/>
          </p:nvPr>
        </p:nvSpPr>
        <p:spPr>
          <a:xfrm>
            <a:off x="2828925" y="3705552"/>
            <a:ext cx="5953121" cy="2812319"/>
          </a:xfrm>
        </p:spPr>
        <p:txBody>
          <a:bodyPr anchor="ctr">
            <a:noAutofit/>
          </a:bodyPr>
          <a:lstStyle/>
          <a:p>
            <a:pPr marL="514350" indent="-514350">
              <a:buFont typeface="+mj-lt"/>
              <a:buAutoNum type="arabicPeriod"/>
            </a:pPr>
            <a:r>
              <a:rPr lang="es-US" sz="2400" noProof="0" dirty="0">
                <a:latin typeface="Franklin Gothic Book" panose="020B0503020102020204" pitchFamily="34" charset="0"/>
              </a:rPr>
              <a:t>¿Cuántos de ustedes han oído hablar de plomo o de envenenamiento por plomo antes de hoy?</a:t>
            </a:r>
          </a:p>
          <a:p>
            <a:pPr marL="514350" indent="-514350">
              <a:buFont typeface="+mj-lt"/>
              <a:buAutoNum type="arabicPeriod"/>
            </a:pPr>
            <a:r>
              <a:rPr lang="es-US" sz="2400" noProof="0" dirty="0">
                <a:latin typeface="Franklin Gothic Book" panose="020B0503020102020204" pitchFamily="34" charset="0"/>
              </a:rPr>
              <a:t>¿Qué han oído sobre el plomo o sobre el envenenamiento por plomo?</a:t>
            </a:r>
          </a:p>
          <a:p>
            <a:pPr marL="514350" indent="-514350">
              <a:buFont typeface="+mj-lt"/>
              <a:buAutoNum type="arabicPeriod"/>
            </a:pPr>
            <a:r>
              <a:rPr lang="es-US" sz="2400" noProof="0" dirty="0">
                <a:latin typeface="Franklin Gothic Book" panose="020B0503020102020204" pitchFamily="34" charset="0"/>
              </a:rPr>
              <a:t>¿Alguien sabe en qué año se construyó su casa o apartamento? ¿Fue antes o después de 1978?</a:t>
            </a:r>
          </a:p>
        </p:txBody>
      </p:sp>
      <p:sp>
        <p:nvSpPr>
          <p:cNvPr id="4" name="Slide Number Placeholder 5">
            <a:extLst>
              <a:ext uri="{FF2B5EF4-FFF2-40B4-BE49-F238E27FC236}">
                <a16:creationId xmlns:a16="http://schemas.microsoft.com/office/drawing/2014/main" id="{5068128B-7C30-C48D-45A9-404C777B6486}"/>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a:t>
            </a:fld>
            <a:endParaRPr lang="en-US" dirty="0"/>
          </a:p>
        </p:txBody>
      </p:sp>
    </p:spTree>
    <p:extLst>
      <p:ext uri="{BB962C8B-B14F-4D97-AF65-F5344CB8AC3E}">
        <p14:creationId xmlns:p14="http://schemas.microsoft.com/office/powerpoint/2010/main" val="29265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85CAD-AF3E-431F-B432-CB2C6904D66A}"/>
              </a:ext>
            </a:extLst>
          </p:cNvPr>
          <p:cNvSpPr>
            <a:spLocks noGrp="1"/>
          </p:cNvSpPr>
          <p:nvPr>
            <p:ph type="title"/>
          </p:nvPr>
        </p:nvSpPr>
        <p:spPr>
          <a:xfrm>
            <a:off x="159026" y="3752849"/>
            <a:ext cx="2765043" cy="2452687"/>
          </a:xfrm>
        </p:spPr>
        <p:txBody>
          <a:bodyPr vert="horz" lIns="91440" tIns="45720" rIns="91440" bIns="45720" rtlCol="0" anchor="ctr">
            <a:normAutofit/>
          </a:bodyPr>
          <a:lstStyle/>
          <a:p>
            <a:r>
              <a:rPr lang="es-US" sz="2800" b="1" dirty="0">
                <a:latin typeface="Franklin Gothic Book"/>
              </a:rPr>
              <a:t>Efectos en la salud: Mujeres embarazadas</a:t>
            </a:r>
          </a:p>
        </p:txBody>
      </p:sp>
      <p:pic>
        <p:nvPicPr>
          <p:cNvPr id="9" name="Picture 8" descr="Mujer embarazada">
            <a:extLst>
              <a:ext uri="{FF2B5EF4-FFF2-40B4-BE49-F238E27FC236}">
                <a16:creationId xmlns:a16="http://schemas.microsoft.com/office/drawing/2014/main" id="{D675C1CC-987A-2EF1-798B-879EAB7BC30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0" name="Content Placeholder 2">
            <a:extLst>
              <a:ext uri="{FF2B5EF4-FFF2-40B4-BE49-F238E27FC236}">
                <a16:creationId xmlns:a16="http://schemas.microsoft.com/office/drawing/2014/main" id="{B3EA3209-0D4D-BE67-2727-F279FC4099C2}"/>
              </a:ext>
            </a:extLst>
          </p:cNvPr>
          <p:cNvSpPr txBox="1">
            <a:spLocks/>
          </p:cNvSpPr>
          <p:nvPr/>
        </p:nvSpPr>
        <p:spPr>
          <a:xfrm>
            <a:off x="2715065" y="3454958"/>
            <a:ext cx="6427564" cy="325440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800"/>
              </a:spcBef>
              <a:spcAft>
                <a:spcPts val="500"/>
              </a:spcAft>
            </a:pPr>
            <a:r>
              <a:rPr lang="es-ES" sz="2200" dirty="0">
                <a:latin typeface="Franklin Gothic Book"/>
                <a:cs typeface="Calibri Light"/>
              </a:rPr>
              <a:t>El plomo puede ser transmitido por la mujer </a:t>
            </a:r>
            <a:br>
              <a:rPr lang="es-ES" sz="2200" dirty="0">
                <a:latin typeface="Franklin Gothic Book"/>
                <a:cs typeface="Calibri Light"/>
              </a:rPr>
            </a:br>
            <a:r>
              <a:rPr lang="es-ES" sz="2200" dirty="0">
                <a:latin typeface="Franklin Gothic Book"/>
                <a:cs typeface="Calibri Light"/>
              </a:rPr>
              <a:t>embarazada, exponiendo al feto o bebé lactante</a:t>
            </a:r>
          </a:p>
          <a:p>
            <a:pPr>
              <a:spcBef>
                <a:spcPts val="800"/>
              </a:spcBef>
              <a:spcAft>
                <a:spcPts val="500"/>
              </a:spcAft>
            </a:pPr>
            <a:r>
              <a:rPr lang="es-ES" sz="2200" dirty="0">
                <a:latin typeface="Franklin Gothic Book"/>
                <a:cs typeface="Calibri Light"/>
              </a:rPr>
              <a:t>Pone a la mujer embarazada en riesgo de aborto espontáneo </a:t>
            </a:r>
          </a:p>
          <a:p>
            <a:pPr>
              <a:spcBef>
                <a:spcPts val="800"/>
              </a:spcBef>
              <a:spcAft>
                <a:spcPts val="500"/>
              </a:spcAft>
            </a:pPr>
            <a:r>
              <a:rPr lang="es-ES" sz="2200" dirty="0">
                <a:latin typeface="Franklin Gothic Book" panose="020B0503020102020204" pitchFamily="34" charset="0"/>
                <a:cs typeface="Calibri Light" panose="020F0302020204030204" pitchFamily="34" charset="0"/>
              </a:rPr>
              <a:t>El/la bebé puede nacer prematuro o demasiado pequeño</a:t>
            </a:r>
          </a:p>
          <a:p>
            <a:pPr>
              <a:spcBef>
                <a:spcPts val="800"/>
              </a:spcBef>
              <a:spcAft>
                <a:spcPts val="500"/>
              </a:spcAft>
            </a:pPr>
            <a:r>
              <a:rPr lang="es-US" sz="2200" dirty="0">
                <a:latin typeface="Franklin Gothic Book" panose="020B0503020102020204" pitchFamily="34" charset="0"/>
                <a:cs typeface="Calibri Light" panose="020F0302020204030204" pitchFamily="34" charset="0"/>
              </a:rPr>
              <a:t>Afecta</a:t>
            </a:r>
            <a:r>
              <a:rPr lang="es-US" sz="2200" b="1" dirty="0">
                <a:latin typeface="Franklin Gothic Book" panose="020B0503020102020204" pitchFamily="34" charset="0"/>
                <a:cs typeface="Calibri Light" panose="020F0302020204030204" pitchFamily="34" charset="0"/>
              </a:rPr>
              <a:t> </a:t>
            </a:r>
            <a:r>
              <a:rPr lang="es-US" sz="2200" dirty="0">
                <a:latin typeface="Franklin Gothic Book" panose="020B0503020102020204" pitchFamily="34" charset="0"/>
                <a:cs typeface="Calibri Light" panose="020F0302020204030204" pitchFamily="34" charset="0"/>
              </a:rPr>
              <a:t>a</a:t>
            </a:r>
            <a:r>
              <a:rPr lang="es-US" sz="2200" dirty="0">
                <a:latin typeface="Franklin Gothic Book" panose="020B0503020102020204" pitchFamily="34" charset="0"/>
              </a:rPr>
              <a:t>l cerebro, los riñones y el sistema nervioso del bebé</a:t>
            </a:r>
            <a:endParaRPr lang="es-US" sz="2200" dirty="0">
              <a:latin typeface="Franklin Gothic Book" panose="020B0503020102020204" pitchFamily="34" charset="0"/>
              <a:cs typeface="Calibri Light" panose="020F0302020204030204" pitchFamily="34" charset="0"/>
            </a:endParaRPr>
          </a:p>
        </p:txBody>
      </p:sp>
      <p:sp>
        <p:nvSpPr>
          <p:cNvPr id="3" name="Slide Number Placeholder 5">
            <a:extLst>
              <a:ext uri="{FF2B5EF4-FFF2-40B4-BE49-F238E27FC236}">
                <a16:creationId xmlns:a16="http://schemas.microsoft.com/office/drawing/2014/main" id="{886FA626-D5CA-EFEB-C5B6-446008B9EEC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30</a:t>
            </a:fld>
            <a:endParaRPr lang="en-US" dirty="0"/>
          </a:p>
        </p:txBody>
      </p:sp>
    </p:spTree>
    <p:extLst>
      <p:ext uri="{BB962C8B-B14F-4D97-AF65-F5344CB8AC3E}">
        <p14:creationId xmlns:p14="http://schemas.microsoft.com/office/powerpoint/2010/main" val="2237382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1E22-58D7-4787-8F73-AFC3F725EA01}"/>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s-US" sz="3200" b="1" dirty="0">
                <a:latin typeface="Franklin Gothic Book" panose="020B0503020102020204" pitchFamily="34" charset="0"/>
              </a:rPr>
              <a:t>Efectos en la salud: Vida silvestre</a:t>
            </a:r>
          </a:p>
        </p:txBody>
      </p:sp>
      <p:pic>
        <p:nvPicPr>
          <p:cNvPr id="7" name="Picture 6" descr="Aguila ">
            <a:extLst>
              <a:ext uri="{FF2B5EF4-FFF2-40B4-BE49-F238E27FC236}">
                <a16:creationId xmlns:a16="http://schemas.microsoft.com/office/drawing/2014/main" id="{6428F7C0-169D-5756-18E9-089AC5969B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6FA4C493-BAA0-4C3D-8044-46350A3D49DD}"/>
              </a:ext>
            </a:extLst>
          </p:cNvPr>
          <p:cNvSpPr>
            <a:spLocks noGrp="1"/>
          </p:cNvSpPr>
          <p:nvPr>
            <p:ph idx="1"/>
          </p:nvPr>
        </p:nvSpPr>
        <p:spPr>
          <a:xfrm>
            <a:off x="2828925" y="3710613"/>
            <a:ext cx="6315055" cy="2787169"/>
          </a:xfrm>
        </p:spPr>
        <p:txBody>
          <a:bodyPr anchor="ctr">
            <a:noAutofit/>
          </a:bodyPr>
          <a:lstStyle/>
          <a:p>
            <a:r>
              <a:rPr lang="es-US" sz="2300" noProof="0" dirty="0">
                <a:latin typeface="Franklin Gothic Book" panose="020B0503020102020204" pitchFamily="34" charset="0"/>
                <a:cs typeface="Calibri Light" panose="020F0302020204030204" pitchFamily="34" charset="0"/>
              </a:rPr>
              <a:t>El plomo también puede afectar a especies silvestres como aves, mamíferos y anfibios </a:t>
            </a:r>
          </a:p>
          <a:p>
            <a:r>
              <a:rPr lang="es-US" sz="2300" noProof="0" dirty="0">
                <a:latin typeface="Franklin Gothic Book" panose="020B0503020102020204" pitchFamily="34" charset="0"/>
                <a:cs typeface="Calibri Light" panose="020F0302020204030204" pitchFamily="34" charset="0"/>
              </a:rPr>
              <a:t>Los animales pueden estar expuestos al plomo procedente de la minería, las emisiones de las instalaciones y la pintura a base de plomo</a:t>
            </a:r>
          </a:p>
          <a:p>
            <a:r>
              <a:rPr lang="es-US" sz="2300" noProof="0" dirty="0">
                <a:latin typeface="Franklin Gothic Book" panose="020B0503020102020204" pitchFamily="34" charset="0"/>
                <a:cs typeface="Calibri Light" panose="020F0302020204030204" pitchFamily="34" charset="0"/>
              </a:rPr>
              <a:t>La ingestión de plomadas de pesca y las municiones de plomo </a:t>
            </a:r>
            <a:r>
              <a:rPr lang="es-US" sz="2300" dirty="0">
                <a:latin typeface="Franklin Gothic Book" panose="020B0503020102020204" pitchFamily="34" charset="0"/>
                <a:cs typeface="Calibri Light" panose="020F0302020204030204" pitchFamily="34" charset="0"/>
              </a:rPr>
              <a:t>usadas son de l</a:t>
            </a:r>
            <a:r>
              <a:rPr lang="es-US" sz="2300" noProof="0" dirty="0">
                <a:latin typeface="Franklin Gothic Book" panose="020B0503020102020204" pitchFamily="34" charset="0"/>
                <a:cs typeface="Calibri Light" panose="020F0302020204030204" pitchFamily="34" charset="0"/>
              </a:rPr>
              <a:t>as principales fuentes de exposición</a:t>
            </a:r>
            <a:endParaRPr lang="es-US" sz="2300" noProof="0" dirty="0">
              <a:highlight>
                <a:srgbClr val="FFFFFF"/>
              </a:highlight>
              <a:latin typeface="Franklin Gothic Book" panose="020B0503020102020204" pitchFamily="34" charset="0"/>
              <a:cs typeface="Calibri Light" panose="020F0302020204030204" pitchFamily="34" charset="0"/>
            </a:endParaRPr>
          </a:p>
        </p:txBody>
      </p:sp>
      <p:sp>
        <p:nvSpPr>
          <p:cNvPr id="6" name="Slide Number Placeholder 5">
            <a:extLst>
              <a:ext uri="{FF2B5EF4-FFF2-40B4-BE49-F238E27FC236}">
                <a16:creationId xmlns:a16="http://schemas.microsoft.com/office/drawing/2014/main" id="{E64F51BD-B003-9481-1306-A9C9BE0C64DE}"/>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31</a:t>
            </a:fld>
            <a:endParaRPr lang="en-US" dirty="0"/>
          </a:p>
        </p:txBody>
      </p:sp>
    </p:spTree>
    <p:extLst>
      <p:ext uri="{BB962C8B-B14F-4D97-AF65-F5344CB8AC3E}">
        <p14:creationId xmlns:p14="http://schemas.microsoft.com/office/powerpoint/2010/main" val="2630672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32BBE8B-D04F-78E0-8EF9-DE8BCFEC8EDD}"/>
              </a:ext>
            </a:extLst>
          </p:cNvPr>
          <p:cNvSpPr>
            <a:spLocks noGrp="1"/>
          </p:cNvSpPr>
          <p:nvPr>
            <p:ph type="title"/>
          </p:nvPr>
        </p:nvSpPr>
        <p:spPr>
          <a:xfrm>
            <a:off x="360759" y="3752849"/>
            <a:ext cx="2583408" cy="2452687"/>
          </a:xfrm>
        </p:spPr>
        <p:txBody>
          <a:bodyPr vert="horz" lIns="91440" tIns="45720" rIns="91440" bIns="45720" rtlCol="0" anchor="ctr">
            <a:noAutofit/>
          </a:bodyPr>
          <a:lstStyle/>
          <a:p>
            <a:r>
              <a:rPr lang="es-US" sz="2800" b="1" dirty="0">
                <a:latin typeface="Franklin Gothic Book" panose="020B0503020102020204" pitchFamily="34" charset="0"/>
              </a:rPr>
              <a:t>Alternativas sin  plomo para actividades de caza y pesca</a:t>
            </a:r>
          </a:p>
        </p:txBody>
      </p:sp>
      <p:pic>
        <p:nvPicPr>
          <p:cNvPr id="10" name="Picture 9" descr="Dos niños pescando">
            <a:extLst>
              <a:ext uri="{FF2B5EF4-FFF2-40B4-BE49-F238E27FC236}">
                <a16:creationId xmlns:a16="http://schemas.microsoft.com/office/drawing/2014/main" id="{846263F5-40BE-E049-5F0B-92977CA47B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2" name="Content Placeholder 11">
            <a:extLst>
              <a:ext uri="{FF2B5EF4-FFF2-40B4-BE49-F238E27FC236}">
                <a16:creationId xmlns:a16="http://schemas.microsoft.com/office/drawing/2014/main" id="{288E0FB4-102E-6709-437E-2855344E1018}"/>
              </a:ext>
            </a:extLst>
          </p:cNvPr>
          <p:cNvSpPr>
            <a:spLocks noGrp="1"/>
          </p:cNvSpPr>
          <p:nvPr>
            <p:ph idx="1"/>
          </p:nvPr>
        </p:nvSpPr>
        <p:spPr>
          <a:xfrm>
            <a:off x="3167986" y="3752850"/>
            <a:ext cx="5614060" cy="2452687"/>
          </a:xfrm>
        </p:spPr>
        <p:txBody>
          <a:bodyPr vert="horz" lIns="91440" tIns="45720" rIns="91440" bIns="45720" rtlCol="0" anchor="ctr">
            <a:normAutofit fontScale="92500" lnSpcReduction="10000"/>
          </a:bodyPr>
          <a:lstStyle/>
          <a:p>
            <a:r>
              <a:rPr lang="es-US" sz="2400" noProof="0" dirty="0">
                <a:latin typeface="Franklin Gothic Book" panose="020B0503020102020204" pitchFamily="34" charset="0"/>
              </a:rPr>
              <a:t>Se están tomando medidas para aumentar el uso de alternativas sin plomo en las actividades de pesca y caza</a:t>
            </a:r>
          </a:p>
          <a:p>
            <a:r>
              <a:rPr lang="es-US" sz="2400" noProof="0" dirty="0">
                <a:latin typeface="Franklin Gothic Book" panose="020B0503020102020204" pitchFamily="34" charset="0"/>
              </a:rPr>
              <a:t>Para las actividades de pesca y caza, utilizar:</a:t>
            </a:r>
          </a:p>
          <a:p>
            <a:pPr lvl="1"/>
            <a:r>
              <a:rPr lang="es-US" noProof="0" dirty="0">
                <a:latin typeface="Franklin Gothic Book" panose="020B0503020102020204" pitchFamily="34" charset="0"/>
              </a:rPr>
              <a:t>Municiones sin plomo </a:t>
            </a:r>
          </a:p>
          <a:p>
            <a:pPr lvl="1"/>
            <a:r>
              <a:rPr lang="es-US" noProof="0" dirty="0">
                <a:latin typeface="Franklin Gothic Book" panose="020B0503020102020204" pitchFamily="34" charset="0"/>
              </a:rPr>
              <a:t>Señuelos o plomadas sin plomo</a:t>
            </a:r>
          </a:p>
        </p:txBody>
      </p:sp>
      <p:sp>
        <p:nvSpPr>
          <p:cNvPr id="2" name="Slide Number Placeholder 5">
            <a:extLst>
              <a:ext uri="{FF2B5EF4-FFF2-40B4-BE49-F238E27FC236}">
                <a16:creationId xmlns:a16="http://schemas.microsoft.com/office/drawing/2014/main" id="{76DC1923-E7C4-F753-8D2F-13853A7ECEA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32</a:t>
            </a:fld>
            <a:endParaRPr lang="en-US" dirty="0"/>
          </a:p>
        </p:txBody>
      </p:sp>
    </p:spTree>
    <p:extLst>
      <p:ext uri="{BB962C8B-B14F-4D97-AF65-F5344CB8AC3E}">
        <p14:creationId xmlns:p14="http://schemas.microsoft.com/office/powerpoint/2010/main" val="1258222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88C9E-B072-470A-A0CA-050B669A3B24}"/>
              </a:ext>
            </a:extLst>
          </p:cNvPr>
          <p:cNvSpPr>
            <a:spLocks noGrp="1"/>
          </p:cNvSpPr>
          <p:nvPr>
            <p:ph type="title"/>
          </p:nvPr>
        </p:nvSpPr>
        <p:spPr>
          <a:xfrm>
            <a:off x="933743" y="2419644"/>
            <a:ext cx="7281790" cy="2070517"/>
          </a:xfrm>
        </p:spPr>
        <p:txBody>
          <a:bodyPr>
            <a:normAutofit fontScale="90000"/>
          </a:bodyPr>
          <a:lstStyle/>
          <a:p>
            <a:pPr algn="ctr"/>
            <a:r>
              <a:rPr lang="es-US" sz="4600" dirty="0"/>
              <a:t>¿Conoce historias concretas de cómo el plomo ha afectado a su comunidad?</a:t>
            </a:r>
            <a:endParaRPr lang="es-US" noProof="0" dirty="0">
              <a:latin typeface="Franklin Gothic Book" panose="020B0503020102020204" pitchFamily="34" charset="0"/>
            </a:endParaRPr>
          </a:p>
        </p:txBody>
      </p:sp>
      <p:sp>
        <p:nvSpPr>
          <p:cNvPr id="4" name="Rectangle: Rounded Corners 3">
            <a:extLst>
              <a:ext uri="{FF2B5EF4-FFF2-40B4-BE49-F238E27FC236}">
                <a16:creationId xmlns:a16="http://schemas.microsoft.com/office/drawing/2014/main" id="{FCA31C94-42FF-40F9-96BA-CDFBE4D09FDE}"/>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2FFF38BF-7077-5734-4B87-8F9895BA0CE1}"/>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33</a:t>
            </a:fld>
            <a:endParaRPr lang="en-US" dirty="0"/>
          </a:p>
        </p:txBody>
      </p:sp>
    </p:spTree>
    <p:extLst>
      <p:ext uri="{BB962C8B-B14F-4D97-AF65-F5344CB8AC3E}">
        <p14:creationId xmlns:p14="http://schemas.microsoft.com/office/powerpoint/2010/main" val="111553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7E42C-774F-4641-AA97-C105C5540AE4}"/>
              </a:ext>
            </a:extLst>
          </p:cNvPr>
          <p:cNvSpPr>
            <a:spLocks noGrp="1"/>
          </p:cNvSpPr>
          <p:nvPr>
            <p:ph type="title"/>
          </p:nvPr>
        </p:nvSpPr>
        <p:spPr>
          <a:xfrm>
            <a:off x="445820" y="3752850"/>
            <a:ext cx="2967232" cy="2452687"/>
          </a:xfrm>
        </p:spPr>
        <p:txBody>
          <a:bodyPr vert="horz" lIns="91440" tIns="45720" rIns="91440" bIns="45720" rtlCol="0" anchor="ctr">
            <a:normAutofit/>
          </a:bodyPr>
          <a:lstStyle/>
          <a:p>
            <a:r>
              <a:rPr lang="es-US" sz="3200" b="1" dirty="0">
                <a:latin typeface="Franklin Gothic Book" panose="020B0503020102020204" pitchFamily="34" charset="0"/>
              </a:rPr>
              <a:t>Impactos culturales</a:t>
            </a:r>
          </a:p>
        </p:txBody>
      </p:sp>
      <p:pic>
        <p:nvPicPr>
          <p:cNvPr id="7" name="Picture 6" descr="Especias">
            <a:extLst>
              <a:ext uri="{FF2B5EF4-FFF2-40B4-BE49-F238E27FC236}">
                <a16:creationId xmlns:a16="http://schemas.microsoft.com/office/drawing/2014/main" id="{BBB685C1-4D6A-4FDB-C36A-7588A4C3758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CDD6E6D5-A2F4-499E-B956-B49ADDF1D961}"/>
              </a:ext>
            </a:extLst>
          </p:cNvPr>
          <p:cNvSpPr>
            <a:spLocks noGrp="1"/>
          </p:cNvSpPr>
          <p:nvPr>
            <p:ph idx="1"/>
          </p:nvPr>
        </p:nvSpPr>
        <p:spPr>
          <a:xfrm>
            <a:off x="3795822" y="3752850"/>
            <a:ext cx="5348177" cy="2452687"/>
          </a:xfrm>
        </p:spPr>
        <p:txBody>
          <a:bodyPr anchor="ctr">
            <a:noAutofit/>
          </a:bodyPr>
          <a:lstStyle/>
          <a:p>
            <a:r>
              <a:rPr lang="es-ES" sz="2300" noProof="0" dirty="0">
                <a:latin typeface="Franklin Gothic Book" panose="020B0503020102020204" pitchFamily="34" charset="0"/>
              </a:rPr>
              <a:t>Artículos heredados de su familia</a:t>
            </a:r>
          </a:p>
          <a:p>
            <a:r>
              <a:rPr lang="es-US" sz="2300" noProof="0" dirty="0">
                <a:latin typeface="Franklin Gothic Book" panose="020B0503020102020204" pitchFamily="34" charset="0"/>
              </a:rPr>
              <a:t>Uso de fuentes naturales</a:t>
            </a:r>
          </a:p>
          <a:p>
            <a:r>
              <a:rPr lang="es-419" sz="2300" dirty="0">
                <a:latin typeface="Franklin Gothic Book" panose="020B0503020102020204" pitchFamily="34" charset="0"/>
                <a:cs typeface="Calibri Light" panose="020F0302020204030204" pitchFamily="34" charset="0"/>
              </a:rPr>
              <a:t>M</a:t>
            </a:r>
            <a:r>
              <a:rPr lang="es-419" sz="2300" noProof="0" dirty="0" err="1">
                <a:latin typeface="Franklin Gothic Book" panose="020B0503020102020204" pitchFamily="34" charset="0"/>
                <a:cs typeface="Calibri Light" panose="020F0302020204030204" pitchFamily="34" charset="0"/>
              </a:rPr>
              <a:t>ateriales</a:t>
            </a:r>
            <a:r>
              <a:rPr lang="es-US" sz="2300" noProof="0" dirty="0">
                <a:latin typeface="Franklin Gothic Book" panose="020B0503020102020204" pitchFamily="34" charset="0"/>
                <a:cs typeface="Calibri Light" panose="020F0302020204030204" pitchFamily="34" charset="0"/>
              </a:rPr>
              <a:t> importadas</a:t>
            </a:r>
          </a:p>
          <a:p>
            <a:pPr lvl="2">
              <a:buFont typeface="Courier New" panose="02070309020205020404" pitchFamily="49" charset="0"/>
              <a:buChar char="o"/>
            </a:pPr>
            <a:r>
              <a:rPr lang="es-US" sz="2300" noProof="0" dirty="0">
                <a:latin typeface="Franklin Gothic Book" panose="020B0503020102020204" pitchFamily="34" charset="0"/>
                <a:cs typeface="Calibri Light" panose="020F0302020204030204" pitchFamily="34" charset="0"/>
              </a:rPr>
              <a:t>Especias</a:t>
            </a:r>
          </a:p>
          <a:p>
            <a:pPr lvl="2">
              <a:buFont typeface="Courier New" panose="02070309020205020404" pitchFamily="49" charset="0"/>
              <a:buChar char="o"/>
            </a:pPr>
            <a:r>
              <a:rPr lang="es-US" sz="2300" noProof="0" dirty="0">
                <a:latin typeface="Franklin Gothic Book" panose="020B0503020102020204" pitchFamily="34" charset="0"/>
                <a:cs typeface="Calibri Light" panose="020F0302020204030204" pitchFamily="34" charset="0"/>
              </a:rPr>
              <a:t>Alfarería/cerámica</a:t>
            </a:r>
          </a:p>
        </p:txBody>
      </p:sp>
      <p:sp>
        <p:nvSpPr>
          <p:cNvPr id="4" name="Slide Number Placeholder 5">
            <a:extLst>
              <a:ext uri="{FF2B5EF4-FFF2-40B4-BE49-F238E27FC236}">
                <a16:creationId xmlns:a16="http://schemas.microsoft.com/office/drawing/2014/main" id="{55AA3A52-06F6-3081-8F22-EA427B431DA7}"/>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34</a:t>
            </a:fld>
            <a:endParaRPr lang="en-US" dirty="0"/>
          </a:p>
        </p:txBody>
      </p:sp>
    </p:spTree>
    <p:extLst>
      <p:ext uri="{BB962C8B-B14F-4D97-AF65-F5344CB8AC3E}">
        <p14:creationId xmlns:p14="http://schemas.microsoft.com/office/powerpoint/2010/main" val="988167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CAFF-D262-4B31-81EA-FF98FF8A90EA}"/>
              </a:ext>
            </a:extLst>
          </p:cNvPr>
          <p:cNvSpPr>
            <a:spLocks noGrp="1"/>
          </p:cNvSpPr>
          <p:nvPr>
            <p:ph type="title"/>
          </p:nvPr>
        </p:nvSpPr>
        <p:spPr/>
        <p:txBody>
          <a:bodyPr/>
          <a:lstStyle/>
          <a:p>
            <a:r>
              <a:rPr lang="es-US" b="1" noProof="0" dirty="0">
                <a:latin typeface="Franklin Gothic Book" panose="020B0503020102020204" pitchFamily="34" charset="0"/>
              </a:rPr>
              <a:t>Tomar medidas</a:t>
            </a:r>
          </a:p>
        </p:txBody>
      </p:sp>
      <p:sp>
        <p:nvSpPr>
          <p:cNvPr id="3" name="Content Placeholder 2">
            <a:extLst>
              <a:ext uri="{FF2B5EF4-FFF2-40B4-BE49-F238E27FC236}">
                <a16:creationId xmlns:a16="http://schemas.microsoft.com/office/drawing/2014/main" id="{5B1A54CD-CC16-436F-A1FB-04C81CD2582A}"/>
              </a:ext>
            </a:extLst>
          </p:cNvPr>
          <p:cNvSpPr>
            <a:spLocks noGrp="1"/>
          </p:cNvSpPr>
          <p:nvPr>
            <p:ph idx="1"/>
          </p:nvPr>
        </p:nvSpPr>
        <p:spPr>
          <a:xfrm>
            <a:off x="628650" y="1541533"/>
            <a:ext cx="8330084" cy="579664"/>
          </a:xfrm>
        </p:spPr>
        <p:txBody>
          <a:bodyPr>
            <a:noAutofit/>
          </a:bodyPr>
          <a:lstStyle/>
          <a:p>
            <a:pPr marL="0" indent="0">
              <a:buNone/>
            </a:pPr>
            <a:r>
              <a:rPr lang="es-ES" sz="2400" noProof="0" dirty="0">
                <a:latin typeface="Franklin Gothic Book" panose="020B0503020102020204" pitchFamily="34" charset="0"/>
              </a:rPr>
              <a:t>¡La exposición y el envenenamiento por plomo son prevenibles</a:t>
            </a:r>
            <a:r>
              <a:rPr lang="es-US" sz="2400" noProof="0" dirty="0">
                <a:latin typeface="Franklin Gothic Book" panose="020B0503020102020204" pitchFamily="34" charset="0"/>
              </a:rPr>
              <a:t>!</a:t>
            </a:r>
          </a:p>
          <a:p>
            <a:endParaRPr lang="es-US" sz="2400" noProof="0" dirty="0"/>
          </a:p>
        </p:txBody>
      </p:sp>
      <p:pic>
        <p:nvPicPr>
          <p:cNvPr id="6" name="Picture 5" descr="Infografía circular con imágenes en el interior para las siguientes acciones1. Mantener la casa limpia y libre de polvo;2. Llevar unadieta rica en calcio, hierro y vitamina C;3. Lavarse las manos; 4. Jugar en la grama;5. Contratar profesionales del plomo certificados;6. ducharse y cambiarse;7. Lavar los juguetes, bobos (chupetes) y biberones; y8. Hacer correr el agua">
            <a:extLst>
              <a:ext uri="{FF2B5EF4-FFF2-40B4-BE49-F238E27FC236}">
                <a16:creationId xmlns:a16="http://schemas.microsoft.com/office/drawing/2014/main" id="{AA9885B6-1B00-4F67-BDA1-00B9DDAD0ADA}"/>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87417" y="2177418"/>
            <a:ext cx="4387118" cy="4229024"/>
          </a:xfrm>
          <a:prstGeom prst="rect">
            <a:avLst/>
          </a:prstGeom>
        </p:spPr>
      </p:pic>
      <p:sp>
        <p:nvSpPr>
          <p:cNvPr id="4" name="Slide Number Placeholder 5">
            <a:extLst>
              <a:ext uri="{FF2B5EF4-FFF2-40B4-BE49-F238E27FC236}">
                <a16:creationId xmlns:a16="http://schemas.microsoft.com/office/drawing/2014/main" id="{8C77EEDF-E661-68D7-E34B-233655830B1C}"/>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35</a:t>
            </a:fld>
            <a:endParaRPr lang="en-US" dirty="0"/>
          </a:p>
        </p:txBody>
      </p:sp>
    </p:spTree>
    <p:extLst>
      <p:ext uri="{BB962C8B-B14F-4D97-AF65-F5344CB8AC3E}">
        <p14:creationId xmlns:p14="http://schemas.microsoft.com/office/powerpoint/2010/main" val="67521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9ABC1-C64F-446B-84D7-6BF3348D1983}"/>
              </a:ext>
            </a:extLst>
          </p:cNvPr>
          <p:cNvSpPr>
            <a:spLocks noGrp="1"/>
          </p:cNvSpPr>
          <p:nvPr>
            <p:ph type="title"/>
          </p:nvPr>
        </p:nvSpPr>
        <p:spPr>
          <a:xfrm>
            <a:off x="126998" y="3710613"/>
            <a:ext cx="2706638" cy="2452687"/>
          </a:xfrm>
        </p:spPr>
        <p:txBody>
          <a:bodyPr vert="horz" lIns="91440" tIns="45720" rIns="91440" bIns="45720" rtlCol="0" anchor="ctr">
            <a:normAutofit/>
          </a:bodyPr>
          <a:lstStyle/>
          <a:p>
            <a:r>
              <a:rPr lang="es-US" sz="2800" b="1" dirty="0">
                <a:latin typeface="Franklin Gothic Book" panose="020B0503020102020204" pitchFamily="34" charset="0"/>
              </a:rPr>
              <a:t>Mantener la casa limpia y libre de polvo</a:t>
            </a:r>
          </a:p>
        </p:txBody>
      </p:sp>
      <p:pic>
        <p:nvPicPr>
          <p:cNvPr id="7" name="Content Placeholder 8" descr="Alguien limpiando con un trapo y limpiador multiuso">
            <a:extLst>
              <a:ext uri="{FF2B5EF4-FFF2-40B4-BE49-F238E27FC236}">
                <a16:creationId xmlns:a16="http://schemas.microsoft.com/office/drawing/2014/main" id="{7C372A12-DCD5-C798-5DFD-1AABCCA38A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FCFA3913-CDDE-4DDB-B703-0C65F09186CD}"/>
              </a:ext>
            </a:extLst>
          </p:cNvPr>
          <p:cNvSpPr>
            <a:spLocks noGrp="1"/>
          </p:cNvSpPr>
          <p:nvPr>
            <p:ph sz="half" idx="1"/>
          </p:nvPr>
        </p:nvSpPr>
        <p:spPr>
          <a:xfrm>
            <a:off x="2703007" y="3759963"/>
            <a:ext cx="6440993" cy="2452687"/>
          </a:xfrm>
        </p:spPr>
        <p:txBody>
          <a:bodyPr vert="horz" lIns="91440" tIns="45720" rIns="91440" bIns="45720" rtlCol="0" anchor="ctr">
            <a:noAutofit/>
          </a:bodyPr>
          <a:lstStyle/>
          <a:p>
            <a:r>
              <a:rPr lang="es-US" sz="2300" noProof="0" dirty="0">
                <a:latin typeface="Franklin Gothic Book" panose="020B0503020102020204" pitchFamily="34" charset="0"/>
                <a:cs typeface="Calibri Light" panose="020F0302020204030204" pitchFamily="34" charset="0"/>
              </a:rPr>
              <a:t>Limpie el piso y otras superficies duras con un trapeador/mapo mojado</a:t>
            </a:r>
          </a:p>
          <a:p>
            <a:r>
              <a:rPr lang="es-US" sz="2300" noProof="0" dirty="0">
                <a:latin typeface="Franklin Gothic Book" panose="020B0503020102020204" pitchFamily="34" charset="0"/>
                <a:cs typeface="Calibri Light" panose="020F0302020204030204" pitchFamily="34" charset="0"/>
              </a:rPr>
              <a:t>Limpie las superficies duras con un paño mojado</a:t>
            </a:r>
          </a:p>
          <a:p>
            <a:r>
              <a:rPr lang="es-US" sz="2300" noProof="0" dirty="0">
                <a:latin typeface="Franklin Gothic Book" panose="020B0503020102020204" pitchFamily="34" charset="0"/>
                <a:cs typeface="Calibri Light" panose="020F0302020204030204" pitchFamily="34" charset="0"/>
              </a:rPr>
              <a:t>Inspeccione y mantenga las superficies pintadas</a:t>
            </a:r>
          </a:p>
          <a:p>
            <a:r>
              <a:rPr lang="es-US" sz="2300" noProof="0" dirty="0">
                <a:latin typeface="Franklin Gothic Book" panose="020B0503020102020204" pitchFamily="34" charset="0"/>
                <a:cs typeface="Calibri Light" panose="020F0302020204030204" pitchFamily="34" charset="0"/>
              </a:rPr>
              <a:t>Limpie la pintura pelada, descascarada, agrietada o desintegrada con un paño mojado</a:t>
            </a:r>
          </a:p>
        </p:txBody>
      </p:sp>
      <p:sp>
        <p:nvSpPr>
          <p:cNvPr id="3" name="Slide Number Placeholder 5">
            <a:extLst>
              <a:ext uri="{FF2B5EF4-FFF2-40B4-BE49-F238E27FC236}">
                <a16:creationId xmlns:a16="http://schemas.microsoft.com/office/drawing/2014/main" id="{E77C4081-948B-1530-2C67-C5DCBB77D9DA}"/>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36</a:t>
            </a:fld>
            <a:endParaRPr lang="en-US" dirty="0"/>
          </a:p>
        </p:txBody>
      </p:sp>
    </p:spTree>
    <p:extLst>
      <p:ext uri="{BB962C8B-B14F-4D97-AF65-F5344CB8AC3E}">
        <p14:creationId xmlns:p14="http://schemas.microsoft.com/office/powerpoint/2010/main" val="3662055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A7B8C-1268-46DC-B7D7-1AB4534C07EB}"/>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s-US" sz="2800" b="1" dirty="0">
                <a:latin typeface="Franklin Gothic Book" panose="020B0503020102020204" pitchFamily="34" charset="0"/>
              </a:rPr>
              <a:t>Llevar una dieta rica en hierro, calcio y vitamina C</a:t>
            </a:r>
            <a:endParaRPr lang="es-US" sz="2800" b="1" noProof="0" dirty="0">
              <a:latin typeface="Franklin Gothic Book" panose="020B0503020102020204" pitchFamily="34" charset="0"/>
              <a:cs typeface="Calibri Light" panose="020F0302020204030204" pitchFamily="34" charset="0"/>
            </a:endParaRPr>
          </a:p>
        </p:txBody>
      </p:sp>
      <p:pic>
        <p:nvPicPr>
          <p:cNvPr id="5" name="Picture 4" descr="Variedad de comida">
            <a:extLst>
              <a:ext uri="{FF2B5EF4-FFF2-40B4-BE49-F238E27FC236}">
                <a16:creationId xmlns:a16="http://schemas.microsoft.com/office/drawing/2014/main" id="{D5078F3F-24FD-0608-DFF4-403D835E72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BC170A4E-C367-4FFE-8575-F2FCDA5FE8D7}"/>
              </a:ext>
            </a:extLst>
          </p:cNvPr>
          <p:cNvSpPr>
            <a:spLocks noGrp="1"/>
          </p:cNvSpPr>
          <p:nvPr>
            <p:ph sz="half" idx="2"/>
          </p:nvPr>
        </p:nvSpPr>
        <p:spPr>
          <a:xfrm>
            <a:off x="3167986" y="3752850"/>
            <a:ext cx="5614060" cy="2452687"/>
          </a:xfrm>
        </p:spPr>
        <p:txBody>
          <a:bodyPr vert="horz" lIns="91440" tIns="45720" rIns="91440" bIns="45720" rtlCol="0" anchor="ctr">
            <a:noAutofit/>
          </a:bodyPr>
          <a:lstStyle/>
          <a:p>
            <a:r>
              <a:rPr lang="es-US" sz="2300" noProof="0" dirty="0">
                <a:latin typeface="Franklin Gothic Book" panose="020B0503020102020204" pitchFamily="34" charset="0"/>
                <a:cs typeface="Calibri Light" panose="020F0302020204030204" pitchFamily="34" charset="0"/>
              </a:rPr>
              <a:t>Lave bien los alimentos con agua potable antes de comer</a:t>
            </a:r>
          </a:p>
          <a:p>
            <a:r>
              <a:rPr lang="es-ES" sz="2300" noProof="0" dirty="0">
                <a:latin typeface="Franklin Gothic Book" panose="020B0503020102020204" pitchFamily="34" charset="0"/>
                <a:cs typeface="Calibri Light" panose="020F0302020204030204" pitchFamily="34" charset="0"/>
              </a:rPr>
              <a:t>No tome </a:t>
            </a:r>
            <a:r>
              <a:rPr lang="es-ES" sz="2300" dirty="0">
                <a:latin typeface="Franklin Gothic Book" panose="020B0503020102020204" pitchFamily="34" charset="0"/>
                <a:cs typeface="Calibri Light" panose="020F0302020204030204" pitchFamily="34" charset="0"/>
              </a:rPr>
              <a:t>agua ni consuma </a:t>
            </a:r>
            <a:r>
              <a:rPr lang="es-ES" sz="2300" noProof="0" dirty="0">
                <a:latin typeface="Franklin Gothic Book" panose="020B0503020102020204" pitchFamily="34" charset="0"/>
                <a:cs typeface="Calibri Light" panose="020F0302020204030204" pitchFamily="34" charset="0"/>
              </a:rPr>
              <a:t>alimentos cocidos o almacenados en utensilios de cocina, cerámica (alfarería) o porcelana con esmalte a base de plomo con defectos o quebrados </a:t>
            </a:r>
          </a:p>
        </p:txBody>
      </p:sp>
      <p:sp>
        <p:nvSpPr>
          <p:cNvPr id="3" name="Slide Number Placeholder 5">
            <a:extLst>
              <a:ext uri="{FF2B5EF4-FFF2-40B4-BE49-F238E27FC236}">
                <a16:creationId xmlns:a16="http://schemas.microsoft.com/office/drawing/2014/main" id="{011B817D-1103-A228-CBF1-2D30E4149C69}"/>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37</a:t>
            </a:fld>
            <a:endParaRPr lang="en-US" dirty="0"/>
          </a:p>
        </p:txBody>
      </p:sp>
    </p:spTree>
    <p:extLst>
      <p:ext uri="{BB962C8B-B14F-4D97-AF65-F5344CB8AC3E}">
        <p14:creationId xmlns:p14="http://schemas.microsoft.com/office/powerpoint/2010/main" val="4204383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9E66067-F32F-4299-BD27-1DE0E612992B}"/>
              </a:ext>
            </a:extLst>
          </p:cNvPr>
          <p:cNvSpPr txBox="1">
            <a:spLocks noGrp="1"/>
          </p:cNvSpPr>
          <p:nvPr>
            <p:ph type="title" idx="4294967295"/>
          </p:nvPr>
        </p:nvSpPr>
        <p:spPr>
          <a:xfrm>
            <a:off x="360759" y="3752849"/>
            <a:ext cx="2468166" cy="2452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US" sz="28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mj-cs"/>
              </a:rPr>
              <a:t>Llevar una dieta rica en hierro, calcio y vitamina C </a:t>
            </a:r>
            <a:r>
              <a:rPr kumimoji="0" lang="es-US" sz="2800" b="1" i="0" u="none" strike="noStrike" kern="1200" cap="none" spc="0" normalizeH="0" baseline="0" noProof="0" dirty="0">
                <a:ln>
                  <a:noFill/>
                </a:ln>
                <a:solidFill>
                  <a:schemeClr val="bg1"/>
                </a:solidFill>
                <a:effectLst/>
                <a:uLnTx/>
                <a:uFillTx/>
                <a:latin typeface="Franklin Gothic Book" panose="020B0503020102020204" pitchFamily="34" charset="0"/>
                <a:ea typeface="+mj-ea"/>
                <a:cs typeface="+mj-cs"/>
              </a:rPr>
              <a:t>2</a:t>
            </a:r>
            <a:endParaRPr kumimoji="0" lang="en-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Calibri Light" panose="020F0302020204030204" pitchFamily="34" charset="0"/>
            </a:endParaRPr>
          </a:p>
        </p:txBody>
      </p:sp>
      <p:pic>
        <p:nvPicPr>
          <p:cNvPr id="3" name="Picture 2" descr="Una familia preparando comida">
            <a:extLst>
              <a:ext uri="{FF2B5EF4-FFF2-40B4-BE49-F238E27FC236}">
                <a16:creationId xmlns:a16="http://schemas.microsoft.com/office/drawing/2014/main" id="{EDE1F941-E2F3-40DC-DA1C-B3F41E3C8C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0"/>
            <a:ext cx="9143980" cy="383036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1" name="Content Placeholder 3">
            <a:extLst>
              <a:ext uri="{FF2B5EF4-FFF2-40B4-BE49-F238E27FC236}">
                <a16:creationId xmlns:a16="http://schemas.microsoft.com/office/drawing/2014/main" id="{6271F2E4-D4DF-399C-23A7-D2A5EABCE502}"/>
              </a:ext>
            </a:extLst>
          </p:cNvPr>
          <p:cNvSpPr txBox="1">
            <a:spLocks/>
          </p:cNvSpPr>
          <p:nvPr/>
        </p:nvSpPr>
        <p:spPr>
          <a:xfrm>
            <a:off x="3167986" y="3752849"/>
            <a:ext cx="5614060" cy="281231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300" dirty="0">
                <a:latin typeface="Franklin Gothic Book" panose="020B0503020102020204" pitchFamily="34" charset="0"/>
                <a:cs typeface="Calibri Light" panose="020F0302020204030204" pitchFamily="34" charset="0"/>
              </a:rPr>
              <a:t>Tomar solo agua fría de la llave para beber, cocinar y preparar la fórmula del bebé</a:t>
            </a:r>
          </a:p>
          <a:p>
            <a:r>
              <a:rPr lang="es-ES" sz="2300" dirty="0">
                <a:latin typeface="Franklin Gothic Book" panose="020B0503020102020204" pitchFamily="34" charset="0"/>
                <a:cs typeface="Calibri Light" panose="020F0302020204030204" pitchFamily="34" charset="0"/>
              </a:rPr>
              <a:t>Saber la fuente de recursos naturales, ingredientes, hierbas, etc. </a:t>
            </a:r>
          </a:p>
          <a:p>
            <a:r>
              <a:rPr lang="es-ES" sz="2300" dirty="0">
                <a:latin typeface="Franklin Gothic Book" panose="020B0503020102020204" pitchFamily="34" charset="0"/>
                <a:cs typeface="Calibri Light" panose="020F0302020204030204" pitchFamily="34" charset="0"/>
              </a:rPr>
              <a:t>Comprobar las advertencias de pesca para obtener recomendaciones sobre la  del consumo de pescado</a:t>
            </a:r>
          </a:p>
        </p:txBody>
      </p:sp>
      <p:sp>
        <p:nvSpPr>
          <p:cNvPr id="2" name="Slide Number Placeholder 5">
            <a:extLst>
              <a:ext uri="{FF2B5EF4-FFF2-40B4-BE49-F238E27FC236}">
                <a16:creationId xmlns:a16="http://schemas.microsoft.com/office/drawing/2014/main" id="{0E2B7073-C26C-0823-BDE2-E0B03ADE0F9E}"/>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38</a:t>
            </a:fld>
            <a:endParaRPr lang="en-US" dirty="0"/>
          </a:p>
        </p:txBody>
      </p:sp>
    </p:spTree>
    <p:extLst>
      <p:ext uri="{BB962C8B-B14F-4D97-AF65-F5344CB8AC3E}">
        <p14:creationId xmlns:p14="http://schemas.microsoft.com/office/powerpoint/2010/main" val="4203868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70650-F6AB-467B-ABC4-5AD6BB2E5762}"/>
              </a:ext>
            </a:extLst>
          </p:cNvPr>
          <p:cNvSpPr>
            <a:spLocks noGrp="1"/>
          </p:cNvSpPr>
          <p:nvPr>
            <p:ph type="title"/>
          </p:nvPr>
        </p:nvSpPr>
        <p:spPr>
          <a:xfrm>
            <a:off x="361954" y="3759965"/>
            <a:ext cx="2657863" cy="2452687"/>
          </a:xfrm>
        </p:spPr>
        <p:txBody>
          <a:bodyPr vert="horz" lIns="91440" tIns="45720" rIns="91440" bIns="45720" rtlCol="0" anchor="ctr">
            <a:normAutofit/>
          </a:bodyPr>
          <a:lstStyle/>
          <a:p>
            <a:r>
              <a:rPr lang="es-US" sz="3100" b="1" noProof="0" dirty="0">
                <a:latin typeface="Franklin Gothic Book" panose="020B0503020102020204" pitchFamily="34" charset="0"/>
                <a:cs typeface="Calibri Light" panose="020F0302020204030204" pitchFamily="34" charset="0"/>
              </a:rPr>
              <a:t>Lavarse las manos</a:t>
            </a:r>
          </a:p>
        </p:txBody>
      </p:sp>
      <p:pic>
        <p:nvPicPr>
          <p:cNvPr id="5" name="Content Placeholder 12" descr="Alguien lavando sus manos">
            <a:extLst>
              <a:ext uri="{FF2B5EF4-FFF2-40B4-BE49-F238E27FC236}">
                <a16:creationId xmlns:a16="http://schemas.microsoft.com/office/drawing/2014/main" id="{7723650A-4840-6143-1EAE-0C090DAE17E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B8257799-1791-4FFB-991F-E95D73448FD1}"/>
              </a:ext>
            </a:extLst>
          </p:cNvPr>
          <p:cNvSpPr>
            <a:spLocks noGrp="1"/>
          </p:cNvSpPr>
          <p:nvPr>
            <p:ph sz="half" idx="1"/>
          </p:nvPr>
        </p:nvSpPr>
        <p:spPr>
          <a:xfrm>
            <a:off x="3167986" y="3752850"/>
            <a:ext cx="5614060" cy="2812319"/>
          </a:xfrm>
        </p:spPr>
        <p:txBody>
          <a:bodyPr vert="horz" lIns="91440" tIns="45720" rIns="91440" bIns="45720" rtlCol="0" anchor="ctr">
            <a:normAutofit/>
          </a:bodyPr>
          <a:lstStyle/>
          <a:p>
            <a:r>
              <a:rPr lang="es-US" sz="2300" noProof="0" dirty="0">
                <a:latin typeface="Franklin Gothic Book" panose="020B0503020102020204" pitchFamily="34" charset="0"/>
                <a:cs typeface="Calibri Light" panose="020F0302020204030204" pitchFamily="34" charset="0"/>
              </a:rPr>
              <a:t>Use jabón y agua (tibia o fría) para lavar las manos de los niños varias veces al día</a:t>
            </a:r>
          </a:p>
          <a:p>
            <a:r>
              <a:rPr lang="es-US" sz="2300" noProof="0" dirty="0">
                <a:latin typeface="Franklin Gothic Book" panose="020B0503020102020204" pitchFamily="34" charset="0"/>
                <a:cs typeface="Calibri Light" panose="020F0302020204030204" pitchFamily="34" charset="0"/>
              </a:rPr>
              <a:t>Los adultos deben lavarse las manos después de participar en actividades en las que puedan haber entrado en contacto con el plomo</a:t>
            </a:r>
          </a:p>
        </p:txBody>
      </p:sp>
      <p:sp>
        <p:nvSpPr>
          <p:cNvPr id="4" name="Slide Number Placeholder 5">
            <a:extLst>
              <a:ext uri="{FF2B5EF4-FFF2-40B4-BE49-F238E27FC236}">
                <a16:creationId xmlns:a16="http://schemas.microsoft.com/office/drawing/2014/main" id="{E4ECB590-C10D-0551-E40B-FC1E9C201E3C}"/>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39</a:t>
            </a:fld>
            <a:endParaRPr lang="en-US" dirty="0"/>
          </a:p>
        </p:txBody>
      </p:sp>
    </p:spTree>
    <p:extLst>
      <p:ext uri="{BB962C8B-B14F-4D97-AF65-F5344CB8AC3E}">
        <p14:creationId xmlns:p14="http://schemas.microsoft.com/office/powerpoint/2010/main" val="3867661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784F6-7364-44DE-BE45-F53DCD6644D0}"/>
              </a:ext>
            </a:extLst>
          </p:cNvPr>
          <p:cNvSpPr>
            <a:spLocks noGrp="1"/>
          </p:cNvSpPr>
          <p:nvPr>
            <p:ph type="title"/>
          </p:nvPr>
        </p:nvSpPr>
        <p:spPr>
          <a:xfrm>
            <a:off x="1580855" y="2644730"/>
            <a:ext cx="6001629" cy="1587732"/>
          </a:xfrm>
        </p:spPr>
        <p:txBody>
          <a:bodyPr>
            <a:noAutofit/>
          </a:bodyPr>
          <a:lstStyle/>
          <a:p>
            <a:pPr algn="ctr"/>
            <a:r>
              <a:rPr lang="es-US" sz="4100" noProof="0" dirty="0">
                <a:latin typeface="Franklin Gothic Book" panose="020B0503020102020204" pitchFamily="34" charset="0"/>
              </a:rPr>
              <a:t>¿Qué preguntas tiene sobre el plomo y el envenenamiento por plomo?</a:t>
            </a:r>
          </a:p>
        </p:txBody>
      </p:sp>
      <p:sp>
        <p:nvSpPr>
          <p:cNvPr id="4" name="Rectangle: Rounded Corners 3">
            <a:extLst>
              <a:ext uri="{FF2B5EF4-FFF2-40B4-BE49-F238E27FC236}">
                <a16:creationId xmlns:a16="http://schemas.microsoft.com/office/drawing/2014/main" id="{391BE18F-44E7-43F5-B205-335BE28C3AF2}"/>
              </a:ext>
              <a:ext uri="{C183D7F6-B498-43B3-948B-1728B52AA6E4}">
                <adec:decorative xmlns:adec="http://schemas.microsoft.com/office/drawing/2017/decorative" val="1"/>
              </a:ext>
            </a:extLst>
          </p:cNvPr>
          <p:cNvSpPr/>
          <p:nvPr/>
        </p:nvSpPr>
        <p:spPr>
          <a:xfrm>
            <a:off x="486710" y="1623526"/>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A634C1A8-4786-07CC-4B35-E3CADB6FA6FA}"/>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a:t>
            </a:fld>
            <a:endParaRPr lang="en-US" dirty="0"/>
          </a:p>
        </p:txBody>
      </p:sp>
    </p:spTree>
    <p:extLst>
      <p:ext uri="{BB962C8B-B14F-4D97-AF65-F5344CB8AC3E}">
        <p14:creationId xmlns:p14="http://schemas.microsoft.com/office/powerpoint/2010/main" val="3787285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5366423-4391-4EC2-BC91-84A85C7ADAA5}"/>
              </a:ext>
            </a:extLst>
          </p:cNvPr>
          <p:cNvSpPr txBox="1">
            <a:spLocks noGrp="1"/>
          </p:cNvSpPr>
          <p:nvPr>
            <p:ph type="title" idx="4294967295"/>
          </p:nvPr>
        </p:nvSpPr>
        <p:spPr>
          <a:xfrm>
            <a:off x="174173" y="3752850"/>
            <a:ext cx="3037356" cy="2452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Calibri Light" panose="020F0302020204030204" pitchFamily="34" charset="0"/>
              </a:rPr>
              <a:t>Jugar en la grama</a:t>
            </a:r>
          </a:p>
        </p:txBody>
      </p:sp>
      <p:pic>
        <p:nvPicPr>
          <p:cNvPr id="2" name="Picture 1" descr="Una familia jugando en la grama">
            <a:extLst>
              <a:ext uri="{FF2B5EF4-FFF2-40B4-BE49-F238E27FC236}">
                <a16:creationId xmlns:a16="http://schemas.microsoft.com/office/drawing/2014/main" id="{BFEB832D-9F23-548B-32A5-1CBCB6B094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78AFD16D-346A-4AA8-A3D0-3BFCA78D350D}"/>
              </a:ext>
            </a:extLst>
          </p:cNvPr>
          <p:cNvSpPr>
            <a:spLocks noGrp="1"/>
          </p:cNvSpPr>
          <p:nvPr>
            <p:ph sz="half" idx="2"/>
          </p:nvPr>
        </p:nvSpPr>
        <p:spPr>
          <a:xfrm>
            <a:off x="2493818" y="3556221"/>
            <a:ext cx="6650182" cy="3105139"/>
          </a:xfrm>
        </p:spPr>
        <p:txBody>
          <a:bodyPr vert="horz" lIns="91440" tIns="45720" rIns="91440" bIns="45720" rtlCol="0" anchor="ctr">
            <a:noAutofit/>
          </a:bodyPr>
          <a:lstStyle/>
          <a:p>
            <a:pPr marL="171450" lvl="0"/>
            <a:r>
              <a:rPr lang="es-US" sz="2200" dirty="0">
                <a:latin typeface="Franklin Gothic Book" panose="020B0503020102020204" pitchFamily="34" charset="0"/>
                <a:cs typeface="Calibri Light" panose="020F0302020204030204" pitchFamily="34" charset="0"/>
              </a:rPr>
              <a:t>Juegue</a:t>
            </a:r>
            <a:r>
              <a:rPr lang="es-US" sz="2200" noProof="0" dirty="0">
                <a:latin typeface="Franklin Gothic Book" panose="020B0503020102020204" pitchFamily="34" charset="0"/>
                <a:cs typeface="Calibri Light" panose="020F0302020204030204" pitchFamily="34" charset="0"/>
              </a:rPr>
              <a:t> en zonas de hierba o tierra no </a:t>
            </a:r>
            <a:r>
              <a:rPr lang="es-US" sz="2200" noProof="0">
                <a:latin typeface="Franklin Gothic Book" panose="020B0503020102020204" pitchFamily="34" charset="0"/>
                <a:cs typeface="Calibri Light" panose="020F0302020204030204" pitchFamily="34" charset="0"/>
              </a:rPr>
              <a:t>contaminada</a:t>
            </a:r>
            <a:endParaRPr lang="es-US" sz="2200" strike="sngStrike" noProof="0" dirty="0">
              <a:highlight>
                <a:srgbClr val="FFFF00"/>
              </a:highlight>
              <a:latin typeface="Franklin Gothic Book" panose="020B0503020102020204" pitchFamily="34" charset="0"/>
              <a:cs typeface="Calibri Light" panose="020F0302020204030204" pitchFamily="34" charset="0"/>
            </a:endParaRPr>
          </a:p>
          <a:p>
            <a:pPr marL="171450" lvl="0"/>
            <a:r>
              <a:rPr lang="es-US" sz="2200" noProof="0" dirty="0">
                <a:latin typeface="Franklin Gothic Book" panose="020B0503020102020204" pitchFamily="34" charset="0"/>
                <a:cs typeface="Calibri Light" panose="020F0302020204030204" pitchFamily="34" charset="0"/>
              </a:rPr>
              <a:t>Utilice zonas de pícnic, acampada (camping) y caminatas designadas</a:t>
            </a:r>
          </a:p>
          <a:p>
            <a:pPr marL="171450" lvl="0"/>
            <a:r>
              <a:rPr lang="es-US" sz="2200" noProof="0" dirty="0">
                <a:latin typeface="Franklin Gothic Book" panose="020B0503020102020204" pitchFamily="34" charset="0"/>
                <a:cs typeface="Calibri Light" panose="020F0302020204030204" pitchFamily="34" charset="0"/>
              </a:rPr>
              <a:t>Limpie y quite los zapatos y lávese las manos después de jugar fuera de casa</a:t>
            </a:r>
          </a:p>
          <a:p>
            <a:pPr marL="171450" lvl="0"/>
            <a:r>
              <a:rPr lang="es-US" sz="2200" noProof="0" dirty="0">
                <a:latin typeface="Franklin Gothic Book" panose="020B0503020102020204" pitchFamily="34" charset="0"/>
                <a:cs typeface="Calibri Light" panose="020F0302020204030204" pitchFamily="34" charset="0"/>
              </a:rPr>
              <a:t>Limpie las patas de las mascotas</a:t>
            </a:r>
          </a:p>
          <a:p>
            <a:pPr marL="171450" lvl="0"/>
            <a:r>
              <a:rPr lang="es-US" sz="2200" noProof="0" dirty="0">
                <a:latin typeface="Franklin Gothic Book" panose="020B0503020102020204" pitchFamily="34" charset="0"/>
                <a:cs typeface="Calibri Light" panose="020F0302020204030204" pitchFamily="34" charset="0"/>
              </a:rPr>
              <a:t>Coloque tapetes/alfombras para el polvo dentro y fuera de su casa</a:t>
            </a:r>
          </a:p>
        </p:txBody>
      </p:sp>
      <p:sp>
        <p:nvSpPr>
          <p:cNvPr id="3" name="Slide Number Placeholder 5">
            <a:extLst>
              <a:ext uri="{FF2B5EF4-FFF2-40B4-BE49-F238E27FC236}">
                <a16:creationId xmlns:a16="http://schemas.microsoft.com/office/drawing/2014/main" id="{6D3D0D98-4A36-F9F1-28B2-AEA7DD91F2F2}"/>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40</a:t>
            </a:fld>
            <a:endParaRPr lang="en-US" dirty="0"/>
          </a:p>
        </p:txBody>
      </p:sp>
    </p:spTree>
    <p:extLst>
      <p:ext uri="{BB962C8B-B14F-4D97-AF65-F5344CB8AC3E}">
        <p14:creationId xmlns:p14="http://schemas.microsoft.com/office/powerpoint/2010/main" val="1118476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360327-0115-9BE8-1F51-F0AEC145B5FF}"/>
              </a:ext>
            </a:extLst>
          </p:cNvPr>
          <p:cNvSpPr>
            <a:spLocks noGrp="1"/>
          </p:cNvSpPr>
          <p:nvPr>
            <p:ph type="title"/>
          </p:nvPr>
        </p:nvSpPr>
        <p:spPr>
          <a:xfrm>
            <a:off x="174173" y="3752850"/>
            <a:ext cx="3037356" cy="2452687"/>
          </a:xfrm>
        </p:spPr>
        <p:txBody>
          <a:bodyPr vert="horz" lIns="91440" tIns="45720" rIns="91440" bIns="45720" rtlCol="0" anchor="ctr">
            <a:normAutofit/>
          </a:bodyPr>
          <a:lstStyle/>
          <a:p>
            <a:r>
              <a:rPr lang="es-US" sz="3100" b="1" noProof="0" dirty="0">
                <a:latin typeface="Franklin Gothic Book" panose="020B0503020102020204" pitchFamily="34" charset="0"/>
                <a:cs typeface="Calibri Light" panose="020F0302020204030204" pitchFamily="34" charset="0"/>
              </a:rPr>
              <a:t>Contratar a profesionales del plomo certificados</a:t>
            </a:r>
          </a:p>
        </p:txBody>
      </p:sp>
      <p:pic>
        <p:nvPicPr>
          <p:cNvPr id="6" name="Content Placeholder 8" descr="Alguien realizando una inspección">
            <a:extLst>
              <a:ext uri="{FF2B5EF4-FFF2-40B4-BE49-F238E27FC236}">
                <a16:creationId xmlns:a16="http://schemas.microsoft.com/office/drawing/2014/main" id="{B352C50E-35A2-837C-FA7D-0379C0EF1F69}"/>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B38C7903-FE35-41A4-B76B-D509108EA111}"/>
              </a:ext>
            </a:extLst>
          </p:cNvPr>
          <p:cNvSpPr>
            <a:spLocks noGrp="1"/>
          </p:cNvSpPr>
          <p:nvPr>
            <p:ph sz="half" idx="1"/>
          </p:nvPr>
        </p:nvSpPr>
        <p:spPr>
          <a:xfrm>
            <a:off x="3558448" y="3752850"/>
            <a:ext cx="5585552" cy="2623790"/>
          </a:xfrm>
        </p:spPr>
        <p:txBody>
          <a:bodyPr vert="horz" lIns="91440" tIns="45720" rIns="91440" bIns="45720" rtlCol="0" anchor="ctr">
            <a:normAutofit lnSpcReduction="10000"/>
          </a:bodyPr>
          <a:lstStyle/>
          <a:p>
            <a:r>
              <a:rPr lang="es-US" sz="2300" noProof="0" dirty="0">
                <a:latin typeface="Franklin Gothic Book" panose="020B0503020102020204" pitchFamily="34" charset="0"/>
                <a:cs typeface="Calibri Light" panose="020F0302020204030204" pitchFamily="34" charset="0"/>
              </a:rPr>
              <a:t>Contrate un profesional certificado en prácticas de trabajo seguras con el plomo para obras de renovación y reparación de hogares construidas antes de 1978</a:t>
            </a:r>
          </a:p>
          <a:p>
            <a:r>
              <a:rPr lang="es-US" sz="2300" noProof="0" dirty="0">
                <a:latin typeface="Franklin Gothic Book" panose="020B0503020102020204" pitchFamily="34" charset="0"/>
                <a:cs typeface="Calibri Light" panose="020F0302020204030204" pitchFamily="34" charset="0"/>
              </a:rPr>
              <a:t>Asegúrese de que su contratista sea certificado en prácticas de trabajo seguras con el plomo</a:t>
            </a:r>
          </a:p>
          <a:p>
            <a:r>
              <a:rPr lang="es-US" sz="2300" b="1" noProof="0" dirty="0">
                <a:latin typeface="Franklin Gothic Book" panose="020B0503020102020204" pitchFamily="34" charset="0"/>
                <a:cs typeface="Calibri Light" panose="020F0302020204030204" pitchFamily="34" charset="0"/>
              </a:rPr>
              <a:t>www.epa.gov/lead/findacontractor</a:t>
            </a:r>
          </a:p>
        </p:txBody>
      </p:sp>
      <p:sp>
        <p:nvSpPr>
          <p:cNvPr id="4" name="Slide Number Placeholder 5">
            <a:extLst>
              <a:ext uri="{FF2B5EF4-FFF2-40B4-BE49-F238E27FC236}">
                <a16:creationId xmlns:a16="http://schemas.microsoft.com/office/drawing/2014/main" id="{12E35F6A-D507-A27E-3202-11E3AC28F80A}"/>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41</a:t>
            </a:fld>
            <a:endParaRPr lang="en-US" dirty="0"/>
          </a:p>
        </p:txBody>
      </p:sp>
    </p:spTree>
    <p:extLst>
      <p:ext uri="{BB962C8B-B14F-4D97-AF65-F5344CB8AC3E}">
        <p14:creationId xmlns:p14="http://schemas.microsoft.com/office/powerpoint/2010/main" val="3016132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9DFCFC-A794-63CF-2EF3-A9CAC60B8C14}"/>
              </a:ext>
            </a:extLst>
          </p:cNvPr>
          <p:cNvSpPr txBox="1">
            <a:spLocks noGrp="1"/>
          </p:cNvSpPr>
          <p:nvPr>
            <p:ph type="title" idx="4294967295"/>
          </p:nvPr>
        </p:nvSpPr>
        <p:spPr>
          <a:xfrm>
            <a:off x="174173" y="3752850"/>
            <a:ext cx="3037356" cy="2452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Calibri Light" panose="020F0302020204030204" pitchFamily="34" charset="0"/>
              </a:rPr>
              <a:t>Contratar a profesionales del plomo certificados </a:t>
            </a:r>
            <a:r>
              <a:rPr kumimoji="0" lang="es-ES" sz="3100" b="1" i="0" u="none" strike="noStrike" kern="1200" cap="none" spc="0" normalizeH="0" baseline="0" noProof="0" dirty="0">
                <a:ln>
                  <a:noFill/>
                </a:ln>
                <a:solidFill>
                  <a:schemeClr val="bg1"/>
                </a:solidFill>
                <a:effectLst/>
                <a:uLnTx/>
                <a:uFillTx/>
                <a:latin typeface="Franklin Gothic Book" panose="020B0503020102020204" pitchFamily="34" charset="0"/>
                <a:ea typeface="+mj-ea"/>
                <a:cs typeface="Calibri Light" panose="020F0302020204030204" pitchFamily="34" charset="0"/>
              </a:rPr>
              <a:t>2</a:t>
            </a:r>
            <a:endParaRPr kumimoji="0" lang="es-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Calibri Light" panose="020F0302020204030204" pitchFamily="34" charset="0"/>
            </a:endParaRPr>
          </a:p>
        </p:txBody>
      </p:sp>
      <p:pic>
        <p:nvPicPr>
          <p:cNvPr id="13" name="Picture 12" descr="Espectrómetro xrf portátil">
            <a:extLst>
              <a:ext uri="{FF2B5EF4-FFF2-40B4-BE49-F238E27FC236}">
                <a16:creationId xmlns:a16="http://schemas.microsoft.com/office/drawing/2014/main" id="{B3A13D85-FB02-B027-C183-F6B5059600B0}"/>
              </a:ext>
            </a:extLst>
          </p:cNvPr>
          <p:cNvPicPr>
            <a:picLocks noChangeAspect="1"/>
          </p:cNvPicPr>
          <p:nvPr/>
        </p:nvPicPr>
        <p:blipFill rotWithShape="1">
          <a:blip r:embed="rId3">
            <a:extLst>
              <a:ext uri="{28A0092B-C50C-407E-A947-70E740481C1C}">
                <a14:useLocalDpi xmlns:a14="http://schemas.microsoft.com/office/drawing/2010/main" val="0"/>
              </a:ext>
            </a:extLst>
          </a:blip>
          <a:srcRect t="15180" b="19632"/>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9" name="Content Placeholder 2">
            <a:extLst>
              <a:ext uri="{FF2B5EF4-FFF2-40B4-BE49-F238E27FC236}">
                <a16:creationId xmlns:a16="http://schemas.microsoft.com/office/drawing/2014/main" id="{BDE3ECEB-3CA7-A51C-EAF1-66D2CD338AF5}"/>
              </a:ext>
            </a:extLst>
          </p:cNvPr>
          <p:cNvSpPr>
            <a:spLocks noGrp="1"/>
          </p:cNvSpPr>
          <p:nvPr>
            <p:ph sz="half" idx="1"/>
          </p:nvPr>
        </p:nvSpPr>
        <p:spPr>
          <a:xfrm>
            <a:off x="3396342" y="3752850"/>
            <a:ext cx="5747657" cy="2452687"/>
          </a:xfrm>
        </p:spPr>
        <p:txBody>
          <a:bodyPr vert="horz" lIns="91440" tIns="45720" rIns="91440" bIns="45720" rtlCol="0" anchor="ctr">
            <a:noAutofit/>
          </a:bodyPr>
          <a:lstStyle/>
          <a:p>
            <a:r>
              <a:rPr lang="es-ES" sz="2300" noProof="0" dirty="0">
                <a:latin typeface="Franklin Gothic Book" panose="020B0503020102020204" pitchFamily="34" charset="0"/>
                <a:cs typeface="Calibri Light" panose="020F0302020204030204" pitchFamily="34" charset="0"/>
              </a:rPr>
              <a:t>Reglamento estatal de [nombre de la Comunidad]: </a:t>
            </a:r>
          </a:p>
          <a:p>
            <a:r>
              <a:rPr lang="es-ES" sz="2300" noProof="0" dirty="0">
                <a:latin typeface="Franklin Gothic Book" panose="020B0503020102020204" pitchFamily="34" charset="0"/>
                <a:cs typeface="Calibri Light" panose="020F0302020204030204" pitchFamily="34" charset="0"/>
              </a:rPr>
              <a:t>Llame a la línea de atención telefónica de [Comunidad] al [XXX-XXX-XXXX] para obtener ayuda</a:t>
            </a:r>
            <a:endParaRPr lang="es-US" sz="2300" noProof="0" dirty="0">
              <a:latin typeface="Franklin Gothic Book" panose="020B0503020102020204" pitchFamily="34" charset="0"/>
              <a:cs typeface="Calibri Light" panose="020F0302020204030204" pitchFamily="34" charset="0"/>
            </a:endParaRPr>
          </a:p>
        </p:txBody>
      </p:sp>
      <p:sp>
        <p:nvSpPr>
          <p:cNvPr id="20" name="Slide Number Placeholder 5">
            <a:extLst>
              <a:ext uri="{FF2B5EF4-FFF2-40B4-BE49-F238E27FC236}">
                <a16:creationId xmlns:a16="http://schemas.microsoft.com/office/drawing/2014/main" id="{4349F8A2-2E68-25BB-0ED4-3631AAE55019}"/>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42</a:t>
            </a:fld>
            <a:endParaRPr lang="en-US" dirty="0"/>
          </a:p>
        </p:txBody>
      </p:sp>
    </p:spTree>
    <p:extLst>
      <p:ext uri="{BB962C8B-B14F-4D97-AF65-F5344CB8AC3E}">
        <p14:creationId xmlns:p14="http://schemas.microsoft.com/office/powerpoint/2010/main" val="607552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8C33-66CE-448D-BA13-2C3EF0B2F367}"/>
              </a:ext>
            </a:extLst>
          </p:cNvPr>
          <p:cNvSpPr>
            <a:spLocks noGrp="1"/>
          </p:cNvSpPr>
          <p:nvPr>
            <p:ph type="title"/>
          </p:nvPr>
        </p:nvSpPr>
        <p:spPr>
          <a:xfrm>
            <a:off x="317216" y="3848101"/>
            <a:ext cx="3111784" cy="2452687"/>
          </a:xfrm>
        </p:spPr>
        <p:txBody>
          <a:bodyPr vert="horz" lIns="91440" tIns="45720" rIns="91440" bIns="45720" rtlCol="0" anchor="ctr">
            <a:normAutofit/>
          </a:bodyPr>
          <a:lstStyle/>
          <a:p>
            <a:r>
              <a:rPr lang="es-US" sz="3100" b="1" noProof="0" dirty="0">
                <a:latin typeface="Franklin Gothic Book" panose="020B0503020102020204" pitchFamily="34" charset="0"/>
                <a:cs typeface="Calibri Light" panose="020F0302020204030204" pitchFamily="34" charset="0"/>
              </a:rPr>
              <a:t>Ducharse y cambiarse</a:t>
            </a:r>
          </a:p>
        </p:txBody>
      </p:sp>
      <p:pic>
        <p:nvPicPr>
          <p:cNvPr id="7" name="Content Placeholder 8" descr="Alguien poniendo ropa en una lavadora">
            <a:extLst>
              <a:ext uri="{FF2B5EF4-FFF2-40B4-BE49-F238E27FC236}">
                <a16:creationId xmlns:a16="http://schemas.microsoft.com/office/drawing/2014/main" id="{217B47D3-687A-65B7-7431-EFD0A3ADA4F6}"/>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C7ACC144-A608-4B2E-A7F7-9A3EDFF7453E}"/>
              </a:ext>
            </a:extLst>
          </p:cNvPr>
          <p:cNvSpPr>
            <a:spLocks noGrp="1"/>
          </p:cNvSpPr>
          <p:nvPr>
            <p:ph sz="half" idx="2"/>
          </p:nvPr>
        </p:nvSpPr>
        <p:spPr>
          <a:xfrm>
            <a:off x="3657600" y="3839936"/>
            <a:ext cx="5355770" cy="2452687"/>
          </a:xfrm>
        </p:spPr>
        <p:txBody>
          <a:bodyPr vert="horz" lIns="91440" tIns="45720" rIns="91440" bIns="45720" rtlCol="0" anchor="ctr">
            <a:normAutofit/>
          </a:bodyPr>
          <a:lstStyle/>
          <a:p>
            <a:r>
              <a:rPr lang="es-US" sz="2300" noProof="0" dirty="0">
                <a:latin typeface="Franklin Gothic Book" panose="020B0503020102020204" pitchFamily="34" charset="0"/>
                <a:cs typeface="Calibri Light" panose="020F0302020204030204" pitchFamily="34" charset="0"/>
              </a:rPr>
              <a:t>Limpie o quítese la ropa y los zapatos de trabajo antes de entrar en casa </a:t>
            </a:r>
          </a:p>
          <a:p>
            <a:r>
              <a:rPr lang="es-US" sz="2300" noProof="0" dirty="0">
                <a:latin typeface="Franklin Gothic Book" panose="020B0503020102020204" pitchFamily="34" charset="0"/>
                <a:cs typeface="Calibri Light" panose="020F0302020204030204" pitchFamily="34" charset="0"/>
              </a:rPr>
              <a:t>Lave la ropa de trabajo por</a:t>
            </a:r>
            <a:r>
              <a:rPr lang="es-US" sz="2300" b="1" noProof="0" dirty="0">
                <a:latin typeface="Franklin Gothic Book" panose="020B0503020102020204" pitchFamily="34" charset="0"/>
                <a:cs typeface="Calibri Light" panose="020F0302020204030204" pitchFamily="34" charset="0"/>
              </a:rPr>
              <a:t> </a:t>
            </a:r>
            <a:r>
              <a:rPr lang="es-US" sz="2300" noProof="0" dirty="0">
                <a:latin typeface="Franklin Gothic Book" panose="020B0503020102020204" pitchFamily="34" charset="0"/>
                <a:cs typeface="Calibri Light" panose="020F0302020204030204" pitchFamily="34" charset="0"/>
              </a:rPr>
              <a:t>separado</a:t>
            </a:r>
          </a:p>
          <a:p>
            <a:r>
              <a:rPr lang="es-US" sz="2300" noProof="0" dirty="0">
                <a:latin typeface="Franklin Gothic Book" panose="020B0503020102020204" pitchFamily="34" charset="0"/>
                <a:cs typeface="Calibri Light" panose="020F0302020204030204" pitchFamily="34" charset="0"/>
              </a:rPr>
              <a:t>Tome una ducha después de actividades en las que puede haber sido expuesto al plomo</a:t>
            </a:r>
          </a:p>
        </p:txBody>
      </p:sp>
      <p:sp>
        <p:nvSpPr>
          <p:cNvPr id="3" name="Slide Number Placeholder 5">
            <a:extLst>
              <a:ext uri="{FF2B5EF4-FFF2-40B4-BE49-F238E27FC236}">
                <a16:creationId xmlns:a16="http://schemas.microsoft.com/office/drawing/2014/main" id="{87594BFE-807F-CCF6-AA0D-3474151E635C}"/>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43</a:t>
            </a:fld>
            <a:endParaRPr lang="en-US" dirty="0"/>
          </a:p>
        </p:txBody>
      </p:sp>
    </p:spTree>
    <p:extLst>
      <p:ext uri="{BB962C8B-B14F-4D97-AF65-F5344CB8AC3E}">
        <p14:creationId xmlns:p14="http://schemas.microsoft.com/office/powerpoint/2010/main" val="1190864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6A4C-58D7-4A0E-B8DA-BB072FC0D559}"/>
              </a:ext>
            </a:extLst>
          </p:cNvPr>
          <p:cNvSpPr>
            <a:spLocks noGrp="1"/>
          </p:cNvSpPr>
          <p:nvPr>
            <p:ph type="title"/>
          </p:nvPr>
        </p:nvSpPr>
        <p:spPr>
          <a:xfrm>
            <a:off x="185060" y="3883477"/>
            <a:ext cx="3156855" cy="2452687"/>
          </a:xfrm>
        </p:spPr>
        <p:txBody>
          <a:bodyPr vert="horz" lIns="91440" tIns="45720" rIns="91440" bIns="45720" rtlCol="0" anchor="ctr">
            <a:normAutofit/>
          </a:bodyPr>
          <a:lstStyle/>
          <a:p>
            <a:r>
              <a:rPr lang="es-US" sz="3100" b="1" noProof="0" dirty="0">
                <a:latin typeface="Franklin Gothic Book" panose="020B0503020102020204" pitchFamily="34" charset="0"/>
                <a:cs typeface="Calibri Light" panose="020F0302020204030204" pitchFamily="34" charset="0"/>
              </a:rPr>
              <a:t>Lavar los juguetes, bobos (chupetes) y biberones</a:t>
            </a:r>
          </a:p>
        </p:txBody>
      </p:sp>
      <p:pic>
        <p:nvPicPr>
          <p:cNvPr id="7" name="Content Placeholder 8" descr="Juguetes, bobos, chupetes, biberones y pañales">
            <a:extLst>
              <a:ext uri="{FF2B5EF4-FFF2-40B4-BE49-F238E27FC236}">
                <a16:creationId xmlns:a16="http://schemas.microsoft.com/office/drawing/2014/main" id="{C898BA16-8359-ACDE-F168-DB0F9E0929AE}"/>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4D4FAE2A-07D2-4FAD-BACA-EEF6D833072E}"/>
              </a:ext>
            </a:extLst>
          </p:cNvPr>
          <p:cNvSpPr>
            <a:spLocks noGrp="1"/>
          </p:cNvSpPr>
          <p:nvPr>
            <p:ph sz="half" idx="1"/>
          </p:nvPr>
        </p:nvSpPr>
        <p:spPr>
          <a:xfrm>
            <a:off x="3461656" y="4046764"/>
            <a:ext cx="5606143" cy="2452687"/>
          </a:xfrm>
        </p:spPr>
        <p:txBody>
          <a:bodyPr vert="horz" lIns="91440" tIns="45720" rIns="91440" bIns="45720" rtlCol="0" anchor="ctr">
            <a:normAutofit/>
          </a:bodyPr>
          <a:lstStyle/>
          <a:p>
            <a:pPr lvl="0"/>
            <a:r>
              <a:rPr lang="es-US" sz="2300" noProof="0" dirty="0">
                <a:latin typeface="Franklin Gothic Book" panose="020B0503020102020204" pitchFamily="34" charset="0"/>
                <a:cs typeface="Calibri Light" panose="020F0302020204030204" pitchFamily="34" charset="0"/>
              </a:rPr>
              <a:t>Lave con frecuencia los biberones, los bobos(chupetes) y los juguetes, como los muñecos de peluche</a:t>
            </a:r>
          </a:p>
          <a:p>
            <a:pPr lvl="0"/>
            <a:r>
              <a:rPr lang="es-US" sz="2300" noProof="0" dirty="0">
                <a:latin typeface="Franklin Gothic Book" panose="020B0503020102020204" pitchFamily="34" charset="0"/>
                <a:cs typeface="Calibri Light" panose="020F0302020204030204" pitchFamily="34" charset="0"/>
              </a:rPr>
              <a:t>No deje que los niños muerdan juguetes pintados, antepechos/ alféizares de ventanas u otras superficies pintadas</a:t>
            </a:r>
          </a:p>
          <a:p>
            <a:endParaRPr lang="es-US" sz="1600" noProof="0" dirty="0"/>
          </a:p>
        </p:txBody>
      </p:sp>
      <p:sp>
        <p:nvSpPr>
          <p:cNvPr id="4" name="Slide Number Placeholder 5">
            <a:extLst>
              <a:ext uri="{FF2B5EF4-FFF2-40B4-BE49-F238E27FC236}">
                <a16:creationId xmlns:a16="http://schemas.microsoft.com/office/drawing/2014/main" id="{0C77000F-4299-9AFD-D32E-20630642894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44</a:t>
            </a:fld>
            <a:endParaRPr lang="en-US" dirty="0"/>
          </a:p>
        </p:txBody>
      </p:sp>
    </p:spTree>
    <p:extLst>
      <p:ext uri="{BB962C8B-B14F-4D97-AF65-F5344CB8AC3E}">
        <p14:creationId xmlns:p14="http://schemas.microsoft.com/office/powerpoint/2010/main" val="14454649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4FEDD-16BA-4D21-A1E9-4E3A08BFC0AD}"/>
              </a:ext>
            </a:extLst>
          </p:cNvPr>
          <p:cNvSpPr>
            <a:spLocks noGrp="1"/>
          </p:cNvSpPr>
          <p:nvPr>
            <p:ph type="title"/>
          </p:nvPr>
        </p:nvSpPr>
        <p:spPr>
          <a:xfrm>
            <a:off x="175701" y="3752850"/>
            <a:ext cx="2807227" cy="2452687"/>
          </a:xfrm>
        </p:spPr>
        <p:txBody>
          <a:bodyPr vert="horz" lIns="91440" tIns="45720" rIns="91440" bIns="45720" rtlCol="0" anchor="ctr">
            <a:normAutofit/>
          </a:bodyPr>
          <a:lstStyle/>
          <a:p>
            <a:r>
              <a:rPr lang="es-US" sz="3100" b="1" noProof="0" dirty="0">
                <a:latin typeface="Franklin Gothic Book" panose="020B0503020102020204" pitchFamily="34" charset="0"/>
                <a:cs typeface="Calibri Light" panose="020F0302020204030204" pitchFamily="34" charset="0"/>
              </a:rPr>
              <a:t>Hacer correr el agua</a:t>
            </a:r>
          </a:p>
        </p:txBody>
      </p:sp>
      <p:pic>
        <p:nvPicPr>
          <p:cNvPr id="5" name="Picture 4" descr="Grifo con agua corriente">
            <a:extLst>
              <a:ext uri="{FF2B5EF4-FFF2-40B4-BE49-F238E27FC236}">
                <a16:creationId xmlns:a16="http://schemas.microsoft.com/office/drawing/2014/main" id="{C40BE333-AAEF-A703-3BCD-7957649A5A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3B009F15-AB80-445D-AC3F-383E78811702}"/>
              </a:ext>
            </a:extLst>
          </p:cNvPr>
          <p:cNvSpPr>
            <a:spLocks noGrp="1"/>
          </p:cNvSpPr>
          <p:nvPr>
            <p:ph sz="half" idx="2"/>
          </p:nvPr>
        </p:nvSpPr>
        <p:spPr>
          <a:xfrm>
            <a:off x="3255072" y="3773672"/>
            <a:ext cx="5888928" cy="2791497"/>
          </a:xfrm>
        </p:spPr>
        <p:txBody>
          <a:bodyPr vert="horz" lIns="91440" tIns="45720" rIns="91440" bIns="45720" rtlCol="0" anchor="ctr">
            <a:normAutofit/>
          </a:bodyPr>
          <a:lstStyle/>
          <a:p>
            <a:r>
              <a:rPr lang="es-US" sz="2300" noProof="0" dirty="0">
                <a:latin typeface="Franklin Gothic Book" panose="020B0503020102020204" pitchFamily="34" charset="0"/>
                <a:cs typeface="Calibri Light" panose="020F0302020204030204" pitchFamily="34" charset="0"/>
              </a:rPr>
              <a:t>Antes de beber, descargue las tuberías de casa abriendo la llave, tomando una ducha, lavando una tanda de ropa o los platos</a:t>
            </a:r>
          </a:p>
          <a:p>
            <a:r>
              <a:rPr lang="es-US" sz="2300" noProof="0" dirty="0">
                <a:latin typeface="Franklin Gothic Book" panose="020B0503020102020204" pitchFamily="34" charset="0"/>
                <a:cs typeface="Calibri Light" panose="020F0302020204030204" pitchFamily="34" charset="0"/>
              </a:rPr>
              <a:t>Utilice un filtro certificado para eliminar el plomo</a:t>
            </a:r>
          </a:p>
          <a:p>
            <a:r>
              <a:rPr lang="es-US" sz="2300" noProof="0" dirty="0">
                <a:latin typeface="Franklin Gothic Book" panose="020B0503020102020204" pitchFamily="34" charset="0"/>
                <a:cs typeface="Calibri Light" panose="020F0302020204030204" pitchFamily="34" charset="0"/>
              </a:rPr>
              <a:t>Limpie la rejilla de la llave regularmente</a:t>
            </a:r>
          </a:p>
        </p:txBody>
      </p:sp>
      <p:sp>
        <p:nvSpPr>
          <p:cNvPr id="3" name="Slide Number Placeholder 5">
            <a:extLst>
              <a:ext uri="{FF2B5EF4-FFF2-40B4-BE49-F238E27FC236}">
                <a16:creationId xmlns:a16="http://schemas.microsoft.com/office/drawing/2014/main" id="{58D786A2-C1E2-AFB7-DA2D-04CC35669A77}"/>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45</a:t>
            </a:fld>
            <a:endParaRPr lang="en-US" dirty="0"/>
          </a:p>
        </p:txBody>
      </p:sp>
    </p:spTree>
    <p:extLst>
      <p:ext uri="{BB962C8B-B14F-4D97-AF65-F5344CB8AC3E}">
        <p14:creationId xmlns:p14="http://schemas.microsoft.com/office/powerpoint/2010/main" val="3253066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B1F00F-9822-B0E6-4E96-F6558E1E7856}"/>
              </a:ext>
            </a:extLst>
          </p:cNvPr>
          <p:cNvSpPr>
            <a:spLocks noGrp="1"/>
          </p:cNvSpPr>
          <p:nvPr>
            <p:ph type="title"/>
          </p:nvPr>
        </p:nvSpPr>
        <p:spPr>
          <a:xfrm>
            <a:off x="175701" y="3752850"/>
            <a:ext cx="2807227" cy="2452687"/>
          </a:xfrm>
        </p:spPr>
        <p:txBody>
          <a:bodyPr vert="horz" lIns="91440" tIns="45720" rIns="91440" bIns="45720" rtlCol="0" anchor="ctr">
            <a:normAutofit/>
          </a:bodyPr>
          <a:lstStyle/>
          <a:p>
            <a:r>
              <a:rPr lang="es-US" sz="3100" b="1" noProof="0" dirty="0">
                <a:latin typeface="Franklin Gothic Book" panose="020B0503020102020204" pitchFamily="34" charset="0"/>
                <a:cs typeface="Calibri Light" panose="020F0302020204030204" pitchFamily="34" charset="0"/>
              </a:rPr>
              <a:t>Hacer correr el agua </a:t>
            </a:r>
            <a:r>
              <a:rPr lang="es-US" sz="3100" b="1" noProof="0" dirty="0">
                <a:solidFill>
                  <a:schemeClr val="bg1"/>
                </a:solidFill>
                <a:latin typeface="Franklin Gothic Book" panose="020B0503020102020204" pitchFamily="34" charset="0"/>
                <a:cs typeface="Calibri Light" panose="020F0302020204030204" pitchFamily="34" charset="0"/>
              </a:rPr>
              <a:t>2</a:t>
            </a:r>
            <a:endParaRPr lang="es-US" sz="3100" b="1" noProof="0" dirty="0">
              <a:latin typeface="Franklin Gothic Book" panose="020B0503020102020204" pitchFamily="34" charset="0"/>
              <a:cs typeface="Calibri Light" panose="020F0302020204030204" pitchFamily="34" charset="0"/>
            </a:endParaRPr>
          </a:p>
        </p:txBody>
      </p:sp>
      <p:pic>
        <p:nvPicPr>
          <p:cNvPr id="3" name="Picture 2" descr="Ducha con agua corriente">
            <a:extLst>
              <a:ext uri="{FF2B5EF4-FFF2-40B4-BE49-F238E27FC236}">
                <a16:creationId xmlns:a16="http://schemas.microsoft.com/office/drawing/2014/main" id="{238563F9-160C-DB42-EC97-A25B710A80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Content Placeholder 3">
            <a:extLst>
              <a:ext uri="{FF2B5EF4-FFF2-40B4-BE49-F238E27FC236}">
                <a16:creationId xmlns:a16="http://schemas.microsoft.com/office/drawing/2014/main" id="{33954C2E-68EE-009A-48C9-262FD6563B9E}"/>
              </a:ext>
            </a:extLst>
          </p:cNvPr>
          <p:cNvSpPr txBox="1">
            <a:spLocks/>
          </p:cNvSpPr>
          <p:nvPr/>
        </p:nvSpPr>
        <p:spPr>
          <a:xfrm>
            <a:off x="2859314" y="3710614"/>
            <a:ext cx="6284686" cy="293169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US" sz="2300" dirty="0">
                <a:latin typeface="Franklin Gothic Book" panose="020B0503020102020204" pitchFamily="34" charset="0"/>
              </a:rPr>
              <a:t>Póngase en contacto con su proveedor de agua o con un plomero profesional para:</a:t>
            </a:r>
          </a:p>
          <a:p>
            <a:pPr lvl="1"/>
            <a:r>
              <a:rPr lang="es-US" sz="2300" dirty="0">
                <a:latin typeface="Franklin Gothic Book" panose="020B0503020102020204" pitchFamily="34" charset="0"/>
              </a:rPr>
              <a:t>Determinar si la tubería que conecta su casa con la principal (línea de servicio) está hecha de plomo</a:t>
            </a:r>
          </a:p>
          <a:p>
            <a:pPr lvl="1"/>
            <a:r>
              <a:rPr lang="es-US" sz="2300" dirty="0">
                <a:latin typeface="Franklin Gothic Book" panose="020B0503020102020204" pitchFamily="34" charset="0"/>
              </a:rPr>
              <a:t>Realizar un análisis de su agua para plomo</a:t>
            </a:r>
          </a:p>
          <a:p>
            <a:pPr lvl="1"/>
            <a:r>
              <a:rPr lang="es-US" sz="2300" dirty="0">
                <a:latin typeface="Franklin Gothic Book" panose="020B0503020102020204" pitchFamily="34" charset="0"/>
              </a:rPr>
              <a:t>Aprender sobre los niveles de plomo en su agua potable</a:t>
            </a:r>
          </a:p>
        </p:txBody>
      </p:sp>
      <p:sp>
        <p:nvSpPr>
          <p:cNvPr id="2" name="Slide Number Placeholder 5">
            <a:extLst>
              <a:ext uri="{FF2B5EF4-FFF2-40B4-BE49-F238E27FC236}">
                <a16:creationId xmlns:a16="http://schemas.microsoft.com/office/drawing/2014/main" id="{E9E5BF07-78EB-2E8A-52B4-AF045E1663C8}"/>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46</a:t>
            </a:fld>
            <a:endParaRPr lang="en-US" dirty="0"/>
          </a:p>
        </p:txBody>
      </p:sp>
    </p:spTree>
    <p:extLst>
      <p:ext uri="{BB962C8B-B14F-4D97-AF65-F5344CB8AC3E}">
        <p14:creationId xmlns:p14="http://schemas.microsoft.com/office/powerpoint/2010/main" val="42681021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D3F2E4A-0DB7-1250-F07D-88B9D8933AAD}"/>
              </a:ext>
            </a:extLst>
          </p:cNvPr>
          <p:cNvSpPr>
            <a:spLocks noGrp="1"/>
          </p:cNvSpPr>
          <p:nvPr>
            <p:ph type="title"/>
          </p:nvPr>
        </p:nvSpPr>
        <p:spPr>
          <a:xfrm>
            <a:off x="175701" y="3752850"/>
            <a:ext cx="2807227" cy="2452687"/>
          </a:xfrm>
        </p:spPr>
        <p:txBody>
          <a:bodyPr vert="horz" lIns="91440" tIns="45720" rIns="91440" bIns="45720" rtlCol="0" anchor="ctr">
            <a:normAutofit/>
          </a:bodyPr>
          <a:lstStyle/>
          <a:p>
            <a:r>
              <a:rPr lang="es-US" sz="3100" b="1" noProof="0" dirty="0">
                <a:latin typeface="Franklin Gothic Book" panose="020B0503020102020204" pitchFamily="34" charset="0"/>
                <a:cs typeface="Calibri Light" panose="020F0302020204030204" pitchFamily="34" charset="0"/>
              </a:rPr>
              <a:t>Hacer correr el agua </a:t>
            </a:r>
            <a:r>
              <a:rPr lang="es-US" sz="3100" b="1" dirty="0">
                <a:solidFill>
                  <a:schemeClr val="bg1"/>
                </a:solidFill>
                <a:latin typeface="Franklin Gothic Book" panose="020B0503020102020204" pitchFamily="34" charset="0"/>
                <a:cs typeface="Calibri Light" panose="020F0302020204030204" pitchFamily="34" charset="0"/>
              </a:rPr>
              <a:t>3</a:t>
            </a:r>
            <a:endParaRPr lang="es-US" sz="3100" b="1" noProof="0" dirty="0">
              <a:latin typeface="Franklin Gothic Book" panose="020B0503020102020204" pitchFamily="34" charset="0"/>
              <a:cs typeface="Calibri Light" panose="020F0302020204030204" pitchFamily="34" charset="0"/>
            </a:endParaRPr>
          </a:p>
        </p:txBody>
      </p:sp>
      <p:pic>
        <p:nvPicPr>
          <p:cNvPr id="5" name="Content Placeholder 8" descr="Alguien realizando una inspección de agua">
            <a:extLst>
              <a:ext uri="{FF2B5EF4-FFF2-40B4-BE49-F238E27FC236}">
                <a16:creationId xmlns:a16="http://schemas.microsoft.com/office/drawing/2014/main" id="{769C8289-2C6C-9BCE-E722-DBE2BF4162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0"/>
            <a:ext cx="914400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3B009F15-AB80-445D-AC3F-383E78811702}"/>
              </a:ext>
            </a:extLst>
          </p:cNvPr>
          <p:cNvSpPr>
            <a:spLocks noGrp="1"/>
          </p:cNvSpPr>
          <p:nvPr>
            <p:ph sz="half" idx="2"/>
          </p:nvPr>
        </p:nvSpPr>
        <p:spPr>
          <a:xfrm>
            <a:off x="2934119" y="3710613"/>
            <a:ext cx="6184905" cy="2812319"/>
          </a:xfrm>
        </p:spPr>
        <p:txBody>
          <a:bodyPr vert="horz" lIns="91440" tIns="45720" rIns="91440" bIns="45720" rtlCol="0" anchor="ctr">
            <a:noAutofit/>
          </a:bodyPr>
          <a:lstStyle/>
          <a:p>
            <a:r>
              <a:rPr lang="es-US" sz="2300" noProof="0" dirty="0">
                <a:latin typeface="Franklin Gothic Book" panose="020B0503020102020204" pitchFamily="34" charset="0"/>
                <a:cs typeface="Calibri Light" panose="020F0302020204030204" pitchFamily="34" charset="0"/>
              </a:rPr>
              <a:t>Si el agua que recibe procede de un pozo o de una cisterna</a:t>
            </a:r>
            <a:r>
              <a:rPr lang="es-US" sz="2300" noProof="0">
                <a:latin typeface="Franklin Gothic Book" panose="020B0503020102020204" pitchFamily="34" charset="0"/>
                <a:cs typeface="Calibri Light" panose="020F0302020204030204" pitchFamily="34" charset="0"/>
              </a:rPr>
              <a:t>,</a:t>
            </a:r>
            <a:r>
              <a:rPr lang="es-US" sz="2300" noProof="0" dirty="0">
                <a:latin typeface="Franklin Gothic Book" panose="020B0503020102020204" pitchFamily="34" charset="0"/>
                <a:cs typeface="Calibri Light" panose="020F0302020204030204" pitchFamily="34" charset="0"/>
              </a:rPr>
              <a:t> consulte a su departamento de salud o al proveedor de agua cercana para obtener información sobre el agua de su zona</a:t>
            </a:r>
          </a:p>
          <a:p>
            <a:r>
              <a:rPr lang="es-US" sz="2300" noProof="0" dirty="0">
                <a:latin typeface="Franklin Gothic Book" panose="020B0503020102020204" pitchFamily="34" charset="0"/>
                <a:cs typeface="Calibri Light" panose="020F0302020204030204" pitchFamily="34" charset="0"/>
              </a:rPr>
              <a:t>Tenga en cuenta cualquier trabajo de construcción o mantenimiento que pueda alterar su línea de servicio de plomo</a:t>
            </a:r>
          </a:p>
        </p:txBody>
      </p:sp>
      <p:sp>
        <p:nvSpPr>
          <p:cNvPr id="3" name="Slide Number Placeholder 5">
            <a:extLst>
              <a:ext uri="{FF2B5EF4-FFF2-40B4-BE49-F238E27FC236}">
                <a16:creationId xmlns:a16="http://schemas.microsoft.com/office/drawing/2014/main" id="{1B56EB76-13AC-941F-BE2B-AE559EED21FA}"/>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47</a:t>
            </a:fld>
            <a:endParaRPr lang="en-US" dirty="0"/>
          </a:p>
        </p:txBody>
      </p:sp>
    </p:spTree>
    <p:extLst>
      <p:ext uri="{BB962C8B-B14F-4D97-AF65-F5344CB8AC3E}">
        <p14:creationId xmlns:p14="http://schemas.microsoft.com/office/powerpoint/2010/main" val="35687108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CBE4EB-B63E-1761-9546-ED2FA132B3CA}"/>
              </a:ext>
            </a:extLst>
          </p:cNvPr>
          <p:cNvSpPr txBox="1">
            <a:spLocks noGrp="1"/>
          </p:cNvSpPr>
          <p:nvPr>
            <p:ph type="title" idx="4294967295"/>
          </p:nvPr>
        </p:nvSpPr>
        <p:spPr>
          <a:xfrm>
            <a:off x="360759" y="3752849"/>
            <a:ext cx="2468166" cy="2452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s-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mj-cs"/>
              </a:rPr>
              <a:t>Análisis para sus hijos</a:t>
            </a:r>
          </a:p>
        </p:txBody>
      </p:sp>
      <p:pic>
        <p:nvPicPr>
          <p:cNvPr id="11" name="Picture 10" descr="Medico hablando con una mama y su hijo">
            <a:extLst>
              <a:ext uri="{FF2B5EF4-FFF2-40B4-BE49-F238E27FC236}">
                <a16:creationId xmlns:a16="http://schemas.microsoft.com/office/drawing/2014/main" id="{3253BEFC-CF8C-189D-E652-0C53C962E6D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Content Placeholder 2">
            <a:extLst>
              <a:ext uri="{FF2B5EF4-FFF2-40B4-BE49-F238E27FC236}">
                <a16:creationId xmlns:a16="http://schemas.microsoft.com/office/drawing/2014/main" id="{772111A6-DAB7-60D4-61C8-A1EF3D9335D7}"/>
              </a:ext>
            </a:extLst>
          </p:cNvPr>
          <p:cNvSpPr txBox="1">
            <a:spLocks/>
          </p:cNvSpPr>
          <p:nvPr/>
        </p:nvSpPr>
        <p:spPr>
          <a:xfrm>
            <a:off x="3167986" y="3752850"/>
            <a:ext cx="5614060" cy="2812319"/>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300" dirty="0">
                <a:latin typeface="Franklin Gothic Book" panose="020B0503020102020204" pitchFamily="34" charset="0"/>
              </a:rPr>
              <a:t>La exposición al plomo a menudo ocurre sin síntomas obvios</a:t>
            </a:r>
          </a:p>
          <a:p>
            <a:r>
              <a:rPr lang="es-ES" sz="2300" dirty="0">
                <a:latin typeface="Franklin Gothic Book" panose="020B0503020102020204" pitchFamily="34" charset="0"/>
              </a:rPr>
              <a:t>La única manera de saber si un niño tiene plomo en su sangre es hacerle un análisis de sangre</a:t>
            </a:r>
          </a:p>
          <a:p>
            <a:r>
              <a:rPr lang="es-ES" sz="2300" dirty="0">
                <a:latin typeface="Franklin Gothic Book" panose="020B0503020102020204" pitchFamily="34" charset="0"/>
              </a:rPr>
              <a:t>Generalmente se recomienda que se hagan análisis en niños a un año y dos años</a:t>
            </a:r>
            <a:r>
              <a:rPr lang="es-ES" sz="2300" b="1" dirty="0">
                <a:latin typeface="Franklin Gothic Book" panose="020B0503020102020204" pitchFamily="34" charset="0"/>
              </a:rPr>
              <a:t> </a:t>
            </a:r>
            <a:r>
              <a:rPr lang="es-ES" sz="2300" dirty="0">
                <a:latin typeface="Franklin Gothic Book" panose="020B0503020102020204" pitchFamily="34" charset="0"/>
              </a:rPr>
              <a:t>de edad</a:t>
            </a:r>
          </a:p>
        </p:txBody>
      </p:sp>
      <p:sp>
        <p:nvSpPr>
          <p:cNvPr id="2" name="Slide Number Placeholder 5">
            <a:extLst>
              <a:ext uri="{FF2B5EF4-FFF2-40B4-BE49-F238E27FC236}">
                <a16:creationId xmlns:a16="http://schemas.microsoft.com/office/drawing/2014/main" id="{5DA6F066-09C2-D681-7C07-F224800799C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48</a:t>
            </a:fld>
            <a:endParaRPr lang="en-US" dirty="0"/>
          </a:p>
        </p:txBody>
      </p:sp>
    </p:spTree>
    <p:extLst>
      <p:ext uri="{BB962C8B-B14F-4D97-AF65-F5344CB8AC3E}">
        <p14:creationId xmlns:p14="http://schemas.microsoft.com/office/powerpoint/2010/main" val="22793082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2AB0289-E2C1-2CCB-60EA-55E0BC57EB64}"/>
              </a:ext>
            </a:extLst>
          </p:cNvPr>
          <p:cNvSpPr txBox="1">
            <a:spLocks noGrp="1"/>
          </p:cNvSpPr>
          <p:nvPr>
            <p:ph type="title" idx="4294967295"/>
          </p:nvPr>
        </p:nvSpPr>
        <p:spPr>
          <a:xfrm>
            <a:off x="360759" y="3752849"/>
            <a:ext cx="2468166" cy="2452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s-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mj-cs"/>
              </a:rPr>
              <a:t>Análisis para sus hijos </a:t>
            </a:r>
            <a:r>
              <a:rPr kumimoji="0" lang="es-US" sz="3100" b="1" i="0" u="none" strike="noStrike" kern="1200" cap="none" spc="0" normalizeH="0" baseline="0" noProof="0" dirty="0">
                <a:ln>
                  <a:noFill/>
                </a:ln>
                <a:solidFill>
                  <a:schemeClr val="bg1"/>
                </a:solidFill>
                <a:effectLst/>
                <a:uLnTx/>
                <a:uFillTx/>
                <a:latin typeface="Franklin Gothic Book" panose="020B0503020102020204" pitchFamily="34" charset="0"/>
                <a:ea typeface="+mj-ea"/>
                <a:cs typeface="+mj-cs"/>
              </a:rPr>
              <a:t>2</a:t>
            </a:r>
            <a:endParaRPr kumimoji="0" lang="es-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mj-cs"/>
            </a:endParaRPr>
          </a:p>
        </p:txBody>
      </p:sp>
      <p:pic>
        <p:nvPicPr>
          <p:cNvPr id="2" name="Picture 1" descr="tubo de sangre extraído durante un análisis de plomo en la sangre">
            <a:extLst>
              <a:ext uri="{FF2B5EF4-FFF2-40B4-BE49-F238E27FC236}">
                <a16:creationId xmlns:a16="http://schemas.microsoft.com/office/drawing/2014/main" id="{09642E58-E936-36AF-D008-75EA9923BF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7539AEF5-00F4-4276-BC18-3907684EACAA}"/>
              </a:ext>
            </a:extLst>
          </p:cNvPr>
          <p:cNvSpPr>
            <a:spLocks noGrp="1"/>
          </p:cNvSpPr>
          <p:nvPr>
            <p:ph idx="1"/>
          </p:nvPr>
        </p:nvSpPr>
        <p:spPr>
          <a:xfrm>
            <a:off x="3167986" y="3911547"/>
            <a:ext cx="5976014" cy="2452687"/>
          </a:xfrm>
        </p:spPr>
        <p:txBody>
          <a:bodyPr anchor="ctr">
            <a:noAutofit/>
          </a:bodyPr>
          <a:lstStyle/>
          <a:p>
            <a:r>
              <a:rPr lang="es-US" sz="2300" noProof="0" dirty="0">
                <a:latin typeface="Franklin Gothic Book" panose="020B0503020102020204" pitchFamily="34" charset="0"/>
                <a:cs typeface="Calibri Light" panose="020F0302020204030204" pitchFamily="34" charset="0"/>
              </a:rPr>
              <a:t>Póngase en contacto con su médico, </a:t>
            </a:r>
            <a:br>
              <a:rPr lang="es-US" sz="2300" noProof="0" dirty="0">
                <a:latin typeface="Franklin Gothic Book" panose="020B0503020102020204" pitchFamily="34" charset="0"/>
                <a:cs typeface="Calibri Light" panose="020F0302020204030204" pitchFamily="34" charset="0"/>
              </a:rPr>
            </a:br>
            <a:r>
              <a:rPr lang="es-US" sz="2300" noProof="0" dirty="0">
                <a:latin typeface="Franklin Gothic Book" panose="020B0503020102020204" pitchFamily="34" charset="0"/>
                <a:cs typeface="Calibri Light" panose="020F0302020204030204" pitchFamily="34" charset="0"/>
              </a:rPr>
              <a:t>departamento de salud local, clínica u hospital</a:t>
            </a:r>
            <a:endParaRPr lang="es-US" sz="2300" strike="sngStrike" noProof="0" dirty="0">
              <a:latin typeface="Franklin Gothic Book" panose="020B0503020102020204" pitchFamily="34" charset="0"/>
              <a:cs typeface="Calibri Light" panose="020F0302020204030204" pitchFamily="34" charset="0"/>
            </a:endParaRPr>
          </a:p>
          <a:p>
            <a:r>
              <a:rPr lang="es-US" sz="2300" b="1" noProof="0" dirty="0">
                <a:latin typeface="Franklin Gothic Book" panose="020B0503020102020204" pitchFamily="34" charset="0"/>
                <a:cs typeface="Calibri Light" panose="020F0302020204030204" pitchFamily="34" charset="0"/>
              </a:rPr>
              <a:t>[</a:t>
            </a:r>
            <a:r>
              <a:rPr lang="es-US" sz="2300" b="1" noProof="0" dirty="0" err="1">
                <a:latin typeface="Franklin Gothic Book" panose="020B0503020102020204" pitchFamily="34" charset="0"/>
                <a:cs typeface="Calibri Light" panose="020F0302020204030204" pitchFamily="34" charset="0"/>
              </a:rPr>
              <a:t>Community</a:t>
            </a:r>
            <a:r>
              <a:rPr lang="es-US" sz="2300" b="1" noProof="0" dirty="0">
                <a:latin typeface="Franklin Gothic Book" panose="020B0503020102020204" pitchFamily="34" charset="0"/>
                <a:cs typeface="Calibri Light" panose="020F0302020204030204" pitchFamily="34" charset="0"/>
              </a:rPr>
              <a:t> </a:t>
            </a:r>
            <a:r>
              <a:rPr lang="es-US" sz="2300" b="1" noProof="0" dirty="0" err="1">
                <a:latin typeface="Franklin Gothic Book" panose="020B0503020102020204" pitchFamily="34" charset="0"/>
                <a:cs typeface="Calibri Light" panose="020F0302020204030204" pitchFamily="34" charset="0"/>
              </a:rPr>
              <a:t>Health</a:t>
            </a:r>
            <a:r>
              <a:rPr lang="es-US" sz="2300" b="1" noProof="0" dirty="0">
                <a:latin typeface="Franklin Gothic Book" panose="020B0503020102020204" pitchFamily="34" charset="0"/>
                <a:cs typeface="Calibri Light" panose="020F0302020204030204" pitchFamily="34" charset="0"/>
              </a:rPr>
              <a:t> Center]</a:t>
            </a:r>
          </a:p>
          <a:p>
            <a:pPr lvl="1"/>
            <a:r>
              <a:rPr lang="es-US" sz="2300" noProof="0" dirty="0" err="1">
                <a:latin typeface="Franklin Gothic Book" panose="020B0503020102020204" pitchFamily="34" charset="0"/>
                <a:cs typeface="Calibri Light" panose="020F0302020204030204" pitchFamily="34" charset="0"/>
              </a:rPr>
              <a:t>Address</a:t>
            </a:r>
            <a:endParaRPr lang="es-US" sz="2300" noProof="0" dirty="0">
              <a:latin typeface="Franklin Gothic Book" panose="020B0503020102020204" pitchFamily="34" charset="0"/>
              <a:cs typeface="Calibri Light" panose="020F0302020204030204" pitchFamily="34" charset="0"/>
            </a:endParaRPr>
          </a:p>
          <a:p>
            <a:pPr lvl="1"/>
            <a:r>
              <a:rPr lang="es-US" sz="2300" noProof="0" dirty="0" err="1">
                <a:latin typeface="Franklin Gothic Book" panose="020B0503020102020204" pitchFamily="34" charset="0"/>
                <a:cs typeface="Calibri Light" panose="020F0302020204030204" pitchFamily="34" charset="0"/>
              </a:rPr>
              <a:t>Phone</a:t>
            </a:r>
            <a:endParaRPr lang="es-US" sz="2300" noProof="0" dirty="0">
              <a:latin typeface="Franklin Gothic Book" panose="020B0503020102020204" pitchFamily="34" charset="0"/>
              <a:cs typeface="Calibri Light" panose="020F0302020204030204" pitchFamily="34" charset="0"/>
            </a:endParaRPr>
          </a:p>
          <a:p>
            <a:pPr lvl="1"/>
            <a:r>
              <a:rPr lang="es-US" sz="2300" noProof="0" dirty="0" err="1">
                <a:latin typeface="Franklin Gothic Book" panose="020B0503020102020204" pitchFamily="34" charset="0"/>
                <a:cs typeface="Calibri Light" panose="020F0302020204030204" pitchFamily="34" charset="0"/>
              </a:rPr>
              <a:t>Hours</a:t>
            </a:r>
            <a:r>
              <a:rPr lang="es-US" sz="2300" noProof="0" dirty="0">
                <a:latin typeface="Franklin Gothic Book" panose="020B0503020102020204" pitchFamily="34" charset="0"/>
                <a:cs typeface="Calibri Light" panose="020F0302020204030204" pitchFamily="34" charset="0"/>
              </a:rPr>
              <a:t> </a:t>
            </a:r>
            <a:r>
              <a:rPr lang="es-US" sz="2300" noProof="0" dirty="0" err="1">
                <a:latin typeface="Franklin Gothic Book" panose="020B0503020102020204" pitchFamily="34" charset="0"/>
                <a:cs typeface="Calibri Light" panose="020F0302020204030204" pitchFamily="34" charset="0"/>
              </a:rPr>
              <a:t>of</a:t>
            </a:r>
            <a:r>
              <a:rPr lang="es-US" sz="2300" noProof="0" dirty="0">
                <a:latin typeface="Franklin Gothic Book" panose="020B0503020102020204" pitchFamily="34" charset="0"/>
                <a:cs typeface="Calibri Light" panose="020F0302020204030204" pitchFamily="34" charset="0"/>
              </a:rPr>
              <a:t> </a:t>
            </a:r>
            <a:r>
              <a:rPr lang="es-US" sz="2300" noProof="0" dirty="0" err="1">
                <a:latin typeface="Franklin Gothic Book" panose="020B0503020102020204" pitchFamily="34" charset="0"/>
                <a:cs typeface="Calibri Light" panose="020F0302020204030204" pitchFamily="34" charset="0"/>
              </a:rPr>
              <a:t>operation</a:t>
            </a:r>
            <a:endParaRPr lang="es-US" sz="2300" noProof="0" dirty="0">
              <a:latin typeface="Franklin Gothic Book" panose="020B0503020102020204" pitchFamily="34" charset="0"/>
              <a:cs typeface="Calibri Light" panose="020F0302020204030204" pitchFamily="34" charset="0"/>
            </a:endParaRPr>
          </a:p>
        </p:txBody>
      </p:sp>
      <p:sp>
        <p:nvSpPr>
          <p:cNvPr id="4" name="Slide Number Placeholder 5">
            <a:extLst>
              <a:ext uri="{FF2B5EF4-FFF2-40B4-BE49-F238E27FC236}">
                <a16:creationId xmlns:a16="http://schemas.microsoft.com/office/drawing/2014/main" id="{85D63A80-7446-986D-F585-8B74251CE6C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49</a:t>
            </a:fld>
            <a:endParaRPr lang="en-US" dirty="0"/>
          </a:p>
        </p:txBody>
      </p:sp>
    </p:spTree>
    <p:extLst>
      <p:ext uri="{BB962C8B-B14F-4D97-AF65-F5344CB8AC3E}">
        <p14:creationId xmlns:p14="http://schemas.microsoft.com/office/powerpoint/2010/main" val="3080143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708D7B-E574-A90F-AF78-E678C1392BB7}"/>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s-419" dirty="0"/>
              <a:t>Introducción 2</a:t>
            </a:r>
            <a:endParaRPr lang="en-US" dirty="0"/>
          </a:p>
        </p:txBody>
      </p:sp>
      <p:pic>
        <p:nvPicPr>
          <p:cNvPr id="15" name="Picture 14" descr="Infografía circular con imágenes en el interior para las siguientes acciones1. Mantener la casa limpia y libre de polvo;2. Llevar unadieta rica en calcio, hierro y vitamina C;3. Lavarse las manos; 4. Jugar en la grama;5. Contratar profesionales del plomo certificados;6. ducharse y cambiarse;7. Lavar los juguetes, bobos (chupetes) y biberones; y8. Hacer correr el agua">
            <a:extLst>
              <a:ext uri="{FF2B5EF4-FFF2-40B4-BE49-F238E27FC236}">
                <a16:creationId xmlns:a16="http://schemas.microsoft.com/office/drawing/2014/main" id="{3B127CEA-488E-4F9D-9A6D-A7F4F31428A9}"/>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184328" y="1137768"/>
            <a:ext cx="4752401" cy="4581144"/>
          </a:xfrm>
          <a:prstGeom prst="rect">
            <a:avLst/>
          </a:prstGeom>
        </p:spPr>
      </p:pic>
      <p:sp>
        <p:nvSpPr>
          <p:cNvPr id="4" name="TextBox 3">
            <a:extLst>
              <a:ext uri="{FF2B5EF4-FFF2-40B4-BE49-F238E27FC236}">
                <a16:creationId xmlns:a16="http://schemas.microsoft.com/office/drawing/2014/main" id="{9D71F861-13B0-5EA8-FDE1-D1B8AEB46DA6}"/>
              </a:ext>
              <a:ext uri="{C183D7F6-B498-43B3-948B-1728B52AA6E4}">
                <adec:decorative xmlns:adec="http://schemas.microsoft.com/office/drawing/2017/decorative" val="0"/>
              </a:ext>
            </a:extLst>
          </p:cNvPr>
          <p:cNvSpPr txBox="1"/>
          <p:nvPr/>
        </p:nvSpPr>
        <p:spPr>
          <a:xfrm>
            <a:off x="3459480" y="9438"/>
            <a:ext cx="2404109" cy="1015663"/>
          </a:xfrm>
          <a:prstGeom prst="rect">
            <a:avLst/>
          </a:prstGeom>
          <a:solidFill>
            <a:srgbClr val="E5F5ED"/>
          </a:solidFill>
          <a:ln w="19050">
            <a:solidFill>
              <a:schemeClr val="accent1"/>
            </a:solidFill>
          </a:ln>
        </p:spPr>
        <p:txBody>
          <a:bodyPr wrap="square" lIns="45720" rIns="45720" rtlCol="0">
            <a:spAutoFit/>
          </a:bodyPr>
          <a:lstStyle/>
          <a:p>
            <a:pPr algn="ctr"/>
            <a:r>
              <a:rPr lang="es-DO" sz="1200" dirty="0">
                <a:solidFill>
                  <a:schemeClr val="tx1">
                    <a:lumMod val="50000"/>
                  </a:schemeClr>
                </a:solidFill>
              </a:rPr>
              <a:t>Limpie la casa una vez a la semana con un paño, esponja o trapeador/mapo limpio y mojado o húmedo para minimizar el polvo, que puede contener plomo.</a:t>
            </a:r>
          </a:p>
        </p:txBody>
      </p:sp>
      <p:sp>
        <p:nvSpPr>
          <p:cNvPr id="17" name="TextBox 16">
            <a:extLst>
              <a:ext uri="{FF2B5EF4-FFF2-40B4-BE49-F238E27FC236}">
                <a16:creationId xmlns:a16="http://schemas.microsoft.com/office/drawing/2014/main" id="{009274BC-2721-E15C-C56A-4DC20B6A58A6}"/>
              </a:ext>
            </a:extLst>
          </p:cNvPr>
          <p:cNvSpPr txBox="1"/>
          <p:nvPr/>
        </p:nvSpPr>
        <p:spPr>
          <a:xfrm>
            <a:off x="6398914" y="570295"/>
            <a:ext cx="1769726" cy="1200329"/>
          </a:xfrm>
          <a:prstGeom prst="rect">
            <a:avLst/>
          </a:prstGeom>
          <a:solidFill>
            <a:srgbClr val="E5F5ED"/>
          </a:solidFill>
          <a:ln w="19050">
            <a:solidFill>
              <a:schemeClr val="accent1"/>
            </a:solidFill>
          </a:ln>
        </p:spPr>
        <p:txBody>
          <a:bodyPr wrap="square" lIns="45720" rIns="45720" rtlCol="0">
            <a:spAutoFit/>
          </a:bodyPr>
          <a:lstStyle/>
          <a:p>
            <a:pPr algn="ctr"/>
            <a:r>
              <a:rPr lang="es-DO" sz="1200">
                <a:solidFill>
                  <a:schemeClr val="tx1">
                    <a:lumMod val="50000"/>
                  </a:schemeClr>
                </a:solidFill>
              </a:rPr>
              <a:t>Siga una dieta balanceada con alimentos ricos en calcio, hierro y vitamina C para ayudar a reducir la absorción del plomo.</a:t>
            </a:r>
          </a:p>
        </p:txBody>
      </p:sp>
      <p:sp>
        <p:nvSpPr>
          <p:cNvPr id="18" name="TextBox 17">
            <a:extLst>
              <a:ext uri="{FF2B5EF4-FFF2-40B4-BE49-F238E27FC236}">
                <a16:creationId xmlns:a16="http://schemas.microsoft.com/office/drawing/2014/main" id="{BC9E05C1-DE94-EC2E-BEAD-D2D06F6A35F3}"/>
              </a:ext>
            </a:extLst>
          </p:cNvPr>
          <p:cNvSpPr txBox="1"/>
          <p:nvPr/>
        </p:nvSpPr>
        <p:spPr>
          <a:xfrm>
            <a:off x="7145076" y="2520541"/>
            <a:ext cx="1487249" cy="1754326"/>
          </a:xfrm>
          <a:prstGeom prst="rect">
            <a:avLst/>
          </a:prstGeom>
          <a:solidFill>
            <a:srgbClr val="E5F5ED"/>
          </a:solidFill>
          <a:ln w="19050">
            <a:solidFill>
              <a:schemeClr val="accent1"/>
            </a:solidFill>
          </a:ln>
        </p:spPr>
        <p:txBody>
          <a:bodyPr wrap="square" lIns="45720" rIns="45720" rtlCol="0">
            <a:spAutoFit/>
          </a:bodyPr>
          <a:lstStyle/>
          <a:p>
            <a:pPr algn="ctr"/>
            <a:r>
              <a:rPr lang="es-DO" sz="1200">
                <a:solidFill>
                  <a:schemeClr val="tx1">
                    <a:lumMod val="50000"/>
                  </a:schemeClr>
                </a:solidFill>
              </a:rPr>
              <a:t>Utilice jabón y agua (tibia o fría) para lavar las manos de los niños varias veces al día, especialmente después de jugar fuera de casa o con animales.</a:t>
            </a:r>
          </a:p>
        </p:txBody>
      </p:sp>
      <p:sp>
        <p:nvSpPr>
          <p:cNvPr id="19" name="TextBox 18">
            <a:extLst>
              <a:ext uri="{FF2B5EF4-FFF2-40B4-BE49-F238E27FC236}">
                <a16:creationId xmlns:a16="http://schemas.microsoft.com/office/drawing/2014/main" id="{98134099-EE0D-E05E-A67A-F60E629C6EAF}"/>
              </a:ext>
            </a:extLst>
          </p:cNvPr>
          <p:cNvSpPr txBox="1"/>
          <p:nvPr/>
        </p:nvSpPr>
        <p:spPr>
          <a:xfrm>
            <a:off x="6551313" y="5103626"/>
            <a:ext cx="1769725" cy="1015663"/>
          </a:xfrm>
          <a:prstGeom prst="rect">
            <a:avLst/>
          </a:prstGeom>
          <a:solidFill>
            <a:srgbClr val="E5F5ED"/>
          </a:solidFill>
          <a:ln w="19050">
            <a:solidFill>
              <a:schemeClr val="accent1"/>
            </a:solidFill>
          </a:ln>
        </p:spPr>
        <p:txBody>
          <a:bodyPr wrap="square" lIns="45720" rIns="45720" rtlCol="0">
            <a:spAutoFit/>
          </a:bodyPr>
          <a:lstStyle/>
          <a:p>
            <a:pPr algn="ctr"/>
            <a:r>
              <a:rPr lang="es-DO" sz="1200">
                <a:solidFill>
                  <a:schemeClr val="tx1">
                    <a:lumMod val="50000"/>
                  </a:schemeClr>
                </a:solidFill>
              </a:rPr>
              <a:t>Juegue en la grama y la tierra no contaminadas con plomo, y use áreas designadas para pícnic, camping y caminatas.</a:t>
            </a:r>
          </a:p>
        </p:txBody>
      </p:sp>
      <p:sp>
        <p:nvSpPr>
          <p:cNvPr id="20" name="TextBox 19">
            <a:extLst>
              <a:ext uri="{FF2B5EF4-FFF2-40B4-BE49-F238E27FC236}">
                <a16:creationId xmlns:a16="http://schemas.microsoft.com/office/drawing/2014/main" id="{2D517238-5006-60C3-E8FA-BE33B9D172CF}"/>
              </a:ext>
            </a:extLst>
          </p:cNvPr>
          <p:cNvSpPr txBox="1"/>
          <p:nvPr/>
        </p:nvSpPr>
        <p:spPr>
          <a:xfrm>
            <a:off x="2880359" y="5849310"/>
            <a:ext cx="3430323" cy="1015663"/>
          </a:xfrm>
          <a:prstGeom prst="rect">
            <a:avLst/>
          </a:prstGeom>
          <a:solidFill>
            <a:srgbClr val="E5F5ED"/>
          </a:solidFill>
          <a:ln w="19050">
            <a:solidFill>
              <a:schemeClr val="accent1"/>
            </a:solidFill>
          </a:ln>
        </p:spPr>
        <p:txBody>
          <a:bodyPr wrap="square" lIns="45720" rIns="45720" rtlCol="0">
            <a:spAutoFit/>
          </a:bodyPr>
          <a:lstStyle/>
          <a:p>
            <a:pPr algn="ctr"/>
            <a:r>
              <a:rPr lang="es-DO" sz="1200">
                <a:solidFill>
                  <a:schemeClr val="tx1">
                    <a:lumMod val="50000"/>
                  </a:schemeClr>
                </a:solidFill>
              </a:rPr>
              <a:t>Contrate a un profesional certificado en prácticas seguras con el plomo cuando la renovación, reparación o pintura alterará las superficies pintadas en una casa construida antes de 1978. Mantenga a la familia fuera del área de trabajo.</a:t>
            </a:r>
          </a:p>
        </p:txBody>
      </p:sp>
      <p:sp>
        <p:nvSpPr>
          <p:cNvPr id="16" name="TextBox 15">
            <a:extLst>
              <a:ext uri="{FF2B5EF4-FFF2-40B4-BE49-F238E27FC236}">
                <a16:creationId xmlns:a16="http://schemas.microsoft.com/office/drawing/2014/main" id="{3588E013-7155-571B-4646-A5AACA8CECA2}"/>
              </a:ext>
            </a:extLst>
          </p:cNvPr>
          <p:cNvSpPr txBox="1"/>
          <p:nvPr/>
        </p:nvSpPr>
        <p:spPr>
          <a:xfrm>
            <a:off x="533400" y="5103626"/>
            <a:ext cx="2223719" cy="1200329"/>
          </a:xfrm>
          <a:prstGeom prst="rect">
            <a:avLst/>
          </a:prstGeom>
          <a:solidFill>
            <a:srgbClr val="E5F5ED"/>
          </a:solidFill>
          <a:ln w="19050">
            <a:solidFill>
              <a:schemeClr val="accent1"/>
            </a:solidFill>
          </a:ln>
        </p:spPr>
        <p:txBody>
          <a:bodyPr wrap="square" lIns="45720" rIns="45720" rtlCol="0">
            <a:spAutoFit/>
          </a:bodyPr>
          <a:lstStyle/>
          <a:p>
            <a:pPr algn="ctr"/>
            <a:r>
              <a:rPr lang="es-DO" sz="1200">
                <a:solidFill>
                  <a:schemeClr val="tx1">
                    <a:lumMod val="50000"/>
                  </a:schemeClr>
                </a:solidFill>
              </a:rPr>
              <a:t>Cambie y lave la ropa, quítese los zapatos y tome un baño para evitar la entrada del plomo en la casa desde el suelo, lugares de trabajo o actividades de recreación.</a:t>
            </a:r>
          </a:p>
        </p:txBody>
      </p:sp>
      <p:sp>
        <p:nvSpPr>
          <p:cNvPr id="6" name="TextBox 5">
            <a:extLst>
              <a:ext uri="{FF2B5EF4-FFF2-40B4-BE49-F238E27FC236}">
                <a16:creationId xmlns:a16="http://schemas.microsoft.com/office/drawing/2014/main" id="{4336B445-B1E8-852A-B332-0D62EED4EC5D}"/>
              </a:ext>
            </a:extLst>
          </p:cNvPr>
          <p:cNvSpPr txBox="1"/>
          <p:nvPr/>
        </p:nvSpPr>
        <p:spPr>
          <a:xfrm>
            <a:off x="685800" y="2335875"/>
            <a:ext cx="1353469" cy="2308324"/>
          </a:xfrm>
          <a:prstGeom prst="rect">
            <a:avLst/>
          </a:prstGeom>
          <a:solidFill>
            <a:srgbClr val="E5F5ED"/>
          </a:solidFill>
          <a:ln w="19050">
            <a:solidFill>
              <a:schemeClr val="accent1"/>
            </a:solidFill>
          </a:ln>
        </p:spPr>
        <p:txBody>
          <a:bodyPr wrap="square" lIns="45720" rIns="45720" rtlCol="0">
            <a:spAutoFit/>
          </a:bodyPr>
          <a:lstStyle/>
          <a:p>
            <a:pPr algn="ctr"/>
            <a:r>
              <a:rPr lang="es-DO" sz="1200">
                <a:solidFill>
                  <a:schemeClr val="tx1">
                    <a:lumMod val="50000"/>
                  </a:schemeClr>
                </a:solidFill>
              </a:rPr>
              <a:t>Lave diariamente cualquier artículo que su hijo utilice regularmente todos los días, como chupetes (bobos) y juguetes, para minimizar la exposición al polvo, que puede contener plomo.</a:t>
            </a:r>
          </a:p>
        </p:txBody>
      </p:sp>
      <p:sp>
        <p:nvSpPr>
          <p:cNvPr id="5" name="TextBox 4">
            <a:extLst>
              <a:ext uri="{FF2B5EF4-FFF2-40B4-BE49-F238E27FC236}">
                <a16:creationId xmlns:a16="http://schemas.microsoft.com/office/drawing/2014/main" id="{AAE534C1-8945-C905-89FE-997EEE65B2BE}"/>
              </a:ext>
            </a:extLst>
          </p:cNvPr>
          <p:cNvSpPr txBox="1"/>
          <p:nvPr/>
        </p:nvSpPr>
        <p:spPr>
          <a:xfrm>
            <a:off x="1144218" y="385629"/>
            <a:ext cx="1612902" cy="1384995"/>
          </a:xfrm>
          <a:prstGeom prst="rect">
            <a:avLst/>
          </a:prstGeom>
          <a:solidFill>
            <a:srgbClr val="E5F5ED"/>
          </a:solidFill>
          <a:ln w="19050">
            <a:solidFill>
              <a:schemeClr val="accent1"/>
            </a:solidFill>
          </a:ln>
        </p:spPr>
        <p:txBody>
          <a:bodyPr wrap="square" lIns="45720" rIns="45720" rtlCol="0">
            <a:spAutoFit/>
          </a:bodyPr>
          <a:lstStyle/>
          <a:p>
            <a:pPr algn="ctr"/>
            <a:r>
              <a:rPr lang="es-DO" sz="1200" dirty="0">
                <a:solidFill>
                  <a:schemeClr val="tx1">
                    <a:lumMod val="50000"/>
                  </a:schemeClr>
                </a:solidFill>
              </a:rPr>
              <a:t>Enjuague las tuberías de su hogar abriendo la llave, tomando una ducha o lavando una tanda de ropa o los platos antes de beber o cocinar.</a:t>
            </a:r>
          </a:p>
        </p:txBody>
      </p:sp>
      <p:sp>
        <p:nvSpPr>
          <p:cNvPr id="2" name="Slide Number Placeholder 5">
            <a:extLst>
              <a:ext uri="{FF2B5EF4-FFF2-40B4-BE49-F238E27FC236}">
                <a16:creationId xmlns:a16="http://schemas.microsoft.com/office/drawing/2014/main" id="{8A7772AB-1C3F-8D87-307A-A09A61B4862F}"/>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5</a:t>
            </a:fld>
            <a:endParaRPr lang="en-US" dirty="0"/>
          </a:p>
        </p:txBody>
      </p:sp>
    </p:spTree>
    <p:extLst>
      <p:ext uri="{BB962C8B-B14F-4D97-AF65-F5344CB8AC3E}">
        <p14:creationId xmlns:p14="http://schemas.microsoft.com/office/powerpoint/2010/main" val="23154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8" grpId="0" animBg="1"/>
      <p:bldP spid="19" grpId="0" animBg="1"/>
      <p:bldP spid="20" grpId="0" animBg="1"/>
      <p:bldP spid="16" grpId="0" animBg="1"/>
      <p:bldP spid="6"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D06DAA3-8BE8-BF00-1BDF-8A50CF2A6D34}"/>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s-419" sz="3100" b="1" dirty="0">
                <a:latin typeface="Franklin Gothic Book" panose="020B0503020102020204" pitchFamily="34" charset="0"/>
              </a:rPr>
              <a:t>Antes de comprar o alquilar una vivienda</a:t>
            </a:r>
          </a:p>
        </p:txBody>
      </p:sp>
      <p:pic>
        <p:nvPicPr>
          <p:cNvPr id="11" name="Picture 10" descr="Una foto de una familia con las palabras «Proteja a su familia»">
            <a:extLst>
              <a:ext uri="{FF2B5EF4-FFF2-40B4-BE49-F238E27FC236}">
                <a16:creationId xmlns:a16="http://schemas.microsoft.com/office/drawing/2014/main" id="{5DA7AC58-3682-05FA-756B-FA6D30A7ABC4}"/>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6" y="-326962"/>
            <a:ext cx="9142728" cy="36611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Content Placeholder 2">
            <a:extLst>
              <a:ext uri="{FF2B5EF4-FFF2-40B4-BE49-F238E27FC236}">
                <a16:creationId xmlns:a16="http://schemas.microsoft.com/office/drawing/2014/main" id="{D2D09333-B2D4-342F-299B-5092EFF49776}"/>
              </a:ext>
            </a:extLst>
          </p:cNvPr>
          <p:cNvSpPr>
            <a:spLocks noGrp="1"/>
          </p:cNvSpPr>
          <p:nvPr>
            <p:ph sz="half" idx="1"/>
          </p:nvPr>
        </p:nvSpPr>
        <p:spPr>
          <a:xfrm>
            <a:off x="3461656" y="4046764"/>
            <a:ext cx="5489161" cy="2452687"/>
          </a:xfrm>
        </p:spPr>
        <p:txBody>
          <a:bodyPr vert="horz" lIns="91440" tIns="45720" rIns="91440" bIns="45720" rtlCol="0" anchor="ctr">
            <a:normAutofit/>
          </a:bodyPr>
          <a:lstStyle/>
          <a:p>
            <a:pPr lvl="0"/>
            <a:r>
              <a:rPr lang="es-419" sz="2400" dirty="0">
                <a:effectLst/>
                <a:latin typeface="Franklin Gothic Book" panose="020B0503020102020204" pitchFamily="34" charset="0"/>
                <a:ea typeface="DengXian" panose="02010600030101010101" pitchFamily="2" charset="-122"/>
                <a:cs typeface="Arial" panose="020B0604020202020204" pitchFamily="34" charset="0"/>
              </a:rPr>
              <a:t>Antes de firmar un contrato de alquil</a:t>
            </a:r>
            <a:r>
              <a:rPr lang="es-419" sz="2400" b="1" dirty="0">
                <a:effectLst/>
                <a:latin typeface="Franklin Gothic Book" panose="020B0503020102020204" pitchFamily="34" charset="0"/>
                <a:ea typeface="DengXian" panose="02010600030101010101" pitchFamily="2" charset="-122"/>
                <a:cs typeface="Arial" panose="020B0604020202020204" pitchFamily="34" charset="0"/>
              </a:rPr>
              <a:t>a</a:t>
            </a:r>
            <a:r>
              <a:rPr lang="es-419" sz="2400" dirty="0">
                <a:effectLst/>
                <a:latin typeface="Franklin Gothic Book" panose="020B0503020102020204" pitchFamily="34" charset="0"/>
                <a:ea typeface="DengXian" panose="02010600030101010101" pitchFamily="2" charset="-122"/>
                <a:cs typeface="Arial" panose="020B0604020202020204" pitchFamily="34" charset="0"/>
              </a:rPr>
              <a:t>r o comprar una vivienda, los compradores e inquilinos de viviendas tienen derecho a saber si hay presencia de plomo</a:t>
            </a:r>
            <a:endParaRPr lang="en-US" sz="2400" dirty="0">
              <a:latin typeface="Franklin Gothic Book" panose="020B0503020102020204" pitchFamily="34" charset="0"/>
              <a:cs typeface="Calibri Light" panose="020F0302020204030204" pitchFamily="34" charset="0"/>
            </a:endParaRPr>
          </a:p>
          <a:p>
            <a:endParaRPr lang="en-US" sz="1600" dirty="0">
              <a:latin typeface="Franklin Gothic Book" panose="020B0503020102020204" pitchFamily="34" charset="0"/>
            </a:endParaRPr>
          </a:p>
        </p:txBody>
      </p:sp>
      <p:sp>
        <p:nvSpPr>
          <p:cNvPr id="3" name="Slide Number Placeholder 5">
            <a:extLst>
              <a:ext uri="{FF2B5EF4-FFF2-40B4-BE49-F238E27FC236}">
                <a16:creationId xmlns:a16="http://schemas.microsoft.com/office/drawing/2014/main" id="{86E00BE2-ABB3-2A2D-B874-2E2453D32141}"/>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50</a:t>
            </a:fld>
            <a:endParaRPr lang="en-US" dirty="0"/>
          </a:p>
        </p:txBody>
      </p:sp>
    </p:spTree>
    <p:extLst>
      <p:ext uri="{BB962C8B-B14F-4D97-AF65-F5344CB8AC3E}">
        <p14:creationId xmlns:p14="http://schemas.microsoft.com/office/powerpoint/2010/main" val="39576964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DC2FA-D7A0-B753-4FB0-61C07A78E11C}"/>
              </a:ext>
            </a:extLst>
          </p:cNvPr>
          <p:cNvSpPr>
            <a:spLocks noGrp="1"/>
          </p:cNvSpPr>
          <p:nvPr>
            <p:ph type="title"/>
          </p:nvPr>
        </p:nvSpPr>
        <p:spPr>
          <a:xfrm>
            <a:off x="628650" y="365126"/>
            <a:ext cx="8172450" cy="1325563"/>
          </a:xfrm>
        </p:spPr>
        <p:txBody>
          <a:bodyPr>
            <a:normAutofit/>
          </a:bodyPr>
          <a:lstStyle/>
          <a:p>
            <a:r>
              <a:rPr lang="en-US" sz="3100" b="1" dirty="0">
                <a:latin typeface="Franklin Gothic Book" panose="020B0503020102020204" pitchFamily="34" charset="0"/>
              </a:rPr>
              <a:t>La ley federal </a:t>
            </a:r>
            <a:r>
              <a:rPr lang="es-ES" sz="3100" b="1" dirty="0">
                <a:latin typeface="Franklin Gothic Book" panose="020B0503020102020204" pitchFamily="34" charset="0"/>
              </a:rPr>
              <a:t>exige que los compradores e inquilinos reciban:</a:t>
            </a:r>
            <a:endParaRPr lang="en-US" sz="3100" b="1" dirty="0">
              <a:latin typeface="Franklin Gothic Book" panose="020B0503020102020204" pitchFamily="34" charset="0"/>
            </a:endParaRPr>
          </a:p>
        </p:txBody>
      </p:sp>
      <p:pic>
        <p:nvPicPr>
          <p:cNvPr id="6" name="Picture 5" descr="Portada de folleto Proteja a su familia contra el plomo en el hogar ">
            <a:extLst>
              <a:ext uri="{FF2B5EF4-FFF2-40B4-BE49-F238E27FC236}">
                <a16:creationId xmlns:a16="http://schemas.microsoft.com/office/drawing/2014/main" id="{472ABF32-C07E-88B6-FF45-0B5647CEC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485" y="1616074"/>
            <a:ext cx="2860831" cy="4421285"/>
          </a:xfrm>
          <a:prstGeom prst="rect">
            <a:avLst/>
          </a:prstGeom>
        </p:spPr>
      </p:pic>
      <p:sp>
        <p:nvSpPr>
          <p:cNvPr id="4" name="Content Placeholder 3">
            <a:extLst>
              <a:ext uri="{FF2B5EF4-FFF2-40B4-BE49-F238E27FC236}">
                <a16:creationId xmlns:a16="http://schemas.microsoft.com/office/drawing/2014/main" id="{062873B4-5944-4E1D-295A-6ACC21E8C5AD}"/>
              </a:ext>
            </a:extLst>
          </p:cNvPr>
          <p:cNvSpPr>
            <a:spLocks noGrp="1"/>
          </p:cNvSpPr>
          <p:nvPr>
            <p:ph sz="half" idx="2"/>
          </p:nvPr>
        </p:nvSpPr>
        <p:spPr>
          <a:xfrm>
            <a:off x="4629150" y="1436914"/>
            <a:ext cx="3886200" cy="5128255"/>
          </a:xfrm>
        </p:spPr>
        <p:txBody>
          <a:bodyPr>
            <a:normAutofit/>
          </a:bodyPr>
          <a:lstStyle/>
          <a:p>
            <a:pPr marL="457200" lvl="1" indent="-285750"/>
            <a:r>
              <a:rPr lang="es-419" sz="2300" u="none" strike="noStrike" kern="1200" noProof="0" dirty="0">
                <a:solidFill>
                  <a:schemeClr val="tx1"/>
                </a:solidFill>
                <a:effectLst/>
                <a:latin typeface="Franklin Gothic Book" panose="020B0503020102020204" pitchFamily="34" charset="0"/>
              </a:rPr>
              <a:t>Una copia del folleto </a:t>
            </a:r>
            <a:r>
              <a:rPr lang="es-419" sz="2300" i="1" u="none" strike="noStrike" kern="1200" noProof="0" dirty="0">
                <a:solidFill>
                  <a:schemeClr val="tx1"/>
                </a:solidFill>
                <a:effectLst/>
                <a:latin typeface="Franklin Gothic Book" panose="020B0503020102020204" pitchFamily="34" charset="0"/>
              </a:rPr>
              <a:t>Proteja a su familia contra el plomo en el hogar</a:t>
            </a:r>
          </a:p>
          <a:p>
            <a:pPr marL="457200" lvl="1" indent="-285750"/>
            <a:r>
              <a:rPr lang="es-419" sz="2300" u="none" strike="noStrike" kern="1200" noProof="0" dirty="0">
                <a:solidFill>
                  <a:schemeClr val="tx1"/>
                </a:solidFill>
                <a:effectLst/>
                <a:latin typeface="Franklin Gothic Book" panose="020B0503020102020204" pitchFamily="34" charset="0"/>
              </a:rPr>
              <a:t>Cualquier información conocida sobre la presencia de pintura a base de plomo y/o peligros de la pintura a base de plomo </a:t>
            </a:r>
          </a:p>
          <a:p>
            <a:pPr marL="457200" lvl="1" indent="-285750"/>
            <a:r>
              <a:rPr lang="es-419" sz="2300" u="none" strike="noStrike" kern="1200" noProof="0" dirty="0">
                <a:solidFill>
                  <a:schemeClr val="tx1"/>
                </a:solidFill>
                <a:effectLst/>
                <a:latin typeface="Franklin Gothic Book" panose="020B0503020102020204" pitchFamily="34" charset="0"/>
              </a:rPr>
              <a:t>Una divulgación de información adjunta o incluida en el contrato</a:t>
            </a:r>
            <a:endParaRPr lang="en-US" sz="2300" strike="sngStrike" dirty="0">
              <a:latin typeface="Franklin Gothic Book" panose="020B0503020102020204" pitchFamily="34" charset="0"/>
            </a:endParaRPr>
          </a:p>
          <a:p>
            <a:pPr marL="0" indent="-285750">
              <a:buNone/>
            </a:pPr>
            <a:r>
              <a:rPr lang="es-419" sz="2300" dirty="0">
                <a:latin typeface="Franklin Gothic Book" panose="020B0503020102020204" pitchFamily="34" charset="0"/>
              </a:rPr>
              <a:t>Presentar quejas a la EPA por teléfono al 1-800-424-5323</a:t>
            </a:r>
          </a:p>
          <a:p>
            <a:endParaRPr lang="en-US" sz="2700" dirty="0">
              <a:latin typeface="Franklin Gothic Book" panose="020B0503020102020204" pitchFamily="34" charset="0"/>
            </a:endParaRPr>
          </a:p>
        </p:txBody>
      </p:sp>
      <p:sp>
        <p:nvSpPr>
          <p:cNvPr id="5" name="Slide Number Placeholder 4">
            <a:extLst>
              <a:ext uri="{FF2B5EF4-FFF2-40B4-BE49-F238E27FC236}">
                <a16:creationId xmlns:a16="http://schemas.microsoft.com/office/drawing/2014/main" id="{9724EC17-2E02-B979-F751-DA469AD96872}"/>
              </a:ext>
            </a:extLst>
          </p:cNvPr>
          <p:cNvSpPr>
            <a:spLocks noGrp="1"/>
          </p:cNvSpPr>
          <p:nvPr>
            <p:ph type="sldNum" sz="quarter" idx="12"/>
          </p:nvPr>
        </p:nvSpPr>
        <p:spPr/>
        <p:txBody>
          <a:bodyPr/>
          <a:lstStyle/>
          <a:p>
            <a:fld id="{48006AAD-9E02-44C8-BDCD-ACF5C8330FA5}" type="slidenum">
              <a:rPr lang="en-US" dirty="0" smtClean="0"/>
              <a:t>51</a:t>
            </a:fld>
            <a:endParaRPr lang="en-US" dirty="0"/>
          </a:p>
        </p:txBody>
      </p:sp>
    </p:spTree>
    <p:extLst>
      <p:ext uri="{BB962C8B-B14F-4D97-AF65-F5344CB8AC3E}">
        <p14:creationId xmlns:p14="http://schemas.microsoft.com/office/powerpoint/2010/main" val="41195185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34769D-F8FB-4953-B4A7-C620AA98498D}"/>
              </a:ext>
            </a:extLst>
          </p:cNvPr>
          <p:cNvSpPr>
            <a:spLocks noGrp="1"/>
          </p:cNvSpPr>
          <p:nvPr>
            <p:ph type="title"/>
          </p:nvPr>
        </p:nvSpPr>
        <p:spPr>
          <a:xfrm>
            <a:off x="360759" y="3752849"/>
            <a:ext cx="2468166" cy="2452687"/>
          </a:xfrm>
        </p:spPr>
        <p:txBody>
          <a:bodyPr anchor="ctr">
            <a:normAutofit/>
          </a:bodyPr>
          <a:lstStyle/>
          <a:p>
            <a:pPr algn="ctr"/>
            <a:r>
              <a:rPr lang="es-US" sz="3100" b="1" noProof="0" dirty="0">
                <a:latin typeface="Franklin Gothic Book" panose="020B0503020102020204" pitchFamily="34" charset="0"/>
                <a:cs typeface="Calibri Light" panose="020F0302020204030204" pitchFamily="34" charset="0"/>
              </a:rPr>
              <a:t>Conclusión</a:t>
            </a:r>
          </a:p>
        </p:txBody>
      </p:sp>
      <p:pic>
        <p:nvPicPr>
          <p:cNvPr id="4" name="Picture 3" descr="Dos niños en bicicleta al atardecer ">
            <a:extLst>
              <a:ext uri="{FF2B5EF4-FFF2-40B4-BE49-F238E27FC236}">
                <a16:creationId xmlns:a16="http://schemas.microsoft.com/office/drawing/2014/main" id="{9403DADD-1305-9A63-905E-E1ECD6A0D29A}"/>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Content Placeholder 5">
            <a:extLst>
              <a:ext uri="{FF2B5EF4-FFF2-40B4-BE49-F238E27FC236}">
                <a16:creationId xmlns:a16="http://schemas.microsoft.com/office/drawing/2014/main" id="{FA5D6A4C-6D68-4C26-AB11-01E92079F4ED}"/>
              </a:ext>
            </a:extLst>
          </p:cNvPr>
          <p:cNvSpPr>
            <a:spLocks noGrp="1"/>
          </p:cNvSpPr>
          <p:nvPr>
            <p:ph idx="1"/>
          </p:nvPr>
        </p:nvSpPr>
        <p:spPr>
          <a:xfrm>
            <a:off x="2944167" y="3752850"/>
            <a:ext cx="6199833" cy="2452687"/>
          </a:xfrm>
        </p:spPr>
        <p:txBody>
          <a:bodyPr anchor="ctr">
            <a:noAutofit/>
          </a:bodyPr>
          <a:lstStyle/>
          <a:p>
            <a:r>
              <a:rPr lang="es-US" sz="2300" noProof="0" dirty="0">
                <a:latin typeface="Franklin Gothic Book" panose="020B0503020102020204" pitchFamily="34" charset="0"/>
                <a:cs typeface="Calibri Light" panose="020F0302020204030204" pitchFamily="34" charset="0"/>
              </a:rPr>
              <a:t>Discutimos:</a:t>
            </a:r>
          </a:p>
          <a:p>
            <a:pPr lvl="1"/>
            <a:r>
              <a:rPr lang="es-US" sz="2300" noProof="0" dirty="0">
                <a:latin typeface="Franklin Gothic Book" panose="020B0503020102020204" pitchFamily="34" charset="0"/>
                <a:cs typeface="Calibri Light" panose="020F0302020204030204" pitchFamily="34" charset="0"/>
              </a:rPr>
              <a:t>Fuentes de exposición al plomo</a:t>
            </a:r>
          </a:p>
          <a:p>
            <a:pPr lvl="1"/>
            <a:r>
              <a:rPr lang="es-US" sz="2300" noProof="0" dirty="0">
                <a:latin typeface="Franklin Gothic Book" panose="020B0503020102020204" pitchFamily="34" charset="0"/>
                <a:cs typeface="Calibri Light" panose="020F0302020204030204" pitchFamily="34" charset="0"/>
              </a:rPr>
              <a:t>Cómo el plomo perjudica a niños y adultos</a:t>
            </a:r>
          </a:p>
          <a:p>
            <a:pPr lvl="1"/>
            <a:r>
              <a:rPr lang="es-US" sz="2300" noProof="0" dirty="0">
                <a:latin typeface="Franklin Gothic Book" panose="020B0503020102020204" pitchFamily="34" charset="0"/>
                <a:cs typeface="Calibri Light" panose="020F0302020204030204" pitchFamily="34" charset="0"/>
              </a:rPr>
              <a:t>El impacto del plomo en el medioambiente y la vida silvestre</a:t>
            </a:r>
          </a:p>
          <a:p>
            <a:pPr lvl="1"/>
            <a:r>
              <a:rPr lang="es-US" sz="2300" noProof="0" dirty="0">
                <a:latin typeface="Franklin Gothic Book" panose="020B0503020102020204" pitchFamily="34" charset="0"/>
                <a:cs typeface="Calibri Light" panose="020F0302020204030204" pitchFamily="34" charset="0"/>
              </a:rPr>
              <a:t>Medidas que pueden adoptarse para prevenir la posible exposición al plomo</a:t>
            </a:r>
          </a:p>
        </p:txBody>
      </p:sp>
      <p:sp>
        <p:nvSpPr>
          <p:cNvPr id="2" name="Slide Number Placeholder 5">
            <a:extLst>
              <a:ext uri="{FF2B5EF4-FFF2-40B4-BE49-F238E27FC236}">
                <a16:creationId xmlns:a16="http://schemas.microsoft.com/office/drawing/2014/main" id="{9F9B4A1C-7AF6-7BD5-AE3D-D8ED47E6A74F}"/>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52</a:t>
            </a:fld>
            <a:endParaRPr lang="en-US" dirty="0"/>
          </a:p>
        </p:txBody>
      </p:sp>
    </p:spTree>
    <p:extLst>
      <p:ext uri="{BB962C8B-B14F-4D97-AF65-F5344CB8AC3E}">
        <p14:creationId xmlns:p14="http://schemas.microsoft.com/office/powerpoint/2010/main" val="23757403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8F412-5CD4-41B4-9227-21BC0BB51866}"/>
              </a:ext>
            </a:extLst>
          </p:cNvPr>
          <p:cNvSpPr>
            <a:spLocks noGrp="1"/>
          </p:cNvSpPr>
          <p:nvPr>
            <p:ph type="title"/>
          </p:nvPr>
        </p:nvSpPr>
        <p:spPr/>
        <p:txBody>
          <a:bodyPr>
            <a:normAutofit/>
          </a:bodyPr>
          <a:lstStyle/>
          <a:p>
            <a:r>
              <a:rPr lang="es-US" sz="3100" b="1" noProof="0" dirty="0">
                <a:latin typeface="Franklin Gothic Book" panose="020B0503020102020204" pitchFamily="34" charset="0"/>
              </a:rPr>
              <a:t>Revisión</a:t>
            </a:r>
          </a:p>
        </p:txBody>
      </p:sp>
      <p:sp>
        <p:nvSpPr>
          <p:cNvPr id="3" name="Content Placeholder 2">
            <a:extLst>
              <a:ext uri="{FF2B5EF4-FFF2-40B4-BE49-F238E27FC236}">
                <a16:creationId xmlns:a16="http://schemas.microsoft.com/office/drawing/2014/main" id="{3FA34E30-377E-4171-BD15-367C9EC8A8C9}"/>
              </a:ext>
            </a:extLst>
          </p:cNvPr>
          <p:cNvSpPr>
            <a:spLocks noGrp="1"/>
          </p:cNvSpPr>
          <p:nvPr>
            <p:ph idx="1"/>
          </p:nvPr>
        </p:nvSpPr>
        <p:spPr>
          <a:xfrm>
            <a:off x="285750" y="1825625"/>
            <a:ext cx="8648700" cy="1108075"/>
          </a:xfrm>
        </p:spPr>
        <p:txBody>
          <a:bodyPr>
            <a:normAutofit/>
          </a:bodyPr>
          <a:lstStyle/>
          <a:p>
            <a:pPr marL="514350" indent="-514350">
              <a:buFont typeface="+mj-lt"/>
              <a:buAutoNum type="arabicPeriod"/>
            </a:pPr>
            <a:r>
              <a:rPr lang="es-US" sz="2800" kern="1200" noProof="0" dirty="0">
                <a:solidFill>
                  <a:schemeClr val="tx1"/>
                </a:solidFill>
                <a:effectLst/>
                <a:latin typeface="Franklin Gothic Book" panose="020B0503020102020204" pitchFamily="34" charset="0"/>
              </a:rPr>
              <a:t>¿Cuáles son los posibles efectos para la salud de los niños expuestos al plomo?</a:t>
            </a:r>
          </a:p>
          <a:p>
            <a:pPr marL="514350" indent="-514350">
              <a:buFont typeface="+mj-lt"/>
              <a:buAutoNum type="arabicPeriod"/>
            </a:pPr>
            <a:endParaRPr lang="es-US" noProof="0" dirty="0"/>
          </a:p>
          <a:p>
            <a:pPr marL="514350" indent="-514350">
              <a:buFont typeface="+mj-lt"/>
              <a:buAutoNum type="arabicPeriod"/>
            </a:pPr>
            <a:endParaRPr lang="es-US" sz="2800" kern="1200" noProof="0" dirty="0">
              <a:solidFill>
                <a:schemeClr val="tx1"/>
              </a:solidFill>
              <a:effectLst/>
              <a:latin typeface="+mn-lt"/>
              <a:ea typeface="+mn-ea"/>
              <a:cs typeface="+mn-cs"/>
            </a:endParaRPr>
          </a:p>
          <a:p>
            <a:pPr marL="514350" indent="-514350">
              <a:buFont typeface="+mj-lt"/>
              <a:buAutoNum type="arabicPeriod"/>
            </a:pPr>
            <a:endParaRPr lang="es-US" noProof="0" dirty="0"/>
          </a:p>
        </p:txBody>
      </p:sp>
      <p:sp>
        <p:nvSpPr>
          <p:cNvPr id="6" name="TextBox 5">
            <a:extLst>
              <a:ext uri="{FF2B5EF4-FFF2-40B4-BE49-F238E27FC236}">
                <a16:creationId xmlns:a16="http://schemas.microsoft.com/office/drawing/2014/main" id="{2D33030D-1231-4B8C-8DF4-5D8339F73C27}"/>
              </a:ext>
            </a:extLst>
          </p:cNvPr>
          <p:cNvSpPr txBox="1"/>
          <p:nvPr/>
        </p:nvSpPr>
        <p:spPr>
          <a:xfrm>
            <a:off x="3663238" y="2712689"/>
            <a:ext cx="5195012" cy="1631216"/>
          </a:xfrm>
          <a:prstGeom prst="rect">
            <a:avLst/>
          </a:prstGeom>
          <a:noFill/>
        </p:spPr>
        <p:txBody>
          <a:bodyPr wrap="none" rtlCol="0">
            <a:spAutoFit/>
          </a:bodyPr>
          <a:lstStyle/>
          <a:p>
            <a:pPr marL="171450" lvl="0" indent="-171450">
              <a:buFont typeface="Arial" panose="020B0604020202020204" pitchFamily="34" charset="0"/>
              <a:buChar char="•"/>
            </a:pPr>
            <a:r>
              <a:rPr lang="es-ES" sz="2000" b="1" dirty="0">
                <a:solidFill>
                  <a:schemeClr val="accent4"/>
                </a:solidFill>
                <a:latin typeface="Franklin Gothic Book" panose="020B0503020102020204" pitchFamily="34" charset="0"/>
              </a:rPr>
              <a:t>Problemas de comportamiento y aprendizaje</a:t>
            </a:r>
          </a:p>
          <a:p>
            <a:pPr marL="171450" lvl="0" indent="-171450">
              <a:buFont typeface="Arial" panose="020B0604020202020204" pitchFamily="34" charset="0"/>
              <a:buChar char="•"/>
            </a:pPr>
            <a:r>
              <a:rPr lang="es-ES" sz="2000" b="1" dirty="0">
                <a:solidFill>
                  <a:schemeClr val="accent4"/>
                </a:solidFill>
                <a:latin typeface="Franklin Gothic Book" panose="020B0503020102020204" pitchFamily="34" charset="0"/>
              </a:rPr>
              <a:t>IQ menor e hiperactividad</a:t>
            </a:r>
          </a:p>
          <a:p>
            <a:pPr marL="171450" lvl="0" indent="-171450">
              <a:buFont typeface="Arial" panose="020B0604020202020204" pitchFamily="34" charset="0"/>
              <a:buChar char="•"/>
            </a:pPr>
            <a:r>
              <a:rPr lang="es-ES" sz="2000" b="1" dirty="0">
                <a:solidFill>
                  <a:schemeClr val="accent4"/>
                </a:solidFill>
                <a:latin typeface="Franklin Gothic Book" panose="020B0503020102020204" pitchFamily="34" charset="0"/>
              </a:rPr>
              <a:t>Retraso en el crecimiento</a:t>
            </a:r>
          </a:p>
          <a:p>
            <a:pPr marL="171450" lvl="0" indent="-171450">
              <a:buFont typeface="Arial" panose="020B0604020202020204" pitchFamily="34" charset="0"/>
              <a:buChar char="•"/>
            </a:pPr>
            <a:r>
              <a:rPr lang="es-ES" sz="2000" b="1" dirty="0">
                <a:solidFill>
                  <a:schemeClr val="accent4"/>
                </a:solidFill>
                <a:latin typeface="Franklin Gothic Book" panose="020B0503020102020204" pitchFamily="34" charset="0"/>
              </a:rPr>
              <a:t>Problemas auditivos</a:t>
            </a:r>
          </a:p>
          <a:p>
            <a:pPr marL="171450" lvl="0" indent="-171450">
              <a:buFont typeface="Arial" panose="020B0604020202020204" pitchFamily="34" charset="0"/>
              <a:buChar char="•"/>
            </a:pPr>
            <a:r>
              <a:rPr lang="es-ES" sz="2000" b="1" dirty="0">
                <a:solidFill>
                  <a:schemeClr val="accent4"/>
                </a:solidFill>
                <a:latin typeface="Franklin Gothic Book" panose="020B0503020102020204" pitchFamily="34" charset="0"/>
              </a:rPr>
              <a:t>Anemia</a:t>
            </a:r>
          </a:p>
        </p:txBody>
      </p:sp>
      <p:sp>
        <p:nvSpPr>
          <p:cNvPr id="7" name="Content Placeholder 2">
            <a:extLst>
              <a:ext uri="{FF2B5EF4-FFF2-40B4-BE49-F238E27FC236}">
                <a16:creationId xmlns:a16="http://schemas.microsoft.com/office/drawing/2014/main" id="{31523E1C-7C35-4088-B06A-64CE11E102BD}"/>
              </a:ext>
            </a:extLst>
          </p:cNvPr>
          <p:cNvSpPr txBox="1">
            <a:spLocks/>
          </p:cNvSpPr>
          <p:nvPr/>
        </p:nvSpPr>
        <p:spPr>
          <a:xfrm>
            <a:off x="495300" y="4786878"/>
            <a:ext cx="7775243" cy="46037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2"/>
            </a:pPr>
            <a:r>
              <a:rPr lang="es-ES" dirty="0">
                <a:latin typeface="Franklin Gothic Book" panose="020B0503020102020204" pitchFamily="34" charset="0"/>
              </a:rPr>
              <a:t>¿La vida silvestre también es vulnerable a la exposición al plomo y a sus efectos de envenenamiento?</a:t>
            </a:r>
          </a:p>
        </p:txBody>
      </p:sp>
      <p:sp>
        <p:nvSpPr>
          <p:cNvPr id="9" name="TextBox 8">
            <a:extLst>
              <a:ext uri="{FF2B5EF4-FFF2-40B4-BE49-F238E27FC236}">
                <a16:creationId xmlns:a16="http://schemas.microsoft.com/office/drawing/2014/main" id="{EB2E5C86-37F9-43E4-89E5-DC90B740BD87}"/>
              </a:ext>
            </a:extLst>
          </p:cNvPr>
          <p:cNvSpPr txBox="1"/>
          <p:nvPr/>
        </p:nvSpPr>
        <p:spPr>
          <a:xfrm>
            <a:off x="7308413" y="5581936"/>
            <a:ext cx="1028700" cy="553998"/>
          </a:xfrm>
          <a:prstGeom prst="rect">
            <a:avLst/>
          </a:prstGeom>
          <a:noFill/>
        </p:spPr>
        <p:txBody>
          <a:bodyPr wrap="square">
            <a:spAutoFit/>
          </a:bodyPr>
          <a:lstStyle/>
          <a:p>
            <a:pPr fontAlgn="base"/>
            <a:r>
              <a:rPr lang="es-US" sz="3000" b="1" dirty="0">
                <a:solidFill>
                  <a:schemeClr val="accent4"/>
                </a:solidFill>
                <a:latin typeface="Franklin Gothic Book" panose="020B0503020102020204" pitchFamily="34" charset="0"/>
              </a:rPr>
              <a:t>¡Sí!</a:t>
            </a:r>
            <a:endParaRPr lang="es-US" sz="3000" b="1" i="0" dirty="0">
              <a:solidFill>
                <a:schemeClr val="accent4"/>
              </a:solidFill>
              <a:effectLst/>
              <a:latin typeface="Franklin Gothic Book" panose="020B0503020102020204" pitchFamily="34" charset="0"/>
            </a:endParaRPr>
          </a:p>
        </p:txBody>
      </p:sp>
      <p:sp>
        <p:nvSpPr>
          <p:cNvPr id="8" name="Slide Number Placeholder 5">
            <a:extLst>
              <a:ext uri="{FF2B5EF4-FFF2-40B4-BE49-F238E27FC236}">
                <a16:creationId xmlns:a16="http://schemas.microsoft.com/office/drawing/2014/main" id="{C6509954-6E59-DA92-6A01-CEA408E138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53</a:t>
            </a:fld>
            <a:endParaRPr lang="en-US" dirty="0"/>
          </a:p>
        </p:txBody>
      </p:sp>
    </p:spTree>
    <p:extLst>
      <p:ext uri="{BB962C8B-B14F-4D97-AF65-F5344CB8AC3E}">
        <p14:creationId xmlns:p14="http://schemas.microsoft.com/office/powerpoint/2010/main" val="265976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165ACF-8D62-46EE-8D8F-75CC6C22CDE9}"/>
              </a:ext>
            </a:extLst>
          </p:cNvPr>
          <p:cNvSpPr txBox="1">
            <a:spLocks noGrp="1"/>
          </p:cNvSpPr>
          <p:nvPr>
            <p:ph type="title" idx="4294967295"/>
          </p:nvPr>
        </p:nvSpPr>
        <p:spPr>
          <a:xfrm>
            <a:off x="838306" y="2405144"/>
            <a:ext cx="7467388" cy="20705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DO" sz="4800" b="0" i="0" u="none" strike="noStrike" kern="1200" cap="none" spc="0" normalizeH="0" baseline="0" noProof="0" dirty="0">
                <a:ln>
                  <a:noFill/>
                </a:ln>
                <a:solidFill>
                  <a:schemeClr val="tx1"/>
                </a:solidFill>
                <a:effectLst/>
                <a:uLnTx/>
                <a:uFillTx/>
                <a:latin typeface="+mj-lt"/>
                <a:ea typeface="+mj-ea"/>
                <a:cs typeface="+mj-cs"/>
              </a:rPr>
              <a:t>¿Alguien tiene alguna pregunta sobre la información que cubrimos hoy?</a:t>
            </a:r>
            <a:endParaRPr kumimoji="0" lang="en-US" sz="4800" b="0" i="0" u="none" strike="noStrike" kern="1200" cap="none" spc="0" normalizeH="0" baseline="0" noProof="0" dirty="0">
              <a:ln>
                <a:noFill/>
              </a:ln>
              <a:solidFill>
                <a:schemeClr val="tx1"/>
              </a:solidFill>
              <a:effectLst/>
              <a:uLnTx/>
              <a:uFillTx/>
              <a:latin typeface="Franklin Gothic Book" panose="020B0503020102020204" pitchFamily="34" charset="0"/>
              <a:ea typeface="+mn-ea"/>
              <a:cs typeface="+mn-cs"/>
            </a:endParaRPr>
          </a:p>
        </p:txBody>
      </p:sp>
      <p:sp>
        <p:nvSpPr>
          <p:cNvPr id="8" name="Rectangle: Rounded Corners 7">
            <a:extLst>
              <a:ext uri="{FF2B5EF4-FFF2-40B4-BE49-F238E27FC236}">
                <a16:creationId xmlns:a16="http://schemas.microsoft.com/office/drawing/2014/main" id="{D1169DAA-B02E-48D7-A71A-8F4A1C30F205}"/>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92706BC2-D4F4-CBF5-1464-F92E06150158}"/>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54</a:t>
            </a:fld>
            <a:endParaRPr lang="en-US" dirty="0"/>
          </a:p>
        </p:txBody>
      </p:sp>
    </p:spTree>
    <p:extLst>
      <p:ext uri="{BB962C8B-B14F-4D97-AF65-F5344CB8AC3E}">
        <p14:creationId xmlns:p14="http://schemas.microsoft.com/office/powerpoint/2010/main" val="30028109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015C0-9E29-4A08-8A8D-41D227D5AAF4}"/>
              </a:ext>
            </a:extLst>
          </p:cNvPr>
          <p:cNvSpPr>
            <a:spLocks noGrp="1"/>
          </p:cNvSpPr>
          <p:nvPr>
            <p:ph type="title"/>
          </p:nvPr>
        </p:nvSpPr>
        <p:spPr>
          <a:xfrm>
            <a:off x="0" y="271732"/>
            <a:ext cx="9143999" cy="1325563"/>
          </a:xfrm>
        </p:spPr>
        <p:txBody>
          <a:bodyPr>
            <a:normAutofit/>
          </a:bodyPr>
          <a:lstStyle/>
          <a:p>
            <a:pPr algn="ctr"/>
            <a:r>
              <a:rPr lang="es-US" sz="4000" b="1" noProof="0" dirty="0">
                <a:latin typeface="Franklin Gothic Book" panose="020B0503020102020204" pitchFamily="34" charset="0"/>
                <a:cs typeface="Calibri Light" panose="020F0302020204030204" pitchFamily="34" charset="0"/>
              </a:rPr>
              <a:t>Centro Nacional de Información </a:t>
            </a:r>
            <a:br>
              <a:rPr lang="es-US" sz="4000" b="1" noProof="0" dirty="0">
                <a:latin typeface="Franklin Gothic Book" panose="020B0503020102020204" pitchFamily="34" charset="0"/>
                <a:cs typeface="Calibri Light" panose="020F0302020204030204" pitchFamily="34" charset="0"/>
              </a:rPr>
            </a:br>
            <a:r>
              <a:rPr lang="es-US" sz="4000" b="1" noProof="0" dirty="0">
                <a:latin typeface="Franklin Gothic Book" panose="020B0503020102020204" pitchFamily="34" charset="0"/>
                <a:cs typeface="Calibri Light" panose="020F0302020204030204" pitchFamily="34" charset="0"/>
              </a:rPr>
              <a:t>Sobre el Plomo</a:t>
            </a:r>
          </a:p>
        </p:txBody>
      </p:sp>
      <p:sp>
        <p:nvSpPr>
          <p:cNvPr id="3" name="Content Placeholder 2">
            <a:extLst>
              <a:ext uri="{FF2B5EF4-FFF2-40B4-BE49-F238E27FC236}">
                <a16:creationId xmlns:a16="http://schemas.microsoft.com/office/drawing/2014/main" id="{48E60183-0295-4A49-BF8C-17818755FEEE}"/>
              </a:ext>
            </a:extLst>
          </p:cNvPr>
          <p:cNvSpPr>
            <a:spLocks noGrp="1"/>
          </p:cNvSpPr>
          <p:nvPr>
            <p:ph idx="1"/>
          </p:nvPr>
        </p:nvSpPr>
        <p:spPr>
          <a:xfrm>
            <a:off x="628649" y="1501297"/>
            <a:ext cx="7886700" cy="4667249"/>
          </a:xfrm>
        </p:spPr>
        <p:txBody>
          <a:bodyPr>
            <a:normAutofit fontScale="92500" lnSpcReduction="10000"/>
          </a:bodyPr>
          <a:lstStyle/>
          <a:p>
            <a:pPr marL="0" indent="0" algn="ctr">
              <a:buNone/>
            </a:pPr>
            <a:r>
              <a:rPr lang="es-US" sz="3000" b="1" noProof="0" dirty="0">
                <a:latin typeface="Franklin Gothic Book" panose="020B0503020102020204" pitchFamily="34" charset="0"/>
                <a:cs typeface="Calibri Light" panose="020F0302020204030204" pitchFamily="34" charset="0"/>
              </a:rPr>
              <a:t>1 (800) 424-LEAD [5323] </a:t>
            </a:r>
          </a:p>
          <a:p>
            <a:pPr marL="0" indent="0">
              <a:buNone/>
            </a:pPr>
            <a:endParaRPr lang="es-US" sz="3000" noProof="0" dirty="0">
              <a:latin typeface="Franklin Gothic Book" panose="020B0503020102020204" pitchFamily="34" charset="0"/>
            </a:endParaRPr>
          </a:p>
          <a:p>
            <a:r>
              <a:rPr lang="es-ES" sz="3000" noProof="0" dirty="0">
                <a:latin typeface="Franklin Gothic Book" panose="020B0503020102020204" pitchFamily="34" charset="0"/>
                <a:cs typeface="Calibri Light" panose="020F0302020204030204" pitchFamily="34" charset="0"/>
              </a:rPr>
              <a:t>Solicite información sobre el plomo, los peligros del plomo y la prevención de la exposición al plomo. </a:t>
            </a:r>
            <a:endParaRPr lang="es-US" sz="3000" noProof="0" dirty="0">
              <a:latin typeface="Franklin Gothic Book" panose="020B0503020102020204" pitchFamily="34" charset="0"/>
              <a:cs typeface="Calibri Light" panose="020F0302020204030204" pitchFamily="34" charset="0"/>
            </a:endParaRPr>
          </a:p>
          <a:p>
            <a:r>
              <a:rPr lang="es-US" sz="3000" noProof="0" dirty="0">
                <a:latin typeface="Franklin Gothic Book" panose="020B0503020102020204" pitchFamily="34" charset="0"/>
                <a:cs typeface="Calibri Light" panose="020F0302020204030204" pitchFamily="34" charset="0"/>
              </a:rPr>
              <a:t>De lunes a viernes de 8:00 a 6:00 horas ET (excepto feriados nacionales) </a:t>
            </a:r>
          </a:p>
          <a:p>
            <a:r>
              <a:rPr lang="es-ES" sz="3000" noProof="0" dirty="0">
                <a:latin typeface="Franklin Gothic Book" panose="020B0503020102020204" pitchFamily="34" charset="0"/>
                <a:cs typeface="Calibri Light" panose="020F0302020204030204" pitchFamily="34" charset="0"/>
              </a:rPr>
              <a:t>Personas con discapacidades auditivas o dificultades con comunicación hablada </a:t>
            </a:r>
            <a:r>
              <a:rPr lang="es-US" sz="3000" noProof="0" dirty="0">
                <a:latin typeface="Franklin Gothic Book" panose="020B0503020102020204" pitchFamily="34" charset="0"/>
                <a:cs typeface="Calibri Light" panose="020F0302020204030204" pitchFamily="34" charset="0"/>
              </a:rPr>
              <a:t>pueden acceder a este número a través de TTY llamando al Servicio Federal de Relevo en 1-800-877-8339</a:t>
            </a:r>
          </a:p>
          <a:p>
            <a:endParaRPr lang="es-US" noProof="0" dirty="0"/>
          </a:p>
        </p:txBody>
      </p:sp>
      <p:sp>
        <p:nvSpPr>
          <p:cNvPr id="4" name="Slide Number Placeholder 5">
            <a:extLst>
              <a:ext uri="{FF2B5EF4-FFF2-40B4-BE49-F238E27FC236}">
                <a16:creationId xmlns:a16="http://schemas.microsoft.com/office/drawing/2014/main" id="{98DEDC20-68BD-8DCF-1328-870E57F5D514}"/>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55</a:t>
            </a:fld>
            <a:endParaRPr lang="en-US" dirty="0"/>
          </a:p>
        </p:txBody>
      </p:sp>
    </p:spTree>
    <p:extLst>
      <p:ext uri="{BB962C8B-B14F-4D97-AF65-F5344CB8AC3E}">
        <p14:creationId xmlns:p14="http://schemas.microsoft.com/office/powerpoint/2010/main" val="8821605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C3C84-F860-4F2C-B233-ACAD7CF62A0E}"/>
              </a:ext>
            </a:extLst>
          </p:cNvPr>
          <p:cNvSpPr>
            <a:spLocks noGrp="1"/>
          </p:cNvSpPr>
          <p:nvPr>
            <p:ph type="title"/>
          </p:nvPr>
        </p:nvSpPr>
        <p:spPr>
          <a:xfrm>
            <a:off x="555077" y="183196"/>
            <a:ext cx="7886700" cy="1325563"/>
          </a:xfrm>
          <a:solidFill>
            <a:srgbClr val="FFFFFF">
              <a:alpha val="50196"/>
            </a:srgbClr>
          </a:solidFill>
        </p:spPr>
        <p:txBody>
          <a:bodyPr/>
          <a:lstStyle/>
          <a:p>
            <a:r>
              <a:rPr lang="es-US" b="1" noProof="0" dirty="0">
                <a:solidFill>
                  <a:schemeClr val="tx1"/>
                </a:solidFill>
                <a:latin typeface="Franklin Gothic Book" panose="020B0503020102020204" pitchFamily="34" charset="0"/>
              </a:rPr>
              <a:t>¡Gracias!</a:t>
            </a:r>
          </a:p>
        </p:txBody>
      </p:sp>
      <p:sp>
        <p:nvSpPr>
          <p:cNvPr id="5" name="Slide Number Placeholder 4">
            <a:extLst>
              <a:ext uri="{FF2B5EF4-FFF2-40B4-BE49-F238E27FC236}">
                <a16:creationId xmlns:a16="http://schemas.microsoft.com/office/drawing/2014/main" id="{BABA45B0-1DA7-47BD-B39E-9D0F7AE6F4CF}"/>
              </a:ext>
            </a:extLst>
          </p:cNvPr>
          <p:cNvSpPr>
            <a:spLocks noGrp="1"/>
          </p:cNvSpPr>
          <p:nvPr>
            <p:ph type="sldNum" sz="quarter" idx="12"/>
          </p:nvPr>
        </p:nvSpPr>
        <p:spPr>
          <a:xfrm>
            <a:off x="7086600" y="6557390"/>
            <a:ext cx="2057400" cy="365125"/>
          </a:xfrm>
        </p:spPr>
        <p:txBody>
          <a:bodyPr/>
          <a:lstStyle/>
          <a:p>
            <a:fld id="{48006AAD-9E02-44C8-BDCD-ACF5C8330FA5}" type="slidenum">
              <a:rPr lang="en-US" smtClean="0"/>
              <a:t>56</a:t>
            </a:fld>
            <a:endParaRPr lang="en-US"/>
          </a:p>
        </p:txBody>
      </p:sp>
      <p:sp>
        <p:nvSpPr>
          <p:cNvPr id="7" name="Title 1">
            <a:extLst>
              <a:ext uri="{FF2B5EF4-FFF2-40B4-BE49-F238E27FC236}">
                <a16:creationId xmlns:a16="http://schemas.microsoft.com/office/drawing/2014/main" id="{B3276796-75B3-4437-A3C5-1693ED079EF5}"/>
              </a:ext>
            </a:extLst>
          </p:cNvPr>
          <p:cNvSpPr txBox="1">
            <a:spLocks/>
          </p:cNvSpPr>
          <p:nvPr/>
        </p:nvSpPr>
        <p:spPr>
          <a:xfrm>
            <a:off x="702223" y="1710807"/>
            <a:ext cx="7886700" cy="4516520"/>
          </a:xfrm>
          <a:prstGeom prst="rect">
            <a:avLst/>
          </a:prstGeom>
          <a:solidFill>
            <a:srgbClr val="FFFFFF">
              <a:alpha val="50196"/>
            </a:srgbClr>
          </a:solidFill>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600" kern="1200">
                <a:solidFill>
                  <a:schemeClr val="accent4"/>
                </a:solidFill>
                <a:latin typeface="+mj-lt"/>
                <a:ea typeface="+mj-ea"/>
                <a:cs typeface="+mj-cs"/>
              </a:defRPr>
            </a:lvl1pPr>
          </a:lstStyle>
          <a:p>
            <a:pPr marL="0" indent="0" algn="l">
              <a:buNone/>
            </a:pPr>
            <a:r>
              <a:rPr lang="es-US" sz="2800">
                <a:solidFill>
                  <a:schemeClr val="tx1"/>
                </a:solidFill>
                <a:latin typeface="Franklin Gothic Book" panose="020B0503020102020204" pitchFamily="34" charset="0"/>
              </a:rPr>
              <a:t>Para más información:</a:t>
            </a:r>
          </a:p>
          <a:p>
            <a:pPr algn="l"/>
            <a:endParaRPr lang="es-US" sz="2600" i="1" dirty="0">
              <a:solidFill>
                <a:schemeClr val="tx1"/>
              </a:solidFill>
              <a:latin typeface="Franklin Gothic Book" panose="020B0503020102020204" pitchFamily="34" charset="0"/>
            </a:endParaRPr>
          </a:p>
          <a:p>
            <a:pPr algn="l"/>
            <a:r>
              <a:rPr lang="es-US" sz="2600" i="1" dirty="0">
                <a:solidFill>
                  <a:schemeClr val="tx1"/>
                </a:solidFill>
                <a:latin typeface="Franklin Gothic Book" panose="020B0503020102020204" pitchFamily="34" charset="0"/>
              </a:rPr>
              <a:t>Contactos de la EPA:</a:t>
            </a:r>
          </a:p>
          <a:p>
            <a:pPr marL="457200" indent="-457200" algn="l">
              <a:buFont typeface="Arial" panose="020B0604020202020204" pitchFamily="34" charset="0"/>
              <a:buChar char="•"/>
            </a:pPr>
            <a:r>
              <a:rPr lang="es-US" sz="2600" dirty="0" err="1">
                <a:solidFill>
                  <a:schemeClr val="tx1"/>
                </a:solidFill>
                <a:latin typeface="Franklin Gothic Book" panose="020B0503020102020204" pitchFamily="34" charset="0"/>
              </a:rPr>
              <a:t>Name</a:t>
            </a:r>
            <a:r>
              <a:rPr lang="es-US" sz="2600" dirty="0">
                <a:solidFill>
                  <a:schemeClr val="tx1"/>
                </a:solidFill>
                <a:latin typeface="Franklin Gothic Book" panose="020B0503020102020204" pitchFamily="34" charset="0"/>
              </a:rPr>
              <a:t>, email</a:t>
            </a:r>
          </a:p>
          <a:p>
            <a:pPr marL="457200" indent="-457200" algn="l">
              <a:buFont typeface="Arial" panose="020B0604020202020204" pitchFamily="34" charset="0"/>
              <a:buChar char="•"/>
            </a:pPr>
            <a:r>
              <a:rPr lang="es-US" sz="2600" dirty="0" err="1">
                <a:solidFill>
                  <a:schemeClr val="tx1"/>
                </a:solidFill>
                <a:latin typeface="Franklin Gothic Book" panose="020B0503020102020204" pitchFamily="34" charset="0"/>
              </a:rPr>
              <a:t>Name</a:t>
            </a:r>
            <a:r>
              <a:rPr lang="es-US" sz="2600" dirty="0">
                <a:solidFill>
                  <a:schemeClr val="tx1"/>
                </a:solidFill>
                <a:latin typeface="Franklin Gothic Book" panose="020B0503020102020204" pitchFamily="34" charset="0"/>
              </a:rPr>
              <a:t>, email</a:t>
            </a:r>
          </a:p>
          <a:p>
            <a:pPr marL="457200" indent="-457200" algn="l">
              <a:buFont typeface="Arial" panose="020B0604020202020204" pitchFamily="34" charset="0"/>
              <a:buChar char="•"/>
            </a:pPr>
            <a:endParaRPr lang="es-US" sz="2600" i="1" dirty="0">
              <a:solidFill>
                <a:schemeClr val="tx1"/>
              </a:solidFill>
              <a:latin typeface="Franklin Gothic Book" panose="020B0503020102020204" pitchFamily="34" charset="0"/>
            </a:endParaRPr>
          </a:p>
          <a:p>
            <a:pPr algn="l"/>
            <a:r>
              <a:rPr lang="es-US" sz="2600" i="1" dirty="0">
                <a:solidFill>
                  <a:schemeClr val="tx1"/>
                </a:solidFill>
                <a:latin typeface="Franklin Gothic Book" panose="020B0503020102020204" pitchFamily="34" charset="0"/>
              </a:rPr>
              <a:t>Otros contactos:</a:t>
            </a:r>
          </a:p>
          <a:p>
            <a:pPr marL="457200" indent="-457200" algn="l">
              <a:buFont typeface="Arial" panose="020B0604020202020204" pitchFamily="34" charset="0"/>
              <a:buChar char="•"/>
            </a:pPr>
            <a:r>
              <a:rPr lang="es-US" sz="2600" dirty="0" err="1">
                <a:solidFill>
                  <a:schemeClr val="tx1"/>
                </a:solidFill>
                <a:latin typeface="Franklin Gothic Book" panose="020B0503020102020204" pitchFamily="34" charset="0"/>
              </a:rPr>
              <a:t>Name</a:t>
            </a:r>
            <a:r>
              <a:rPr lang="es-US" sz="2600" dirty="0">
                <a:solidFill>
                  <a:schemeClr val="tx1"/>
                </a:solidFill>
                <a:latin typeface="Franklin Gothic Book" panose="020B0503020102020204" pitchFamily="34" charset="0"/>
              </a:rPr>
              <a:t>, email</a:t>
            </a:r>
          </a:p>
          <a:p>
            <a:pPr algn="l"/>
            <a:endParaRPr lang="es-US" sz="2600" dirty="0">
              <a:solidFill>
                <a:schemeClr val="tx1"/>
              </a:solidFill>
              <a:latin typeface="Franklin Gothic Book" panose="020B0503020102020204" pitchFamily="34" charset="0"/>
            </a:endParaRPr>
          </a:p>
          <a:p>
            <a:pPr algn="l"/>
            <a:r>
              <a:rPr lang="es-US" sz="2600" dirty="0">
                <a:solidFill>
                  <a:schemeClr val="tx1"/>
                </a:solidFill>
                <a:latin typeface="Franklin Gothic Book" panose="020B0503020102020204" pitchFamily="34" charset="0"/>
              </a:rPr>
              <a:t>Visítenos en línea en:</a:t>
            </a:r>
            <a:endParaRPr lang="es-US" sz="2600" dirty="0">
              <a:solidFill>
                <a:schemeClr val="tx1"/>
              </a:solidFill>
              <a:latin typeface="Franklin Gothic Book" panose="020B0503020102020204" pitchFamily="34" charset="0"/>
              <a:hlinkClick r:id="rId3"/>
            </a:endParaRPr>
          </a:p>
          <a:p>
            <a:pPr marL="457200" indent="-457200" algn="l">
              <a:buFont typeface="Arial" panose="020B0604020202020204" pitchFamily="34" charset="0"/>
              <a:buChar char="•"/>
            </a:pPr>
            <a:r>
              <a:rPr lang="es-US" sz="2600" b="1" dirty="0">
                <a:solidFill>
                  <a:schemeClr val="tx1"/>
                </a:solidFill>
                <a:latin typeface="Franklin Gothic Book" panose="020B0503020102020204" pitchFamily="34" charset="0"/>
                <a:hlinkClick r:id="rId3"/>
              </a:rPr>
              <a:t>www.epa.gov/lead </a:t>
            </a:r>
            <a:endParaRPr lang="es-US" sz="2600" b="1" dirty="0">
              <a:solidFill>
                <a:schemeClr val="tx1"/>
              </a:solidFill>
              <a:latin typeface="Franklin Gothic Book" panose="020B0503020102020204" pitchFamily="34" charset="0"/>
            </a:endParaRPr>
          </a:p>
          <a:p>
            <a:pPr marL="457200" indent="-457200" algn="l">
              <a:buFont typeface="Arial" panose="020B0604020202020204" pitchFamily="34" charset="0"/>
              <a:buChar char="•"/>
            </a:pPr>
            <a:r>
              <a:rPr lang="es-US" sz="2600" b="1" dirty="0">
                <a:solidFill>
                  <a:schemeClr val="tx1"/>
                </a:solidFill>
                <a:latin typeface="Franklin Gothic Book" panose="020B0503020102020204" pitchFamily="34" charset="0"/>
                <a:hlinkClick r:id="rId4"/>
              </a:rPr>
              <a:t>https://espanol.epa.gov/plomo</a:t>
            </a:r>
            <a:endParaRPr lang="es-US" b="1" dirty="0">
              <a:latin typeface="Franklin Gothic Book" panose="020B0503020102020204" pitchFamily="34" charset="0"/>
            </a:endParaRPr>
          </a:p>
        </p:txBody>
      </p:sp>
    </p:spTree>
    <p:extLst>
      <p:ext uri="{BB962C8B-B14F-4D97-AF65-F5344CB8AC3E}">
        <p14:creationId xmlns:p14="http://schemas.microsoft.com/office/powerpoint/2010/main" val="2503107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010EF71-0639-0E70-B43F-1532781D057C}"/>
              </a:ext>
            </a:extLst>
          </p:cNvPr>
          <p:cNvSpPr txBox="1">
            <a:spLocks noGrp="1"/>
          </p:cNvSpPr>
          <p:nvPr>
            <p:ph type="title" idx="4294967295"/>
          </p:nvPr>
        </p:nvSpPr>
        <p:spPr>
          <a:xfrm>
            <a:off x="360759" y="3752849"/>
            <a:ext cx="2468166" cy="2452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Calibri Light" panose="020F0302020204030204" pitchFamily="34" charset="0"/>
              </a:rPr>
              <a:t>¿Qué es el plomo?</a:t>
            </a:r>
          </a:p>
        </p:txBody>
      </p:sp>
      <p:pic>
        <p:nvPicPr>
          <p:cNvPr id="6" name="Picture 2" descr="Plomo en su estado elemental ">
            <a:extLst>
              <a:ext uri="{FF2B5EF4-FFF2-40B4-BE49-F238E27FC236}">
                <a16:creationId xmlns:a16="http://schemas.microsoft.com/office/drawing/2014/main" id="{E334E1A8-87E4-4325-995C-689A78844E5C}"/>
              </a:ext>
              <a:ext uri="{C183D7F6-B498-43B3-948B-1728B52AA6E4}">
                <adec:decorative xmlns:adec="http://schemas.microsoft.com/office/drawing/2017/decorative" val="0"/>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71FF99B-3CD6-A698-668E-7FF8DCA27526}"/>
              </a:ext>
            </a:extLst>
          </p:cNvPr>
          <p:cNvSpPr txBox="1"/>
          <p:nvPr/>
        </p:nvSpPr>
        <p:spPr>
          <a:xfrm>
            <a:off x="5792136" y="3576102"/>
            <a:ext cx="6273800" cy="200055"/>
          </a:xfrm>
          <a:prstGeom prst="rect">
            <a:avLst/>
          </a:prstGeom>
          <a:noFill/>
        </p:spPr>
        <p:txBody>
          <a:bodyPr wrap="square" rtlCol="0">
            <a:spAutoFit/>
          </a:bodyPr>
          <a:lstStyle/>
          <a:p>
            <a:r>
              <a:rPr lang="es-MX" sz="700" dirty="0"/>
              <a:t>http://mfritz8science.wikispaces.com/file/view/lead_1.jpg/262242078/lead_1.jpg</a:t>
            </a:r>
          </a:p>
        </p:txBody>
      </p:sp>
      <p:sp>
        <p:nvSpPr>
          <p:cNvPr id="9" name="Content Placeholder 2">
            <a:extLst>
              <a:ext uri="{FF2B5EF4-FFF2-40B4-BE49-F238E27FC236}">
                <a16:creationId xmlns:a16="http://schemas.microsoft.com/office/drawing/2014/main" id="{33174C3B-7728-29A5-FA9B-E22175D83A6B}"/>
              </a:ext>
            </a:extLst>
          </p:cNvPr>
          <p:cNvSpPr>
            <a:spLocks noGrp="1"/>
          </p:cNvSpPr>
          <p:nvPr>
            <p:ph idx="1"/>
          </p:nvPr>
        </p:nvSpPr>
        <p:spPr>
          <a:xfrm>
            <a:off x="3167985" y="3752850"/>
            <a:ext cx="5777231" cy="2452687"/>
          </a:xfrm>
        </p:spPr>
        <p:txBody>
          <a:bodyPr anchor="ctr">
            <a:normAutofit/>
          </a:bodyPr>
          <a:lstStyle/>
          <a:p>
            <a:r>
              <a:rPr lang="es-US" sz="2400" noProof="0" dirty="0">
                <a:latin typeface="Franklin Gothic Book" panose="020B0503020102020204" pitchFamily="34" charset="0"/>
                <a:cs typeface="Calibri Light" panose="020F0302020204030204" pitchFamily="34" charset="0"/>
              </a:rPr>
              <a:t>Metal de color gris azulado que se encuentra en pequeñas cantidades en la corteza terrestre</a:t>
            </a:r>
          </a:p>
          <a:p>
            <a:r>
              <a:rPr lang="es-US" sz="2400" noProof="0" dirty="0">
                <a:latin typeface="Franklin Gothic Book" panose="020B0503020102020204" pitchFamily="34" charset="0"/>
                <a:cs typeface="Calibri Light" panose="020F0302020204030204" pitchFamily="34" charset="0"/>
              </a:rPr>
              <a:t>Imposible identificar a simple vista</a:t>
            </a:r>
          </a:p>
          <a:p>
            <a:r>
              <a:rPr lang="es-US" sz="2400" noProof="0" dirty="0">
                <a:latin typeface="Franklin Gothic Book" panose="020B0503020102020204" pitchFamily="34" charset="0"/>
                <a:cs typeface="Calibri Light" panose="020F0302020204030204" pitchFamily="34" charset="0"/>
              </a:rPr>
              <a:t>No es biodegradable ni desaparece del medioambiente con el pasar del tiempo</a:t>
            </a:r>
          </a:p>
        </p:txBody>
      </p:sp>
      <p:sp>
        <p:nvSpPr>
          <p:cNvPr id="3" name="Slide Number Placeholder 5">
            <a:extLst>
              <a:ext uri="{FF2B5EF4-FFF2-40B4-BE49-F238E27FC236}">
                <a16:creationId xmlns:a16="http://schemas.microsoft.com/office/drawing/2014/main" id="{21C0AB6B-C840-4C39-A3B9-C40D7B6DB1B9}"/>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6</a:t>
            </a:fld>
            <a:endParaRPr lang="en-US" dirty="0"/>
          </a:p>
        </p:txBody>
      </p:sp>
    </p:spTree>
    <p:extLst>
      <p:ext uri="{BB962C8B-B14F-4D97-AF65-F5344CB8AC3E}">
        <p14:creationId xmlns:p14="http://schemas.microsoft.com/office/powerpoint/2010/main" val="2628239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2AC2-4905-4D69-A988-44446EE45C98}"/>
              </a:ext>
            </a:extLst>
          </p:cNvPr>
          <p:cNvSpPr>
            <a:spLocks noGrp="1"/>
          </p:cNvSpPr>
          <p:nvPr>
            <p:ph type="title"/>
          </p:nvPr>
        </p:nvSpPr>
        <p:spPr>
          <a:xfrm>
            <a:off x="1641524" y="2777621"/>
            <a:ext cx="5860952" cy="1325563"/>
          </a:xfrm>
        </p:spPr>
        <p:txBody>
          <a:bodyPr>
            <a:normAutofit fontScale="90000"/>
          </a:bodyPr>
          <a:lstStyle/>
          <a:p>
            <a:pPr algn="ctr"/>
            <a:r>
              <a:rPr lang="es-US" sz="4100" noProof="0" dirty="0">
                <a:latin typeface="Franklin Gothic Book" panose="020B0503020102020204" pitchFamily="34" charset="0"/>
              </a:rPr>
              <a:t>¿Dónde cree que se puede encontrar el plomo?</a:t>
            </a:r>
          </a:p>
        </p:txBody>
      </p:sp>
      <p:sp>
        <p:nvSpPr>
          <p:cNvPr id="4" name="Rectangle: Rounded Corners 3">
            <a:extLst>
              <a:ext uri="{FF2B5EF4-FFF2-40B4-BE49-F238E27FC236}">
                <a16:creationId xmlns:a16="http://schemas.microsoft.com/office/drawing/2014/main" id="{EED8DB0D-9D27-4D35-8850-2E4E580856E0}"/>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53DFD557-DDD5-2263-206B-5D4B91BBEF4B}"/>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7</a:t>
            </a:fld>
            <a:endParaRPr lang="en-US" dirty="0"/>
          </a:p>
        </p:txBody>
      </p:sp>
    </p:spTree>
    <p:extLst>
      <p:ext uri="{BB962C8B-B14F-4D97-AF65-F5344CB8AC3E}">
        <p14:creationId xmlns:p14="http://schemas.microsoft.com/office/powerpoint/2010/main" val="2017672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CB0029C-6905-2BD7-0E82-D5F49E238474}"/>
              </a:ext>
            </a:extLst>
          </p:cNvPr>
          <p:cNvSpPr>
            <a:spLocks noGrp="1"/>
          </p:cNvSpPr>
          <p:nvPr>
            <p:ph type="title"/>
          </p:nvPr>
        </p:nvSpPr>
        <p:spPr>
          <a:xfrm>
            <a:off x="360759" y="3752849"/>
            <a:ext cx="2468166" cy="2452687"/>
          </a:xfrm>
        </p:spPr>
        <p:txBody>
          <a:bodyPr anchor="ctr">
            <a:normAutofit/>
          </a:bodyPr>
          <a:lstStyle/>
          <a:p>
            <a:r>
              <a:rPr lang="es-US" sz="3100" b="1" noProof="0" dirty="0">
                <a:latin typeface="Franklin Gothic Book" panose="020B0503020102020204" pitchFamily="34" charset="0"/>
                <a:cs typeface="Calibri Light" panose="020F0302020204030204" pitchFamily="34" charset="0"/>
              </a:rPr>
              <a:t>El plomo se puede encontrar en...</a:t>
            </a:r>
          </a:p>
        </p:txBody>
      </p:sp>
      <p:pic>
        <p:nvPicPr>
          <p:cNvPr id="3" name="Picture 2" descr="Un paisaje montañoso">
            <a:extLst>
              <a:ext uri="{FF2B5EF4-FFF2-40B4-BE49-F238E27FC236}">
                <a16:creationId xmlns:a16="http://schemas.microsoft.com/office/drawing/2014/main" id="{BC3308A4-4BBD-DFF2-A506-10B5E5F9774F}"/>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40" y="-5249"/>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1" name="Content Placeholder 2">
            <a:extLst>
              <a:ext uri="{FF2B5EF4-FFF2-40B4-BE49-F238E27FC236}">
                <a16:creationId xmlns:a16="http://schemas.microsoft.com/office/drawing/2014/main" id="{7F888454-1B27-3494-5718-EC91B754065A}"/>
              </a:ext>
            </a:extLst>
          </p:cNvPr>
          <p:cNvSpPr>
            <a:spLocks noGrp="1"/>
          </p:cNvSpPr>
          <p:nvPr>
            <p:ph idx="1"/>
          </p:nvPr>
        </p:nvSpPr>
        <p:spPr>
          <a:xfrm>
            <a:off x="3167986" y="3752850"/>
            <a:ext cx="5614060" cy="2812319"/>
          </a:xfrm>
        </p:spPr>
        <p:txBody>
          <a:bodyPr anchor="ctr">
            <a:normAutofit/>
          </a:bodyPr>
          <a:lstStyle/>
          <a:p>
            <a:r>
              <a:rPr lang="es-US" sz="2400" noProof="0" dirty="0">
                <a:latin typeface="Franklin Gothic Book" panose="020B0503020102020204" pitchFamily="34" charset="0"/>
                <a:cs typeface="Calibri Light" panose="020F0302020204030204" pitchFamily="34" charset="0"/>
              </a:rPr>
              <a:t>Cualquier parte de nuestro entorno:</a:t>
            </a:r>
          </a:p>
          <a:p>
            <a:pPr lvl="1"/>
            <a:r>
              <a:rPr lang="es-US" noProof="0" dirty="0">
                <a:latin typeface="Franklin Gothic Book"/>
                <a:cs typeface="Calibri Light"/>
              </a:rPr>
              <a:t>Aire</a:t>
            </a:r>
          </a:p>
          <a:p>
            <a:pPr lvl="1"/>
            <a:r>
              <a:rPr lang="es-US" noProof="0" dirty="0">
                <a:latin typeface="Franklin Gothic Book"/>
                <a:cs typeface="Calibri Light"/>
              </a:rPr>
              <a:t>Suelo</a:t>
            </a:r>
          </a:p>
          <a:p>
            <a:pPr lvl="1"/>
            <a:r>
              <a:rPr lang="es-US" noProof="0" dirty="0">
                <a:latin typeface="Franklin Gothic Book"/>
                <a:cs typeface="Calibri Light"/>
              </a:rPr>
              <a:t>Agua </a:t>
            </a:r>
            <a:endParaRPr lang="es-US" noProof="0" dirty="0">
              <a:latin typeface="Franklin Gothic Book" panose="020B0503020102020204" pitchFamily="34" charset="0"/>
              <a:cs typeface="Calibri Light" panose="020F0302020204030204" pitchFamily="34" charset="0"/>
            </a:endParaRPr>
          </a:p>
          <a:p>
            <a:pPr lvl="1"/>
            <a:r>
              <a:rPr lang="es-US" noProof="0" dirty="0">
                <a:latin typeface="Franklin Gothic Book"/>
                <a:cs typeface="Calibri Light"/>
              </a:rPr>
              <a:t>Dentro de nuestras casas</a:t>
            </a:r>
          </a:p>
        </p:txBody>
      </p:sp>
      <p:sp>
        <p:nvSpPr>
          <p:cNvPr id="4" name="Slide Number Placeholder 5">
            <a:extLst>
              <a:ext uri="{FF2B5EF4-FFF2-40B4-BE49-F238E27FC236}">
                <a16:creationId xmlns:a16="http://schemas.microsoft.com/office/drawing/2014/main" id="{E5C4F984-BF79-43F1-DCE4-A7E4B1DBCB32}"/>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8</a:t>
            </a:fld>
            <a:endParaRPr lang="en-US" dirty="0"/>
          </a:p>
        </p:txBody>
      </p:sp>
    </p:spTree>
    <p:extLst>
      <p:ext uri="{BB962C8B-B14F-4D97-AF65-F5344CB8AC3E}">
        <p14:creationId xmlns:p14="http://schemas.microsoft.com/office/powerpoint/2010/main" val="3052043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3A5CF-B9FD-41B7-AFCB-411404480AD1}"/>
              </a:ext>
            </a:extLst>
          </p:cNvPr>
          <p:cNvSpPr>
            <a:spLocks noGrp="1"/>
          </p:cNvSpPr>
          <p:nvPr>
            <p:ph type="title"/>
          </p:nvPr>
        </p:nvSpPr>
        <p:spPr>
          <a:xfrm>
            <a:off x="360759" y="3752849"/>
            <a:ext cx="2468166" cy="2452687"/>
          </a:xfrm>
        </p:spPr>
        <p:txBody>
          <a:bodyPr anchor="ctr">
            <a:normAutofit/>
          </a:bodyPr>
          <a:lstStyle/>
          <a:p>
            <a:r>
              <a:rPr lang="es-US" sz="3100" b="1" noProof="0" dirty="0">
                <a:latin typeface="Franklin Gothic Book" panose="020B0503020102020204" pitchFamily="34" charset="0"/>
                <a:cs typeface="Calibri Light" panose="020F0302020204030204" pitchFamily="34" charset="0"/>
              </a:rPr>
              <a:t>Pintura a base de plomo</a:t>
            </a:r>
          </a:p>
        </p:txBody>
      </p:sp>
      <p:pic>
        <p:nvPicPr>
          <p:cNvPr id="7" name="Picture 6" descr="Revestimiento de madera con pintura deteriorada">
            <a:extLst>
              <a:ext uri="{FF2B5EF4-FFF2-40B4-BE49-F238E27FC236}">
                <a16:creationId xmlns:a16="http://schemas.microsoft.com/office/drawing/2014/main" id="{A8A25327-5F90-77D6-F1A0-A8DA402EB2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3B99B9A4-2303-4929-84C1-BDB2367A0E56}"/>
              </a:ext>
            </a:extLst>
          </p:cNvPr>
          <p:cNvSpPr>
            <a:spLocks noGrp="1"/>
          </p:cNvSpPr>
          <p:nvPr>
            <p:ph idx="1"/>
          </p:nvPr>
        </p:nvSpPr>
        <p:spPr>
          <a:xfrm>
            <a:off x="2228795" y="3579427"/>
            <a:ext cx="6915206" cy="2947496"/>
          </a:xfrm>
        </p:spPr>
        <p:txBody>
          <a:bodyPr anchor="ctr">
            <a:noAutofit/>
          </a:bodyPr>
          <a:lstStyle/>
          <a:p>
            <a:r>
              <a:rPr lang="es-US" sz="2200" noProof="0" dirty="0">
                <a:latin typeface="Franklin Gothic Book" panose="020B0503020102020204" pitchFamily="34" charset="0"/>
                <a:cs typeface="Calibri Light" panose="020F0302020204030204" pitchFamily="34" charset="0"/>
              </a:rPr>
              <a:t>Se encuentra en las casas construidas antes de 1978 </a:t>
            </a:r>
          </a:p>
          <a:p>
            <a:r>
              <a:rPr lang="es-US" sz="2200" noProof="0" dirty="0">
                <a:latin typeface="Franklin Gothic Book" panose="020B0503020102020204" pitchFamily="34" charset="0"/>
                <a:cs typeface="Calibri Light" panose="020F0302020204030204" pitchFamily="34" charset="0"/>
              </a:rPr>
              <a:t>Fuente importante de exposición cuando está sin mantenimiento</a:t>
            </a:r>
          </a:p>
          <a:p>
            <a:pPr lvl="1"/>
            <a:r>
              <a:rPr lang="es-US" sz="2200" noProof="0" dirty="0">
                <a:latin typeface="Franklin Gothic Book" panose="020B0503020102020204" pitchFamily="34" charset="0"/>
                <a:cs typeface="Calibri Light" panose="020F0302020204030204" pitchFamily="34" charset="0"/>
              </a:rPr>
              <a:t>i.e., pelada, descascarada, agrietada</a:t>
            </a:r>
          </a:p>
          <a:p>
            <a:r>
              <a:rPr lang="es-US" sz="2200" noProof="0" dirty="0">
                <a:latin typeface="Franklin Gothic Book" panose="020B0503020102020204" pitchFamily="34" charset="0"/>
                <a:cs typeface="Calibri Light" panose="020F0302020204030204" pitchFamily="34" charset="0"/>
              </a:rPr>
              <a:t>Los pedazos y el polvo de la pintura pueden esparcirse y convertirse en un peligro</a:t>
            </a:r>
          </a:p>
          <a:p>
            <a:pPr lvl="1"/>
            <a:r>
              <a:rPr lang="es-US" sz="2200" noProof="0" dirty="0">
                <a:effectLst/>
                <a:latin typeface="Franklin Gothic Book" panose="020B0503020102020204" pitchFamily="34" charset="0"/>
                <a:ea typeface="MS Mincho" panose="02020609040205080304" pitchFamily="49" charset="-128"/>
                <a:cs typeface="Arial" panose="020B0604020202020204" pitchFamily="34" charset="0"/>
              </a:rPr>
              <a:t>Estos materiales peligrosos pueden ser </a:t>
            </a:r>
            <a:r>
              <a:rPr lang="es-US" sz="2200" b="0" noProof="0" dirty="0">
                <a:effectLst/>
                <a:latin typeface="Franklin Gothic Book" panose="020B0503020102020204" pitchFamily="34" charset="0"/>
                <a:ea typeface="MS Mincho" panose="02020609040205080304" pitchFamily="49" charset="-128"/>
                <a:cs typeface="Arial" panose="020B0604020202020204" pitchFamily="34" charset="0"/>
              </a:rPr>
              <a:t>aspirado</a:t>
            </a:r>
            <a:r>
              <a:rPr lang="es-US" sz="2200" b="1" noProof="0" dirty="0">
                <a:effectLst/>
                <a:latin typeface="Franklin Gothic Book" panose="020B0503020102020204" pitchFamily="34" charset="0"/>
                <a:ea typeface="MS Mincho" panose="02020609040205080304" pitchFamily="49" charset="-128"/>
                <a:cs typeface="Arial" panose="020B0604020202020204" pitchFamily="34" charset="0"/>
              </a:rPr>
              <a:t>s </a:t>
            </a:r>
            <a:r>
              <a:rPr lang="es-US" sz="2200" b="0" noProof="0" dirty="0">
                <a:effectLst/>
                <a:latin typeface="Franklin Gothic Book" panose="020B0503020102020204" pitchFamily="34" charset="0"/>
                <a:ea typeface="MS Mincho" panose="02020609040205080304" pitchFamily="49" charset="-128"/>
                <a:cs typeface="Arial" panose="020B0604020202020204" pitchFamily="34" charset="0"/>
              </a:rPr>
              <a:t>o ingerido</a:t>
            </a:r>
            <a:r>
              <a:rPr lang="es-US" sz="2200" noProof="0" dirty="0">
                <a:effectLst/>
                <a:latin typeface="Franklin Gothic Book" panose="020B0503020102020204" pitchFamily="34" charset="0"/>
                <a:ea typeface="MS Mincho" panose="02020609040205080304" pitchFamily="49" charset="-128"/>
                <a:cs typeface="Arial" panose="020B0604020202020204" pitchFamily="34" charset="0"/>
              </a:rPr>
              <a:t>s</a:t>
            </a:r>
            <a:r>
              <a:rPr lang="es-US" sz="2200" b="0" noProof="0" dirty="0">
                <a:effectLst/>
                <a:latin typeface="Franklin Gothic Book" panose="020B0503020102020204" pitchFamily="34" charset="0"/>
                <a:ea typeface="MS Mincho" panose="02020609040205080304" pitchFamily="49" charset="-128"/>
                <a:cs typeface="Arial" panose="020B0604020202020204" pitchFamily="34" charset="0"/>
              </a:rPr>
              <a:t> por niños, residentes y trabajadores</a:t>
            </a:r>
          </a:p>
        </p:txBody>
      </p:sp>
      <p:sp>
        <p:nvSpPr>
          <p:cNvPr id="4" name="Slide Number Placeholder 5">
            <a:extLst>
              <a:ext uri="{FF2B5EF4-FFF2-40B4-BE49-F238E27FC236}">
                <a16:creationId xmlns:a16="http://schemas.microsoft.com/office/drawing/2014/main" id="{7FDC2545-EEB4-8EA1-840C-22DD9C6C070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9</a:t>
            </a:fld>
            <a:endParaRPr lang="en-US" dirty="0"/>
          </a:p>
        </p:txBody>
      </p:sp>
    </p:spTree>
    <p:extLst>
      <p:ext uri="{BB962C8B-B14F-4D97-AF65-F5344CB8AC3E}">
        <p14:creationId xmlns:p14="http://schemas.microsoft.com/office/powerpoint/2010/main" val="720211678"/>
      </p:ext>
    </p:extLst>
  </p:cSld>
  <p:clrMapOvr>
    <a:masterClrMapping/>
  </p:clrMapOvr>
</p:sld>
</file>

<file path=ppt/theme/theme1.xml><?xml version="1.0" encoding="utf-8"?>
<a:theme xmlns:a="http://schemas.openxmlformats.org/drawingml/2006/main" name="Office Theme">
  <a:themeElements>
    <a:clrScheme name="Curriculum 2020">
      <a:dk1>
        <a:srgbClr val="000000"/>
      </a:dk1>
      <a:lt1>
        <a:srgbClr val="FFFFFF"/>
      </a:lt1>
      <a:dk2>
        <a:srgbClr val="7F7F7F"/>
      </a:dk2>
      <a:lt2>
        <a:srgbClr val="FFFFFF"/>
      </a:lt2>
      <a:accent1>
        <a:srgbClr val="009444"/>
      </a:accent1>
      <a:accent2>
        <a:srgbClr val="007A38"/>
      </a:accent2>
      <a:accent3>
        <a:srgbClr val="00A14A"/>
      </a:accent3>
      <a:accent4>
        <a:srgbClr val="005427"/>
      </a:accent4>
      <a:accent5>
        <a:srgbClr val="00E067"/>
      </a:accent5>
      <a:accent6>
        <a:srgbClr val="94A088"/>
      </a:accent6>
      <a:hlink>
        <a:srgbClr val="2998E3"/>
      </a:hlink>
      <a:folHlink>
        <a:srgbClr val="0054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3D7A658C931A409191BD1BEBD4DAE7" ma:contentTypeVersion="16" ma:contentTypeDescription="Create a new document." ma:contentTypeScope="" ma:versionID="c4d723a2892b00c3bde58f6891856370">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fc30a4c0-66b0-4141-bbcd-7181d157387c" xmlns:ns6="b3ef8c14-d382-4942-99c9-3382e4de0619" targetNamespace="http://schemas.microsoft.com/office/2006/metadata/properties" ma:root="true" ma:fieldsID="c33d174a48d9c2e066fc22509f9450e5" ns1:_="" ns2:_="" ns3:_="" ns4:_="" ns5:_="" ns6:_="">
    <xsd:import namespace="http://schemas.microsoft.com/sharepoint/v3"/>
    <xsd:import namespace="4ffa91fb-a0ff-4ac5-b2db-65c790d184a4"/>
    <xsd:import namespace="http://schemas.microsoft.com/sharepoint.v3"/>
    <xsd:import namespace="http://schemas.microsoft.com/sharepoint/v3/fields"/>
    <xsd:import namespace="fc30a4c0-66b0-4141-bbcd-7181d157387c"/>
    <xsd:import namespace="b3ef8c14-d382-4942-99c9-3382e4de0619"/>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6:SharedWithUsers" minOccurs="0"/>
                <xsd:element ref="ns6:SharedWithDetails" minOccurs="0"/>
                <xsd:element ref="ns5:lcf76f155ced4ddcb4097134ff3c332f" minOccurs="0"/>
                <xsd:element ref="ns5:MediaServiceGenerationTime" minOccurs="0"/>
                <xsd:element ref="ns5:MediaServiceEventHashCode" minOccurs="0"/>
                <xsd:element ref="ns5:MediaServiceOCR" minOccurs="0"/>
                <xsd:element ref="ns5:MediaServiceDateTaken" minOccurs="0"/>
                <xsd:element ref="ns5:MediaServiceObjectDetectorVersions" minOccurs="0"/>
                <xsd:element ref="ns5:MediaServiceLocation" minOccurs="0"/>
                <xsd:element ref="ns5:MediaLengthInSecond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600a57c0-3e30-4532-a886-aa8c479b1671}" ma:internalName="TaxCatchAllLabel" ma:readOnly="true" ma:showField="CatchAllDataLabel" ma:web="b3ef8c14-d382-4942-99c9-3382e4de0619">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600a57c0-3e30-4532-a886-aa8c479b1671}" ma:internalName="TaxCatchAll" ma:showField="CatchAllData" ma:web="b3ef8c14-d382-4942-99c9-3382e4de061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30a4c0-66b0-4141-bbcd-7181d157387c"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DateTaken" ma:index="37" nillable="true" ma:displayName="MediaServiceDateTaken" ma:hidden="true" ma:indexed="true" ma:internalName="MediaServiceDateTaken" ma:readOnly="true">
      <xsd:simpleType>
        <xsd:restriction base="dms:Text"/>
      </xsd:simpleType>
    </xsd:element>
    <xsd:element name="MediaServiceObjectDetectorVersions" ma:index="38" nillable="true" ma:displayName="MediaServiceObjectDetectorVersions" ma:hidden="true" ma:indexed="true" ma:internalName="MediaServiceObjectDetectorVersions" ma:readOnly="true">
      <xsd:simpleType>
        <xsd:restriction base="dms:Text"/>
      </xsd:simpleType>
    </xsd:element>
    <xsd:element name="MediaServiceLocation" ma:index="39" nillable="true" ma:displayName="Location" ma:indexed="true" ma:internalName="MediaServiceLocation" ma:readOnly="true">
      <xsd:simpleType>
        <xsd:restriction base="dms:Text"/>
      </xsd:simpleType>
    </xsd:element>
    <xsd:element name="MediaLengthInSeconds" ma:index="40" nillable="true" ma:displayName="MediaLengthInSeconds" ma:hidden="true" ma:internalName="MediaLengthInSeconds" ma:readOnly="true">
      <xsd:simpleType>
        <xsd:restriction base="dms:Unknown"/>
      </xsd:simpleType>
    </xsd:element>
    <xsd:element name="MediaServiceSearchProperties" ma:index="4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ef8c14-d382-4942-99c9-3382e4de0619"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29f62856-1543-49d4-a736-4569d363f533" ContentTypeId="0x0101" PreviousValue="false"/>
</file>

<file path=customXml/item4.xml><?xml version="1.0" encoding="utf-8"?>
<p:properties xmlns:p="http://schemas.microsoft.com/office/2006/metadata/properties" xmlns:xsi="http://www.w3.org/2001/XMLSchema-instance" xmlns:pc="http://schemas.microsoft.com/office/infopath/2007/PartnerControls">
  <documentManagement>
    <Record xmlns="4ffa91fb-a0ff-4ac5-b2db-65c790d184a4">Shared</Record>
    <Language xmlns="http://schemas.microsoft.com/sharepoint/v3">English</Language>
    <Document_x0020_Creation_x0020_Date xmlns="4ffa91fb-a0ff-4ac5-b2db-65c790d184a4">2021-10-06T05:35:31+00:00</Document_x0020_Creation_x0020_Date>
    <_Source xmlns="http://schemas.microsoft.com/sharepoint/v3/fields" xsi:nil="tru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ermInfo xmlns="http://schemas.microsoft.com/office/infopath/2007/PartnerControls">
          <TermName xmlns="http://schemas.microsoft.com/office/infopath/2007/PartnerControls">Plomo</TermName>
          <TermId xmlns="http://schemas.microsoft.com/office/infopath/2007/PartnerControls">13d12701-863f-49c9-8c91-4c0ffeb85a66</TermId>
        </TermInfo>
        <TermInfo xmlns="http://schemas.microsoft.com/office/infopath/2007/PartnerControls">
          <TermName xmlns="http://schemas.microsoft.com/office/infopath/2007/PartnerControls">Información</TermName>
          <TermId xmlns="http://schemas.microsoft.com/office/infopath/2007/PartnerControls">576723ca-ecf1-4aa6-9b47-fbefaad17059</TermId>
        </TermInfo>
      </Terms>
    </TaxKeywordTaxHTField>
    <Rights xmlns="4ffa91fb-a0ff-4ac5-b2db-65c790d184a4" xsi:nil="tru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Value>2145</Value>
      <Value>7</Value>
    </TaxCatchAll>
    <SharedWithUsers xmlns="b3ef8c14-d382-4942-99c9-3382e4de0619">
      <UserInfo>
        <DisplayName>Sellars, Shayna</DisplayName>
        <AccountId>24</AccountId>
        <AccountType/>
      </UserInfo>
      <UserInfo>
        <DisplayName>Cappuccilli, Eva (she/her/hers)</DisplayName>
        <AccountId>25</AccountId>
        <AccountType/>
      </UserInfo>
      <UserInfo>
        <DisplayName>Kuntal Merchant</DisplayName>
        <AccountId>14</AccountId>
        <AccountType/>
      </UserInfo>
      <UserInfo>
        <DisplayName>Shannon, Julie</DisplayName>
        <AccountId>17</AccountId>
        <AccountType/>
      </UserInfo>
      <UserInfo>
        <DisplayName>Durand, Chloe</DisplayName>
        <AccountId>147</AccountId>
        <AccountType/>
      </UserInfo>
      <UserInfo>
        <DisplayName>Sonner, Sofie</DisplayName>
        <AccountId>158</AccountId>
        <AccountType/>
      </UserInfo>
      <UserInfo>
        <DisplayName>Ellenbogen, Victoria</DisplayName>
        <AccountId>22</AccountId>
        <AccountType/>
      </UserInfo>
      <UserInfo>
        <DisplayName>Holderman, Todd</DisplayName>
        <AccountId>492</AccountId>
        <AccountType/>
      </UserInfo>
      <UserInfo>
        <DisplayName>Edmonds, Marc</DisplayName>
        <AccountId>20</AccountId>
        <AccountType/>
      </UserInfo>
      <UserInfo>
        <DisplayName>Myrick, Pamela</DisplayName>
        <AccountId>190</AccountId>
        <AccountType/>
      </UserInfo>
      <UserInfo>
        <DisplayName>Kohn, Jeffrey</DisplayName>
        <AccountId>10</AccountId>
        <AccountType/>
      </UserInfo>
    </SharedWithUsers>
    <lcf76f155ced4ddcb4097134ff3c332f xmlns="fc30a4c0-66b0-4141-bbcd-7181d157387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D53323-ACCC-4213-A2A6-485E527B24B0}">
  <ds:schemaRefs>
    <ds:schemaRef ds:uri="http://schemas.microsoft.com/sharepoint/v3/contenttype/forms"/>
  </ds:schemaRefs>
</ds:datastoreItem>
</file>

<file path=customXml/itemProps2.xml><?xml version="1.0" encoding="utf-8"?>
<ds:datastoreItem xmlns:ds="http://schemas.openxmlformats.org/officeDocument/2006/customXml" ds:itemID="{6C4E3209-EA21-4B63-9BAF-CC313F1F80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fc30a4c0-66b0-4141-bbcd-7181d157387c"/>
    <ds:schemaRef ds:uri="b3ef8c14-d382-4942-99c9-3382e4de06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DB7B4D-B316-4ADD-A407-0991FA09AA0C}">
  <ds:schemaRefs>
    <ds:schemaRef ds:uri="Microsoft.SharePoint.Taxonomy.ContentTypeSync"/>
  </ds:schemaRefs>
</ds:datastoreItem>
</file>

<file path=customXml/itemProps4.xml><?xml version="1.0" encoding="utf-8"?>
<ds:datastoreItem xmlns:ds="http://schemas.openxmlformats.org/officeDocument/2006/customXml" ds:itemID="{1885C154-CA90-4E2A-BF42-44CCBAA802DA}">
  <ds:schemaRefs>
    <ds:schemaRef ds:uri="fc30a4c0-66b0-4141-bbcd-7181d157387c"/>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schemas.microsoft.com/sharepoint/v3"/>
    <ds:schemaRef ds:uri="http://www.w3.org/XML/1998/namespace"/>
    <ds:schemaRef ds:uri="4ffa91fb-a0ff-4ac5-b2db-65c790d184a4"/>
    <ds:schemaRef ds:uri="b3ef8c14-d382-4942-99c9-3382e4de0619"/>
    <ds:schemaRef ds:uri="http://purl.org/dc/terms/"/>
    <ds:schemaRef ds:uri="http://schemas.microsoft.com/sharepoint/v3/fields"/>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12965</Words>
  <Application>Microsoft Office PowerPoint</Application>
  <PresentationFormat>On-screen Show (4:3)</PresentationFormat>
  <Paragraphs>747</Paragraphs>
  <Slides>56</Slides>
  <Notes>56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Calibri</vt:lpstr>
      <vt:lpstr>Calibri Light</vt:lpstr>
      <vt:lpstr>Courier New</vt:lpstr>
      <vt:lpstr>Franklin Gothic Book</vt:lpstr>
      <vt:lpstr>Segoe UI</vt:lpstr>
      <vt:lpstr>Source Sans Pro Web</vt:lpstr>
      <vt:lpstr>Symbol</vt:lpstr>
      <vt:lpstr>Trebuchet MS</vt:lpstr>
      <vt:lpstr>Office Theme</vt:lpstr>
      <vt:lpstr>Información sobre el plomo</vt:lpstr>
      <vt:lpstr>Descripción</vt:lpstr>
      <vt:lpstr>Introducción</vt:lpstr>
      <vt:lpstr>¿Qué preguntas tiene sobre el plomo y el envenenamiento por plomo?</vt:lpstr>
      <vt:lpstr>Introducción 2</vt:lpstr>
      <vt:lpstr>¿Qué es el plomo?</vt:lpstr>
      <vt:lpstr>¿Dónde cree que se puede encontrar el plomo?</vt:lpstr>
      <vt:lpstr>El plomo se puede encontrar en...</vt:lpstr>
      <vt:lpstr>Pintura a base de plomo</vt:lpstr>
      <vt:lpstr>Los niños pueden estar expuestos...</vt:lpstr>
      <vt:lpstr>¡La exposición y el envenenamiento por plomo en los niños es prevenible! </vt:lpstr>
      <vt:lpstr>Posibles fuentes de exposición</vt:lpstr>
      <vt:lpstr>Posibles fuentes de exposición 2</vt:lpstr>
      <vt:lpstr>Posibles fuentes de exposición 3</vt:lpstr>
      <vt:lpstr>Posibles fuentes de exposición 3 </vt:lpstr>
      <vt:lpstr>Posibles fuentes de exposición 5 </vt:lpstr>
      <vt:lpstr>Posibles fuentes de exposición 6 </vt:lpstr>
      <vt:lpstr>Posibles fuentes de exposición 7 </vt:lpstr>
      <vt:lpstr>Posibles fuentes de exposición 8 </vt:lpstr>
      <vt:lpstr>Posibles fuentes de exposición 9</vt:lpstr>
      <vt:lpstr>¿Existen otras fuentes de exposición al plomo en la comunidad?</vt:lpstr>
      <vt:lpstr>Rellene los espacios en blanco</vt:lpstr>
      <vt:lpstr>Poblaciones vulnerables</vt:lpstr>
      <vt:lpstr>Poblaciones vulnerables 2</vt:lpstr>
      <vt:lpstr>Poblaciones vulnerables 3</vt:lpstr>
      <vt:lpstr>Poblaciones vulnerables 4</vt:lpstr>
      <vt:lpstr>Impactos y efectos de la exposición al plomo</vt:lpstr>
      <vt:lpstr>Efectos en la salud: Niños</vt:lpstr>
      <vt:lpstr>Efectos en  la salud: Adultos</vt:lpstr>
      <vt:lpstr>Efectos en la salud: Mujeres embarazadas</vt:lpstr>
      <vt:lpstr>Efectos en la salud: Vida silvestre</vt:lpstr>
      <vt:lpstr>Alternativas sin  plomo para actividades de caza y pesca</vt:lpstr>
      <vt:lpstr>¿Conoce historias concretas de cómo el plomo ha afectado a su comunidad?</vt:lpstr>
      <vt:lpstr>Impactos culturales</vt:lpstr>
      <vt:lpstr>Tomar medidas</vt:lpstr>
      <vt:lpstr>Mantener la casa limpia y libre de polvo</vt:lpstr>
      <vt:lpstr>Llevar una dieta rica en hierro, calcio y vitamina C</vt:lpstr>
      <vt:lpstr>Llevar una dieta rica en hierro, calcio y vitamina C 2</vt:lpstr>
      <vt:lpstr>Lavarse las manos</vt:lpstr>
      <vt:lpstr>Jugar en la grama</vt:lpstr>
      <vt:lpstr>Contratar a profesionales del plomo certificados</vt:lpstr>
      <vt:lpstr>Contratar a profesionales del plomo certificados 2</vt:lpstr>
      <vt:lpstr>Ducharse y cambiarse</vt:lpstr>
      <vt:lpstr>Lavar los juguetes, bobos (chupetes) y biberones</vt:lpstr>
      <vt:lpstr>Hacer correr el agua</vt:lpstr>
      <vt:lpstr>Hacer correr el agua 2</vt:lpstr>
      <vt:lpstr>Hacer correr el agua 3</vt:lpstr>
      <vt:lpstr>Análisis para sus hijos</vt:lpstr>
      <vt:lpstr>Análisis para sus hijos 2</vt:lpstr>
      <vt:lpstr>Antes de comprar o alquilar una vivienda</vt:lpstr>
      <vt:lpstr>La ley federal exige que los compradores e inquilinos reciban:</vt:lpstr>
      <vt:lpstr>Conclusión</vt:lpstr>
      <vt:lpstr>Revisión</vt:lpstr>
      <vt:lpstr>¿Alguien tiene alguna pregunta sobre la información que cubrimos hoy?</vt:lpstr>
      <vt:lpstr>Centro Nacional de Información  Sobre el Plomo</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Información sobre el plomo</dc:title>
  <dc:subject>Concientización sobre el plomo en los terrenos indígenas: ¡Mantener sanos a nuestros niños!</dc:subject>
  <dc:creator/>
  <cp:keywords>Plomo; Información;</cp:keywords>
  <cp:lastModifiedBy/>
  <cp:revision>50</cp:revision>
  <dcterms:created xsi:type="dcterms:W3CDTF">2020-10-08T02:46:07Z</dcterms:created>
  <dcterms:modified xsi:type="dcterms:W3CDTF">2025-03-27T14:55:31Z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0x0101003A3D7A658C931A409191BD1BEBD4DAE7</vt:lpwstr>
  </property>
  <property fmtid="{D5CDD505-2E9C-101B-9397-08002B2CF9AE}" pid="3" name="TaxKeyword">
    <vt:lpwstr>7;#Plomo|13d12701-863f-49c9-8c91-4c0ffeb85a66;#2145;#Información|576723ca-ecf1-4aa6-9b47-fbefaad17059</vt:lpwstr>
  </property>
  <property fmtid="{D5CDD505-2E9C-101B-9397-08002B2CF9AE}" pid="4" name="e3f09c3df709400db2417a7161762d62">
    <vt:lpwstr/>
  </property>
  <property fmtid="{D5CDD505-2E9C-101B-9397-08002B2CF9AE}" pid="5" name="EPA_x0020_Subject">
    <vt:lpwstr/>
  </property>
  <property fmtid="{D5CDD505-2E9C-101B-9397-08002B2CF9AE}" pid="6" name="Document Type">
    <vt:lpwstr/>
  </property>
  <property fmtid="{D5CDD505-2E9C-101B-9397-08002B2CF9AE}" pid="7" name="EPA Subject">
    <vt:lpwstr/>
  </property>
  <property fmtid="{D5CDD505-2E9C-101B-9397-08002B2CF9AE}" pid="8" name="MediaServiceImageTags">
    <vt:lpwstr/>
  </property>
  <property fmtid="{D5CDD505-2E9C-101B-9397-08002B2CF9AE}" pid="9" name="Document_x0020_Type">
    <vt:lpwstr/>
  </property>
</Properties>
</file>